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notesSlides/notesSlide12.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notesSlides/notesSlide13.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16.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17.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notesSlides/notesSlide18.xml" ContentType="application/vnd.openxmlformats-officedocument.presentationml.notesSlide+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notesSlides/notesSlide21.xml" ContentType="application/vnd.openxmlformats-officedocument.presentationml.notesSlide+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notesSlides/notesSlide24.xml" ContentType="application/vnd.openxmlformats-officedocument.presentationml.notesSlide+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notesSlides/notesSlide25.xml" ContentType="application/vnd.openxmlformats-officedocument.presentationml.notesSlide+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notesSlides/notesSlide28.xml" ContentType="application/vnd.openxmlformats-officedocument.presentationml.notesSlide+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charts/chart51.xml" ContentType="application/vnd.openxmlformats-officedocument.drawingml.chart+xml"/>
  <Override PartName="/ppt/notesSlides/notesSlide29.xml" ContentType="application/vnd.openxmlformats-officedocument.presentationml.notesSlide+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notesSlides/notesSlide30.xml" ContentType="application/vnd.openxmlformats-officedocument.presentationml.notesSlide+xml"/>
  <Override PartName="/ppt/charts/chart55.xml" ContentType="application/vnd.openxmlformats-officedocument.drawingml.chart+xml"/>
  <Override PartName="/ppt/charts/chart56.xml" ContentType="application/vnd.openxmlformats-officedocument.drawingml.chart+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57.xml" ContentType="application/vnd.openxmlformats-officedocument.drawingml.chart+xml"/>
  <Override PartName="/ppt/charts/chart58.xml" ContentType="application/vnd.openxmlformats-officedocument.drawingml.chart+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notesSlides/notesSlide33.xml" ContentType="application/vnd.openxmlformats-officedocument.presentationml.notesSlide+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chart65.xml" ContentType="application/vnd.openxmlformats-officedocument.drawingml.chart+xml"/>
  <Override PartName="/ppt/charts/chart66.xml" ContentType="application/vnd.openxmlformats-officedocument.drawingml.chart+xml"/>
  <Override PartName="/ppt/notesSlides/notesSlide34.xml" ContentType="application/vnd.openxmlformats-officedocument.presentationml.notesSlide+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charts/chart70.xml" ContentType="application/vnd.openxmlformats-officedocument.drawingml.chart+xml"/>
  <Override PartName="/ppt/notesSlides/notesSlide35.xml" ContentType="application/vnd.openxmlformats-officedocument.presentationml.notesSlide+xml"/>
  <Override PartName="/ppt/charts/chart71.xml" ContentType="application/vnd.openxmlformats-officedocument.drawingml.chart+xml"/>
  <Override PartName="/ppt/charts/chart72.xml" ContentType="application/vnd.openxmlformats-officedocument.drawingml.chart+xml"/>
  <Override PartName="/ppt/charts/chart73.xml" ContentType="application/vnd.openxmlformats-officedocument.drawingml.chart+xml"/>
  <Override PartName="/ppt/notesSlides/notesSlide36.xml" ContentType="application/vnd.openxmlformats-officedocument.presentationml.notesSlide+xml"/>
  <Override PartName="/ppt/charts/chart74.xml" ContentType="application/vnd.openxmlformats-officedocument.drawingml.chart+xml"/>
  <Override PartName="/ppt/charts/chart75.xml" ContentType="application/vnd.openxmlformats-officedocument.drawingml.chart+xml"/>
  <Override PartName="/ppt/charts/chart76.xml" ContentType="application/vnd.openxmlformats-officedocument.drawingml.chart+xml"/>
  <Override PartName="/ppt/notesSlides/notesSlide37.xml" ContentType="application/vnd.openxmlformats-officedocument.presentationml.notesSlide+xml"/>
  <Override PartName="/ppt/charts/chart77.xml" ContentType="application/vnd.openxmlformats-officedocument.drawingml.chart+xml"/>
  <Override PartName="/ppt/charts/chart78.xml" ContentType="application/vnd.openxmlformats-officedocument.drawingml.chart+xml"/>
  <Override PartName="/ppt/notesSlides/notesSlide38.xml" ContentType="application/vnd.openxmlformats-officedocument.presentationml.notesSlide+xml"/>
  <Override PartName="/ppt/charts/chart79.xml" ContentType="application/vnd.openxmlformats-officedocument.drawingml.chart+xml"/>
  <Override PartName="/ppt/charts/chart80.xml" ContentType="application/vnd.openxmlformats-officedocument.drawingml.chart+xml"/>
  <Override PartName="/ppt/notesSlides/notesSlide39.xml" ContentType="application/vnd.openxmlformats-officedocument.presentationml.notesSlide+xml"/>
  <Override PartName="/ppt/charts/chart81.xml" ContentType="application/vnd.openxmlformats-officedocument.drawingml.chart+xml"/>
  <Override PartName="/ppt/charts/chart82.xml" ContentType="application/vnd.openxmlformats-officedocument.drawingml.chart+xml"/>
  <Override PartName="/ppt/notesSlides/notesSlide40.xml" ContentType="application/vnd.openxmlformats-officedocument.presentationml.notesSlide+xml"/>
  <Override PartName="/ppt/charts/chart83.xml" ContentType="application/vnd.openxmlformats-officedocument.drawingml.chart+xml"/>
  <Override PartName="/ppt/charts/chart84.xml" ContentType="application/vnd.openxmlformats-officedocument.drawingml.chart+xml"/>
  <Override PartName="/ppt/notesSlides/notesSlide41.xml" ContentType="application/vnd.openxmlformats-officedocument.presentationml.notesSlide+xml"/>
  <Override PartName="/ppt/charts/chart85.xml" ContentType="application/vnd.openxmlformats-officedocument.drawingml.chart+xml"/>
  <Override PartName="/ppt/charts/chart86.xml" ContentType="application/vnd.openxmlformats-officedocument.drawingml.chart+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87.xml" ContentType="application/vnd.openxmlformats-officedocument.drawingml.chart+xml"/>
  <Override PartName="/ppt/notesSlides/notesSlide44.xml" ContentType="application/vnd.openxmlformats-officedocument.presentationml.notesSlide+xml"/>
  <Override PartName="/ppt/charts/chart88.xml" ContentType="application/vnd.openxmlformats-officedocument.drawingml.chart+xml"/>
  <Override PartName="/ppt/charts/chart89.xml" ContentType="application/vnd.openxmlformats-officedocument.drawingml.chart+xml"/>
  <Override PartName="/ppt/notesSlides/notesSlide45.xml" ContentType="application/vnd.openxmlformats-officedocument.presentationml.notesSlide+xml"/>
  <Override PartName="/ppt/charts/chart90.xml" ContentType="application/vnd.openxmlformats-officedocument.drawingml.chart+xml"/>
  <Override PartName="/ppt/charts/chart91.xml" ContentType="application/vnd.openxmlformats-officedocument.drawingml.chart+xml"/>
  <Override PartName="/ppt/charts/chart92.xml" ContentType="application/vnd.openxmlformats-officedocument.drawingml.chart+xml"/>
  <Override PartName="/ppt/notesSlides/notesSlide46.xml" ContentType="application/vnd.openxmlformats-officedocument.presentationml.notesSlide+xml"/>
  <Override PartName="/ppt/charts/chart93.xml" ContentType="application/vnd.openxmlformats-officedocument.drawingml.chart+xml"/>
  <Override PartName="/ppt/charts/chart94.xml" ContentType="application/vnd.openxmlformats-officedocument.drawingml.chart+xml"/>
  <Override PartName="/ppt/notesSlides/notesSlide47.xml" ContentType="application/vnd.openxmlformats-officedocument.presentationml.notesSlide+xml"/>
  <Override PartName="/ppt/charts/chart95.xml" ContentType="application/vnd.openxmlformats-officedocument.drawingml.chart+xml"/>
  <Override PartName="/ppt/charts/chart96.xml" ContentType="application/vnd.openxmlformats-officedocument.drawingml.chart+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97.xml" ContentType="application/vnd.openxmlformats-officedocument.drawingml.chart+xml"/>
  <Override PartName="/ppt/charts/chart98.xml" ContentType="application/vnd.openxmlformats-officedocument.drawingml.chart+xml"/>
  <Override PartName="/ppt/charts/chart99.xml" ContentType="application/vnd.openxmlformats-officedocument.drawingml.chart+xml"/>
  <Override PartName="/ppt/notesSlides/notesSlide50.xml" ContentType="application/vnd.openxmlformats-officedocument.presentationml.notesSlide+xml"/>
  <Override PartName="/ppt/charts/chart100.xml" ContentType="application/vnd.openxmlformats-officedocument.drawingml.chart+xml"/>
  <Override PartName="/ppt/charts/chart101.xml" ContentType="application/vnd.openxmlformats-officedocument.drawingml.chart+xml"/>
  <Override PartName="/ppt/charts/chart102.xml" ContentType="application/vnd.openxmlformats-officedocument.drawingml.chart+xml"/>
  <Override PartName="/ppt/notesSlides/notesSlide51.xml" ContentType="application/vnd.openxmlformats-officedocument.presentationml.notesSlide+xml"/>
  <Override PartName="/ppt/charts/chart103.xml" ContentType="application/vnd.openxmlformats-officedocument.drawingml.chart+xml"/>
  <Override PartName="/ppt/charts/chart104.xml" ContentType="application/vnd.openxmlformats-officedocument.drawingml.chart+xml"/>
  <Override PartName="/ppt/notesSlides/notesSlide52.xml" ContentType="application/vnd.openxmlformats-officedocument.presentationml.notesSlide+xml"/>
  <Override PartName="/ppt/charts/chart105.xml" ContentType="application/vnd.openxmlformats-officedocument.drawingml.chart+xml"/>
  <Override PartName="/ppt/charts/chart106.xml" ContentType="application/vnd.openxmlformats-officedocument.drawingml.chart+xml"/>
  <Override PartName="/ppt/charts/chart107.xml" ContentType="application/vnd.openxmlformats-officedocument.drawingml.chart+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harts/chart108.xml" ContentType="application/vnd.openxmlformats-officedocument.drawingml.chart+xml"/>
  <Override PartName="/ppt/charts/chart109.xml" ContentType="application/vnd.openxmlformats-officedocument.drawingml.chart+xml"/>
  <Override PartName="/ppt/notesSlides/notesSlide55.xml" ContentType="application/vnd.openxmlformats-officedocument.presentationml.notesSlide+xml"/>
  <Override PartName="/ppt/charts/chart110.xml" ContentType="application/vnd.openxmlformats-officedocument.drawingml.chart+xml"/>
  <Override PartName="/ppt/charts/chart111.xml" ContentType="application/vnd.openxmlformats-officedocument.drawingml.chart+xml"/>
  <Override PartName="/ppt/notesSlides/notesSlide56.xml" ContentType="application/vnd.openxmlformats-officedocument.presentationml.notesSlide+xml"/>
  <Override PartName="/ppt/charts/chart112.xml" ContentType="application/vnd.openxmlformats-officedocument.drawingml.chart+xml"/>
  <Override PartName="/ppt/notesSlides/notesSlide57.xml" ContentType="application/vnd.openxmlformats-officedocument.presentationml.notesSlide+xml"/>
  <Override PartName="/ppt/charts/chart113.xml" ContentType="application/vnd.openxmlformats-officedocument.drawingml.chart+xml"/>
  <Override PartName="/ppt/notesSlides/notesSlide58.xml" ContentType="application/vnd.openxmlformats-officedocument.presentationml.notesSlide+xml"/>
  <Override PartName="/ppt/charts/chart114.xml" ContentType="application/vnd.openxmlformats-officedocument.drawingml.chart+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charts/chart115.xml" ContentType="application/vnd.openxmlformats-officedocument.drawingml.chart+xml"/>
  <Override PartName="/ppt/notesSlides/notesSlide74.xml" ContentType="application/vnd.openxmlformats-officedocument.presentationml.notesSlide+xml"/>
  <Override PartName="/ppt/charts/chart116.xml" ContentType="application/vnd.openxmlformats-officedocument.drawingml.chart+xml"/>
  <Override PartName="/ppt/notesSlides/notesSlide75.xml" ContentType="application/vnd.openxmlformats-officedocument.presentationml.notesSlide+xml"/>
  <Override PartName="/ppt/charts/chart117.xml" ContentType="application/vnd.openxmlformats-officedocument.drawingml.chart+xml"/>
  <Override PartName="/ppt/notesSlides/notesSlide76.xml" ContentType="application/vnd.openxmlformats-officedocument.presentationml.notesSlide+xml"/>
  <Override PartName="/ppt/charts/chart118.xml" ContentType="application/vnd.openxmlformats-officedocument.drawingml.chart+xml"/>
  <Override PartName="/ppt/notesSlides/notesSlide77.xml" ContentType="application/vnd.openxmlformats-officedocument.presentationml.notesSlide+xml"/>
  <Override PartName="/ppt/charts/chart119.xml" ContentType="application/vnd.openxmlformats-officedocument.drawingml.chart+xml"/>
  <Override PartName="/ppt/notesSlides/notesSlide78.xml" ContentType="application/vnd.openxmlformats-officedocument.presentationml.notesSlide+xml"/>
  <Override PartName="/ppt/charts/chart120.xml" ContentType="application/vnd.openxmlformats-officedocument.drawingml.chart+xml"/>
  <Override PartName="/ppt/notesSlides/notesSlide79.xml" ContentType="application/vnd.openxmlformats-officedocument.presentationml.notesSlide+xml"/>
  <Override PartName="/ppt/charts/chart121.xml" ContentType="application/vnd.openxmlformats-officedocument.drawingml.chart+xml"/>
  <Override PartName="/ppt/notesSlides/notesSlide80.xml" ContentType="application/vnd.openxmlformats-officedocument.presentationml.notesSlide+xml"/>
  <Override PartName="/ppt/charts/chart122.xml" ContentType="application/vnd.openxmlformats-officedocument.drawingml.chart+xml"/>
  <Override PartName="/ppt/notesSlides/notesSlide81.xml" ContentType="application/vnd.openxmlformats-officedocument.presentationml.notesSlide+xml"/>
  <Override PartName="/ppt/charts/chart123.xml" ContentType="application/vnd.openxmlformats-officedocument.drawingml.chart+xml"/>
  <Override PartName="/ppt/notesSlides/notesSlide82.xml" ContentType="application/vnd.openxmlformats-officedocument.presentationml.notesSlide+xml"/>
  <Override PartName="/ppt/charts/chart124.xml" ContentType="application/vnd.openxmlformats-officedocument.drawingml.chart+xml"/>
  <Override PartName="/ppt/notesSlides/notesSlide83.xml" ContentType="application/vnd.openxmlformats-officedocument.presentationml.notesSlide+xml"/>
  <Override PartName="/ppt/charts/chart125.xml" ContentType="application/vnd.openxmlformats-officedocument.drawingml.chart+xml"/>
  <Override PartName="/ppt/notesSlides/notesSlide84.xml" ContentType="application/vnd.openxmlformats-officedocument.presentationml.notesSlide+xml"/>
  <Override PartName="/ppt/charts/chart126.xml" ContentType="application/vnd.openxmlformats-officedocument.drawingml.chart+xml"/>
  <Override PartName="/ppt/notesSlides/notesSlide85.xml" ContentType="application/vnd.openxmlformats-officedocument.presentationml.notesSlide+xml"/>
  <Override PartName="/ppt/charts/chart127.xml" ContentType="application/vnd.openxmlformats-officedocument.drawingml.chart+xml"/>
  <Override PartName="/ppt/notesSlides/notesSlide86.xml" ContentType="application/vnd.openxmlformats-officedocument.presentationml.notesSlide+xml"/>
  <Override PartName="/ppt/charts/chart128.xml" ContentType="application/vnd.openxmlformats-officedocument.drawingml.chart+xml"/>
  <Override PartName="/ppt/notesSlides/notesSlide87.xml" ContentType="application/vnd.openxmlformats-officedocument.presentationml.notesSlide+xml"/>
  <Override PartName="/ppt/charts/chart129.xml" ContentType="application/vnd.openxmlformats-officedocument.drawingml.chart+xml"/>
  <Override PartName="/ppt/notesSlides/notesSlide88.xml" ContentType="application/vnd.openxmlformats-officedocument.presentationml.notesSlide+xml"/>
  <Override PartName="/ppt/charts/chart130.xml" ContentType="application/vnd.openxmlformats-officedocument.drawingml.chart+xml"/>
  <Override PartName="/ppt/notesSlides/notesSlide89.xml" ContentType="application/vnd.openxmlformats-officedocument.presentationml.notesSlide+xml"/>
  <Override PartName="/ppt/charts/chart131.xml" ContentType="application/vnd.openxmlformats-officedocument.drawingml.chart+xml"/>
  <Override PartName="/ppt/notesSlides/notesSlide90.xml" ContentType="application/vnd.openxmlformats-officedocument.presentationml.notesSlide+xml"/>
  <Override PartName="/ppt/charts/chart132.xml" ContentType="application/vnd.openxmlformats-officedocument.drawingml.chart+xml"/>
  <Override PartName="/ppt/notesSlides/notesSlide91.xml" ContentType="application/vnd.openxmlformats-officedocument.presentationml.notesSlide+xml"/>
  <Override PartName="/ppt/charts/chart133.xml" ContentType="application/vnd.openxmlformats-officedocument.drawingml.chart+xml"/>
  <Override PartName="/ppt/notesSlides/notesSlide92.xml" ContentType="application/vnd.openxmlformats-officedocument.presentationml.notesSlide+xml"/>
  <Override PartName="/ppt/charts/chart134.xml" ContentType="application/vnd.openxmlformats-officedocument.drawingml.chart+xml"/>
  <Override PartName="/ppt/notesSlides/notesSlide93.xml" ContentType="application/vnd.openxmlformats-officedocument.presentationml.notesSlide+xml"/>
  <Override PartName="/ppt/charts/chart135.xml" ContentType="application/vnd.openxmlformats-officedocument.drawingml.chart+xml"/>
  <Override PartName="/ppt/notesSlides/notesSlide94.xml" ContentType="application/vnd.openxmlformats-officedocument.presentationml.notesSlide+xml"/>
  <Override PartName="/ppt/charts/chart136.xml" ContentType="application/vnd.openxmlformats-officedocument.drawingml.chart+xml"/>
  <Override PartName="/ppt/notesSlides/notesSlide95.xml" ContentType="application/vnd.openxmlformats-officedocument.presentationml.notesSlide+xml"/>
  <Override PartName="/ppt/charts/chart137.xml" ContentType="application/vnd.openxmlformats-officedocument.drawingml.chart+xml"/>
  <Override PartName="/ppt/notesSlides/notesSlide96.xml" ContentType="application/vnd.openxmlformats-officedocument.presentationml.notesSlide+xml"/>
  <Override PartName="/ppt/charts/chart138.xml" ContentType="application/vnd.openxmlformats-officedocument.drawingml.chart+xml"/>
  <Override PartName="/ppt/notesSlides/notesSlide97.xml" ContentType="application/vnd.openxmlformats-officedocument.presentationml.notesSlide+xml"/>
  <Override PartName="/ppt/charts/chart139.xml" ContentType="application/vnd.openxmlformats-officedocument.drawingml.chart+xml"/>
  <Override PartName="/ppt/notesSlides/notesSlide98.xml" ContentType="application/vnd.openxmlformats-officedocument.presentationml.notesSlide+xml"/>
  <Override PartName="/ppt/charts/chart140.xml" ContentType="application/vnd.openxmlformats-officedocument.drawingml.chart+xml"/>
  <Override PartName="/ppt/notesSlides/notesSlide99.xml" ContentType="application/vnd.openxmlformats-officedocument.presentationml.notesSlide+xml"/>
  <Override PartName="/ppt/charts/chart141.xml" ContentType="application/vnd.openxmlformats-officedocument.drawingml.chart+xml"/>
  <Override PartName="/ppt/notesSlides/notesSlide100.xml" ContentType="application/vnd.openxmlformats-officedocument.presentationml.notesSlide+xml"/>
  <Override PartName="/ppt/charts/chart142.xml" ContentType="application/vnd.openxmlformats-officedocument.drawingml.chart+xml"/>
  <Override PartName="/ppt/notesSlides/notesSlide101.xml" ContentType="application/vnd.openxmlformats-officedocument.presentationml.notesSlide+xml"/>
  <Override PartName="/ppt/charts/chart143.xml" ContentType="application/vnd.openxmlformats-officedocument.drawingml.chart+xml"/>
  <Override PartName="/ppt/notesSlides/notesSlide102.xml" ContentType="application/vnd.openxmlformats-officedocument.presentationml.notesSlide+xml"/>
  <Override PartName="/ppt/charts/chart144.xml" ContentType="application/vnd.openxmlformats-officedocument.drawingml.chart+xml"/>
  <Override PartName="/ppt/notesSlides/notesSlide103.xml" ContentType="application/vnd.openxmlformats-officedocument.presentationml.notesSlide+xml"/>
  <Override PartName="/ppt/charts/chart145.xml" ContentType="application/vnd.openxmlformats-officedocument.drawingml.chart+xml"/>
  <Override PartName="/ppt/notesSlides/notesSlide104.xml" ContentType="application/vnd.openxmlformats-officedocument.presentationml.notesSlide+xml"/>
  <Override PartName="/ppt/charts/chart146.xml" ContentType="application/vnd.openxmlformats-officedocument.drawingml.chart+xml"/>
  <Override PartName="/ppt/notesSlides/notesSlide105.xml" ContentType="application/vnd.openxmlformats-officedocument.presentationml.notesSlide+xml"/>
  <Override PartName="/ppt/charts/chart147.xml" ContentType="application/vnd.openxmlformats-officedocument.drawingml.chart+xml"/>
  <Override PartName="/ppt/notesSlides/notesSlide106.xml" ContentType="application/vnd.openxmlformats-officedocument.presentationml.notesSlide+xml"/>
  <Override PartName="/ppt/charts/chart148.xml" ContentType="application/vnd.openxmlformats-officedocument.drawingml.chart+xml"/>
  <Override PartName="/ppt/notesSlides/notesSlide107.xml" ContentType="application/vnd.openxmlformats-officedocument.presentationml.notesSlide+xml"/>
  <Override PartName="/ppt/charts/chart149.xml" ContentType="application/vnd.openxmlformats-officedocument.drawingml.chart+xml"/>
  <Override PartName="/ppt/notesSlides/notesSlide108.xml" ContentType="application/vnd.openxmlformats-officedocument.presentationml.notesSlide+xml"/>
  <Override PartName="/ppt/charts/chart150.xml" ContentType="application/vnd.openxmlformats-officedocument.drawingml.chart+xml"/>
  <Override PartName="/ppt/notesSlides/notesSlide109.xml" ContentType="application/vnd.openxmlformats-officedocument.presentationml.notesSlide+xml"/>
  <Override PartName="/ppt/charts/chart151.xml" ContentType="application/vnd.openxmlformats-officedocument.drawingml.chart+xml"/>
  <Override PartName="/ppt/notesSlides/notesSlide110.xml" ContentType="application/vnd.openxmlformats-officedocument.presentationml.notesSlide+xml"/>
  <Override PartName="/ppt/charts/chart152.xml" ContentType="application/vnd.openxmlformats-officedocument.drawingml.chart+xml"/>
  <Override PartName="/ppt/notesSlides/notesSlide111.xml" ContentType="application/vnd.openxmlformats-officedocument.presentationml.notesSlide+xml"/>
  <Override PartName="/ppt/charts/chart153.xml" ContentType="application/vnd.openxmlformats-officedocument.drawingml.chart+xml"/>
  <Override PartName="/ppt/notesSlides/notesSlide112.xml" ContentType="application/vnd.openxmlformats-officedocument.presentationml.notesSlide+xml"/>
  <Override PartName="/ppt/charts/chart154.xml" ContentType="application/vnd.openxmlformats-officedocument.drawingml.chart+xml"/>
  <Override PartName="/ppt/notesSlides/notesSlide113.xml" ContentType="application/vnd.openxmlformats-officedocument.presentationml.notesSlide+xml"/>
  <Override PartName="/ppt/charts/chart155.xml" ContentType="application/vnd.openxmlformats-officedocument.drawingml.chart+xml"/>
  <Override PartName="/ppt/notesSlides/notesSlide114.xml" ContentType="application/vnd.openxmlformats-officedocument.presentationml.notesSlide+xml"/>
  <Override PartName="/ppt/charts/chart156.xml" ContentType="application/vnd.openxmlformats-officedocument.drawingml.chart+xml"/>
  <Override PartName="/ppt/notesSlides/notesSlide115.xml" ContentType="application/vnd.openxmlformats-officedocument.presentationml.notesSlide+xml"/>
  <Override PartName="/ppt/charts/chart157.xml" ContentType="application/vnd.openxmlformats-officedocument.drawingml.chart+xml"/>
  <Override PartName="/ppt/notesSlides/notesSlide116.xml" ContentType="application/vnd.openxmlformats-officedocument.presentationml.notesSlide+xml"/>
  <Override PartName="/ppt/charts/chart158.xml" ContentType="application/vnd.openxmlformats-officedocument.drawingml.chart+xml"/>
  <Override PartName="/ppt/notesSlides/notesSlide117.xml" ContentType="application/vnd.openxmlformats-officedocument.presentationml.notesSlide+xml"/>
  <Override PartName="/ppt/charts/chart159.xml" ContentType="application/vnd.openxmlformats-officedocument.drawingml.chart+xml"/>
  <Override PartName="/ppt/notesSlides/notesSlide118.xml" ContentType="application/vnd.openxmlformats-officedocument.presentationml.notesSlide+xml"/>
  <Override PartName="/ppt/charts/chart160.xml" ContentType="application/vnd.openxmlformats-officedocument.drawingml.chart+xml"/>
  <Override PartName="/ppt/notesSlides/notesSlide119.xml" ContentType="application/vnd.openxmlformats-officedocument.presentationml.notesSlide+xml"/>
  <Override PartName="/ppt/charts/chart161.xml" ContentType="application/vnd.openxmlformats-officedocument.drawingml.chart+xml"/>
  <Override PartName="/ppt/notesSlides/notesSlide1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charts/style1.xml" ContentType="application/vnd.ms-office.chartstyle+xml"/>
  <Override PartName="/ppt/charts/colors1.xml" ContentType="application/vnd.ms-office.chartcolorstyle+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93313" r:id="rId4"/>
  </p:sldMasterIdLst>
  <p:notesMasterIdLst>
    <p:notesMasterId r:id="rId126"/>
  </p:notesMasterIdLst>
  <p:handoutMasterIdLst>
    <p:handoutMasterId r:id="rId127"/>
  </p:handoutMasterIdLst>
  <p:sldIdLst>
    <p:sldId id="1151" r:id="rId5"/>
    <p:sldId id="1103" r:id="rId6"/>
    <p:sldId id="1001" r:id="rId7"/>
    <p:sldId id="1002" r:id="rId8"/>
    <p:sldId id="1003" r:id="rId9"/>
    <p:sldId id="1004" r:id="rId10"/>
    <p:sldId id="1005" r:id="rId11"/>
    <p:sldId id="1006" r:id="rId12"/>
    <p:sldId id="1007" r:id="rId13"/>
    <p:sldId id="1008" r:id="rId14"/>
    <p:sldId id="1020" r:id="rId15"/>
    <p:sldId id="1034" r:id="rId16"/>
    <p:sldId id="1102" r:id="rId17"/>
    <p:sldId id="1011" r:id="rId18"/>
    <p:sldId id="1022" r:id="rId19"/>
    <p:sldId id="1029" r:id="rId20"/>
    <p:sldId id="1030" r:id="rId21"/>
    <p:sldId id="1031" r:id="rId22"/>
    <p:sldId id="1018" r:id="rId23"/>
    <p:sldId id="1019" r:id="rId24"/>
    <p:sldId id="1026" r:id="rId25"/>
    <p:sldId id="1027" r:id="rId26"/>
    <p:sldId id="1028" r:id="rId27"/>
    <p:sldId id="1040" r:id="rId28"/>
    <p:sldId id="1041" r:id="rId29"/>
    <p:sldId id="1038" r:id="rId30"/>
    <p:sldId id="1039" r:id="rId31"/>
    <p:sldId id="1043" r:id="rId32"/>
    <p:sldId id="1044" r:id="rId33"/>
    <p:sldId id="1045" r:id="rId34"/>
    <p:sldId id="1046" r:id="rId35"/>
    <p:sldId id="1047" r:id="rId36"/>
    <p:sldId id="1072" r:id="rId37"/>
    <p:sldId id="1073" r:id="rId38"/>
    <p:sldId id="1050" r:id="rId39"/>
    <p:sldId id="1069" r:id="rId40"/>
    <p:sldId id="1070" r:id="rId41"/>
    <p:sldId id="1071" r:id="rId42"/>
    <p:sldId id="1056" r:id="rId43"/>
    <p:sldId id="1067" r:id="rId44"/>
    <p:sldId id="1068" r:id="rId45"/>
    <p:sldId id="1057" r:id="rId46"/>
    <p:sldId id="1061" r:id="rId47"/>
    <p:sldId id="1064" r:id="rId48"/>
    <p:sldId id="1065" r:id="rId49"/>
    <p:sldId id="1066" r:id="rId50"/>
    <p:sldId id="1104" r:id="rId51"/>
    <p:sldId id="1062" r:id="rId52"/>
    <p:sldId id="1063" r:id="rId53"/>
    <p:sldId id="1074" r:id="rId54"/>
    <p:sldId id="1076" r:id="rId55"/>
    <p:sldId id="1077" r:id="rId56"/>
    <p:sldId id="1078" r:id="rId57"/>
    <p:sldId id="1080" r:id="rId58"/>
    <p:sldId id="1081" r:id="rId59"/>
    <p:sldId id="1082" r:id="rId60"/>
    <p:sldId id="1083" r:id="rId61"/>
    <p:sldId id="1084" r:id="rId62"/>
    <p:sldId id="1153" r:id="rId63"/>
    <p:sldId id="1085" r:id="rId64"/>
    <p:sldId id="1086" r:id="rId65"/>
    <p:sldId id="1087" r:id="rId66"/>
    <p:sldId id="1088" r:id="rId67"/>
    <p:sldId id="1089" r:id="rId68"/>
    <p:sldId id="1090" r:id="rId69"/>
    <p:sldId id="1091" r:id="rId70"/>
    <p:sldId id="1092" r:id="rId71"/>
    <p:sldId id="1093" r:id="rId72"/>
    <p:sldId id="1094" r:id="rId73"/>
    <p:sldId id="1095" r:id="rId74"/>
    <p:sldId id="1096" r:id="rId75"/>
    <p:sldId id="1097" r:id="rId76"/>
    <p:sldId id="1152" r:id="rId77"/>
    <p:sldId id="1100" r:id="rId78"/>
    <p:sldId id="1105" r:id="rId79"/>
    <p:sldId id="1106" r:id="rId80"/>
    <p:sldId id="1107" r:id="rId81"/>
    <p:sldId id="1108" r:id="rId82"/>
    <p:sldId id="1109" r:id="rId83"/>
    <p:sldId id="1110" r:id="rId84"/>
    <p:sldId id="1111" r:id="rId85"/>
    <p:sldId id="1112" r:id="rId86"/>
    <p:sldId id="1113" r:id="rId87"/>
    <p:sldId id="1114" r:id="rId88"/>
    <p:sldId id="1123" r:id="rId89"/>
    <p:sldId id="1124" r:id="rId90"/>
    <p:sldId id="1125" r:id="rId91"/>
    <p:sldId id="1126" r:id="rId92"/>
    <p:sldId id="1127" r:id="rId93"/>
    <p:sldId id="1128" r:id="rId94"/>
    <p:sldId id="1129" r:id="rId95"/>
    <p:sldId id="1115" r:id="rId96"/>
    <p:sldId id="1130" r:id="rId97"/>
    <p:sldId id="1131" r:id="rId98"/>
    <p:sldId id="1132" r:id="rId99"/>
    <p:sldId id="1133" r:id="rId100"/>
    <p:sldId id="1116" r:id="rId101"/>
    <p:sldId id="1134" r:id="rId102"/>
    <p:sldId id="1117" r:id="rId103"/>
    <p:sldId id="1135" r:id="rId104"/>
    <p:sldId id="1136" r:id="rId105"/>
    <p:sldId id="1137" r:id="rId106"/>
    <p:sldId id="1118" r:id="rId107"/>
    <p:sldId id="1138" r:id="rId108"/>
    <p:sldId id="1139" r:id="rId109"/>
    <p:sldId id="1140" r:id="rId110"/>
    <p:sldId id="1119" r:id="rId111"/>
    <p:sldId id="1141" r:id="rId112"/>
    <p:sldId id="1142" r:id="rId113"/>
    <p:sldId id="1143" r:id="rId114"/>
    <p:sldId id="1144" r:id="rId115"/>
    <p:sldId id="1120" r:id="rId116"/>
    <p:sldId id="1145" r:id="rId117"/>
    <p:sldId id="1121" r:id="rId118"/>
    <p:sldId id="1146" r:id="rId119"/>
    <p:sldId id="1122" r:id="rId120"/>
    <p:sldId id="1147" r:id="rId121"/>
    <p:sldId id="1148" r:id="rId122"/>
    <p:sldId id="1149" r:id="rId123"/>
    <p:sldId id="1150" r:id="rId124"/>
    <p:sldId id="1101" r:id="rId125"/>
  </p:sldIdLst>
  <p:sldSz cx="9144000" cy="5143500" type="screen16x9"/>
  <p:notesSz cx="6794500" cy="9931400"/>
  <p:defaultText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Sección predeterminada" id="{F68674EE-AC84-4A33-8544-D0507232B037}">
          <p14:sldIdLst>
            <p14:sldId id="1151"/>
            <p14:sldId id="1103"/>
            <p14:sldId id="1001"/>
            <p14:sldId id="1002"/>
            <p14:sldId id="1003"/>
            <p14:sldId id="1004"/>
            <p14:sldId id="1005"/>
            <p14:sldId id="1006"/>
            <p14:sldId id="1007"/>
            <p14:sldId id="1008"/>
            <p14:sldId id="1020"/>
            <p14:sldId id="1034"/>
            <p14:sldId id="1102"/>
            <p14:sldId id="1011"/>
            <p14:sldId id="1022"/>
            <p14:sldId id="1029"/>
            <p14:sldId id="1030"/>
            <p14:sldId id="1031"/>
            <p14:sldId id="1018"/>
            <p14:sldId id="1019"/>
            <p14:sldId id="1026"/>
            <p14:sldId id="1027"/>
            <p14:sldId id="1028"/>
            <p14:sldId id="1040"/>
            <p14:sldId id="1041"/>
            <p14:sldId id="1038"/>
            <p14:sldId id="1039"/>
            <p14:sldId id="1043"/>
            <p14:sldId id="1044"/>
            <p14:sldId id="1045"/>
            <p14:sldId id="1046"/>
            <p14:sldId id="1047"/>
            <p14:sldId id="1072"/>
            <p14:sldId id="1073"/>
            <p14:sldId id="1050"/>
            <p14:sldId id="1069"/>
            <p14:sldId id="1070"/>
            <p14:sldId id="1071"/>
            <p14:sldId id="1056"/>
            <p14:sldId id="1067"/>
            <p14:sldId id="1068"/>
            <p14:sldId id="1057"/>
            <p14:sldId id="1061"/>
            <p14:sldId id="1064"/>
            <p14:sldId id="1065"/>
            <p14:sldId id="1066"/>
            <p14:sldId id="1104"/>
            <p14:sldId id="1062"/>
            <p14:sldId id="1063"/>
            <p14:sldId id="1074"/>
            <p14:sldId id="1076"/>
            <p14:sldId id="1077"/>
            <p14:sldId id="1078"/>
            <p14:sldId id="1080"/>
            <p14:sldId id="1081"/>
            <p14:sldId id="1082"/>
            <p14:sldId id="1083"/>
            <p14:sldId id="1084"/>
            <p14:sldId id="1153"/>
            <p14:sldId id="1085"/>
            <p14:sldId id="1086"/>
            <p14:sldId id="1087"/>
            <p14:sldId id="1088"/>
            <p14:sldId id="1089"/>
            <p14:sldId id="1090"/>
            <p14:sldId id="1091"/>
            <p14:sldId id="1092"/>
            <p14:sldId id="1093"/>
            <p14:sldId id="1094"/>
            <p14:sldId id="1095"/>
            <p14:sldId id="1096"/>
            <p14:sldId id="1097"/>
            <p14:sldId id="1152"/>
            <p14:sldId id="1100"/>
            <p14:sldId id="1105"/>
            <p14:sldId id="1106"/>
            <p14:sldId id="1107"/>
            <p14:sldId id="1108"/>
            <p14:sldId id="1109"/>
            <p14:sldId id="1110"/>
            <p14:sldId id="1111"/>
            <p14:sldId id="1112"/>
            <p14:sldId id="1113"/>
            <p14:sldId id="1114"/>
            <p14:sldId id="1123"/>
            <p14:sldId id="1124"/>
            <p14:sldId id="1125"/>
            <p14:sldId id="1126"/>
            <p14:sldId id="1127"/>
            <p14:sldId id="1128"/>
            <p14:sldId id="1129"/>
            <p14:sldId id="1115"/>
            <p14:sldId id="1130"/>
            <p14:sldId id="1131"/>
            <p14:sldId id="1132"/>
            <p14:sldId id="1133"/>
            <p14:sldId id="1116"/>
            <p14:sldId id="1134"/>
            <p14:sldId id="1117"/>
            <p14:sldId id="1135"/>
            <p14:sldId id="1136"/>
            <p14:sldId id="1137"/>
            <p14:sldId id="1118"/>
            <p14:sldId id="1138"/>
            <p14:sldId id="1139"/>
            <p14:sldId id="1140"/>
            <p14:sldId id="1119"/>
            <p14:sldId id="1141"/>
            <p14:sldId id="1142"/>
            <p14:sldId id="1143"/>
            <p14:sldId id="1144"/>
            <p14:sldId id="1120"/>
            <p14:sldId id="1145"/>
            <p14:sldId id="1121"/>
            <p14:sldId id="1146"/>
            <p14:sldId id="1122"/>
            <p14:sldId id="1147"/>
            <p14:sldId id="1148"/>
            <p14:sldId id="1149"/>
            <p14:sldId id="1150"/>
            <p14:sldId id="1101"/>
          </p14:sldIdLst>
        </p14:section>
        <p14:section name="Sección sin título" id="{7598B450-B2BE-48E9-B9B3-BED2A08902F7}">
          <p14:sldIdLst/>
        </p14:section>
      </p14:sectionLst>
    </p:ext>
    <p:ext uri="{EFAFB233-063F-42B5-8137-9DF3F51BA10A}">
      <p15:sldGuideLst xmlns:p15="http://schemas.microsoft.com/office/powerpoint/2012/main" xmlns="">
        <p15:guide id="1" orient="horz" pos="2382">
          <p15:clr>
            <a:srgbClr val="A4A3A4"/>
          </p15:clr>
        </p15:guide>
        <p15:guide id="2" orient="horz" pos="230">
          <p15:clr>
            <a:srgbClr val="A4A3A4"/>
          </p15:clr>
        </p15:guide>
        <p15:guide id="3" orient="horz" pos="4534">
          <p15:clr>
            <a:srgbClr val="A4A3A4"/>
          </p15:clr>
        </p15:guide>
        <p15:guide id="4" orient="horz" pos="4286">
          <p15:clr>
            <a:srgbClr val="A4A3A4"/>
          </p15:clr>
        </p15:guide>
        <p15:guide id="5" pos="4234">
          <p15:clr>
            <a:srgbClr val="A4A3A4"/>
          </p15:clr>
        </p15:guide>
        <p15:guide id="6" pos="237">
          <p15:clr>
            <a:srgbClr val="A4A3A4"/>
          </p15:clr>
        </p15:guide>
        <p15:guide id="7" pos="8229">
          <p15:clr>
            <a:srgbClr val="A4A3A4"/>
          </p15:clr>
        </p15:guide>
        <p15:guide id="8" pos="949">
          <p15:clr>
            <a:srgbClr val="A4A3A4"/>
          </p15:clr>
        </p15:guide>
        <p15:guide id="9" pos="7517">
          <p15:clr>
            <a:srgbClr val="A4A3A4"/>
          </p15:clr>
        </p15:guide>
        <p15:guide id="10" orient="horz" pos="1685">
          <p15:clr>
            <a:srgbClr val="A4A3A4"/>
          </p15:clr>
        </p15:guide>
        <p15:guide id="11" orient="horz" pos="161">
          <p15:clr>
            <a:srgbClr val="A4A3A4"/>
          </p15:clr>
        </p15:guide>
        <p15:guide id="12" orient="horz" pos="3084">
          <p15:clr>
            <a:srgbClr val="A4A3A4"/>
          </p15:clr>
        </p15:guide>
        <p15:guide id="13" orient="horz" pos="2544">
          <p15:clr>
            <a:srgbClr val="A4A3A4"/>
          </p15:clr>
        </p15:guide>
        <p15:guide id="14" orient="horz" pos="875">
          <p15:clr>
            <a:srgbClr val="A4A3A4"/>
          </p15:clr>
        </p15:guide>
        <p15:guide id="15" orient="horz" pos="1749">
          <p15:clr>
            <a:srgbClr val="A4A3A4"/>
          </p15:clr>
        </p15:guide>
        <p15:guide id="16" orient="horz" pos="621">
          <p15:clr>
            <a:srgbClr val="A4A3A4"/>
          </p15:clr>
        </p15:guide>
        <p15:guide id="17" orient="horz" pos="2865">
          <p15:clr>
            <a:srgbClr val="A4A3A4"/>
          </p15:clr>
        </p15:guide>
        <p15:guide id="18" orient="horz" pos="2130">
          <p15:clr>
            <a:srgbClr val="A4A3A4"/>
          </p15:clr>
        </p15:guide>
        <p15:guide id="19" orient="horz" pos="2184">
          <p15:clr>
            <a:srgbClr val="A4A3A4"/>
          </p15:clr>
        </p15:guide>
        <p15:guide id="20" orient="horz" pos="321">
          <p15:clr>
            <a:srgbClr val="A4A3A4"/>
          </p15:clr>
        </p15:guide>
        <p15:guide id="21" orient="horz" pos="1607">
          <p15:clr>
            <a:srgbClr val="A4A3A4"/>
          </p15:clr>
        </p15:guide>
        <p15:guide id="22" pos="2880">
          <p15:clr>
            <a:srgbClr val="A4A3A4"/>
          </p15:clr>
        </p15:guide>
        <p15:guide id="23" pos="156">
          <p15:clr>
            <a:srgbClr val="A4A3A4"/>
          </p15:clr>
        </p15:guide>
        <p15:guide id="24" pos="5598">
          <p15:clr>
            <a:srgbClr val="A4A3A4"/>
          </p15:clr>
        </p15:guide>
        <p15:guide id="25" pos="399">
          <p15:clr>
            <a:srgbClr val="A4A3A4"/>
          </p15:clr>
        </p15:guide>
        <p15:guide id="26" pos="5114">
          <p15:clr>
            <a:srgbClr val="A4A3A4"/>
          </p15:clr>
        </p15:guide>
        <p15:guide id="27" pos="1373">
          <p15:clr>
            <a:srgbClr val="A4A3A4"/>
          </p15:clr>
        </p15:guide>
        <p15:guide id="28" pos="4383">
          <p15:clr>
            <a:srgbClr val="A4A3A4"/>
          </p15:clr>
        </p15:guide>
        <p15:guide id="29" pos="5368">
          <p15:clr>
            <a:srgbClr val="A4A3A4"/>
          </p15:clr>
        </p15:guide>
      </p15:sldGuideLst>
    </p:ext>
    <p:ext uri="{2D200454-40CA-4A62-9FC3-DE9A4176ACB9}">
      <p15:notesGuideLst xmlns:p15="http://schemas.microsoft.com/office/powerpoint/2012/main" xmlns="">
        <p15:guide id="1" orient="horz" pos="3128">
          <p15:clr>
            <a:srgbClr val="A4A3A4"/>
          </p15:clr>
        </p15:guide>
        <p15:guide id="2" pos="214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ari Angeles Martinez" initials="MAM" lastIdx="2"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36699"/>
    <a:srgbClr val="FF5050"/>
    <a:srgbClr val="FF9900"/>
    <a:srgbClr val="800000"/>
    <a:srgbClr val="B60014"/>
    <a:srgbClr val="B60000"/>
    <a:srgbClr val="FF9999"/>
    <a:srgbClr val="8FB858"/>
    <a:srgbClr val="006600"/>
    <a:srgbClr val="00808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0A15C55-8517-42AA-B614-E9B94910E393}" styleName="Estilo medio 2 - Énfasis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3C2FFA5D-87B4-456A-9821-1D502468CF0F}" styleName="Estilo temático 1 - Énfasis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9561" autoAdjust="0"/>
    <p:restoredTop sz="98927" autoAdjust="0"/>
  </p:normalViewPr>
  <p:slideViewPr>
    <p:cSldViewPr snapToGrid="0" snapToObjects="1" showGuides="1">
      <p:cViewPr>
        <p:scale>
          <a:sx n="164" d="100"/>
          <a:sy n="164" d="100"/>
        </p:scale>
        <p:origin x="-402" y="48"/>
      </p:cViewPr>
      <p:guideLst>
        <p:guide orient="horz" pos="2382"/>
        <p:guide orient="horz" pos="230"/>
        <p:guide orient="horz" pos="4534"/>
        <p:guide orient="horz" pos="4286"/>
        <p:guide orient="horz" pos="1685"/>
        <p:guide orient="horz" pos="161"/>
        <p:guide orient="horz" pos="3084"/>
        <p:guide orient="horz" pos="2544"/>
        <p:guide orient="horz" pos="875"/>
        <p:guide orient="horz" pos="1749"/>
        <p:guide orient="horz" pos="621"/>
        <p:guide orient="horz" pos="2865"/>
        <p:guide orient="horz" pos="2130"/>
        <p:guide orient="horz" pos="2184"/>
        <p:guide orient="horz" pos="321"/>
        <p:guide orient="horz" pos="1607"/>
        <p:guide pos="4234"/>
        <p:guide pos="237"/>
        <p:guide pos="8229"/>
        <p:guide pos="949"/>
        <p:guide pos="7517"/>
        <p:guide pos="2880"/>
        <p:guide pos="156"/>
        <p:guide pos="5598"/>
        <p:guide pos="399"/>
        <p:guide pos="5114"/>
        <p:guide pos="1373"/>
        <p:guide pos="4383"/>
        <p:guide pos="5368"/>
      </p:guideLst>
    </p:cSldViewPr>
  </p:slideViewPr>
  <p:notesTextViewPr>
    <p:cViewPr>
      <p:scale>
        <a:sx n="1" d="1"/>
        <a:sy n="1" d="1"/>
      </p:scale>
      <p:origin x="0" y="0"/>
    </p:cViewPr>
  </p:notesTextViewPr>
  <p:sorterViewPr>
    <p:cViewPr>
      <p:scale>
        <a:sx n="125" d="100"/>
        <a:sy n="125" d="100"/>
      </p:scale>
      <p:origin x="0" y="3168"/>
    </p:cViewPr>
  </p:sorterViewPr>
  <p:notesViewPr>
    <p:cSldViewPr snapToGrid="0" snapToObjects="1" showGuides="1">
      <p:cViewPr varScale="1">
        <p:scale>
          <a:sx n="76" d="100"/>
          <a:sy n="76" d="100"/>
        </p:scale>
        <p:origin x="-3966" y="-108"/>
      </p:cViewPr>
      <p:guideLst>
        <p:guide orient="horz" pos="3128"/>
        <p:guide pos="214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commentAuthors" Target="commentAuthors.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13" Type="http://schemas.openxmlformats.org/officeDocument/2006/relationships/slide" Target="slides/slide109.xml"/><Relationship Id="rId118" Type="http://schemas.openxmlformats.org/officeDocument/2006/relationships/slide" Target="slides/slide114.xml"/><Relationship Id="rId126" Type="http://schemas.openxmlformats.org/officeDocument/2006/relationships/notesMaster" Target="notesMasters/notesMaster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slide" Target="slides/slide112.xml"/><Relationship Id="rId124" Type="http://schemas.openxmlformats.org/officeDocument/2006/relationships/slide" Target="slides/slide120.xml"/><Relationship Id="rId129" Type="http://schemas.openxmlformats.org/officeDocument/2006/relationships/presProps" Target="presProp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32"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slide" Target="slides/slide115.xml"/><Relationship Id="rId127" Type="http://schemas.openxmlformats.org/officeDocument/2006/relationships/handoutMaster" Target="handoutMasters/handoutMaster1.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30"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theme" Target="theme/theme1.xml"/><Relationship Id="rId61" Type="http://schemas.openxmlformats.org/officeDocument/2006/relationships/slide" Target="slides/slide57.xml"/><Relationship Id="rId82" Type="http://schemas.openxmlformats.org/officeDocument/2006/relationships/slide" Target="slides/slide7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0.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01.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02.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03.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04.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05.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06.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07.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08.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09.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10.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11.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12.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13.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14.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15.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116.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117.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118.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119.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12.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20.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121.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122.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23.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4.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5.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26.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27.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28.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29.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3.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30.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32.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133.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134.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135.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136.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139.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14.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40.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141.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142.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143.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144.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145.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146.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147.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148.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149.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150.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151.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152.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153.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154.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155.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156.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157.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158.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159.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160.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161.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17.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18.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29.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3.xml.rels><?xml version="1.0" encoding="UTF-8" standalone="yes"?>
<Relationships xmlns="http://schemas.openxmlformats.org/package/2006/relationships"><Relationship Id="rId3" Type="http://schemas.microsoft.com/office/2011/relationships/chartStyle" Target="style1.xml"/><Relationship Id="rId2" Type="http://schemas.microsoft.com/office/2011/relationships/chartColorStyle" Target="colors1.xml"/><Relationship Id="rId1" Type="http://schemas.openxmlformats.org/officeDocument/2006/relationships/oleObject" Target="file:///\\einstein\c_matematiques$\DiBa\Excel%20DiBa.xlsm" TargetMode="External"/></Relationships>
</file>

<file path=ppt/charts/_rels/chart30.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34.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35.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37.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38.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39.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41.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42.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43.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45.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46.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47.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49.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50.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51.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53.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54.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56.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59.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60.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61.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64.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65.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66.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69.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70.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71.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72.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73.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74.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75.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76.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77.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78.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79.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80.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81.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82.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83.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84.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85.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86.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87.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88.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89.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90.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91.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92.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93.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94.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95.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96.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97.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98.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_rels/chart99.xml.rels><?xml version="1.0" encoding="UTF-8" standalone="yes"?>
<Relationships xmlns="http://schemas.openxmlformats.org/package/2006/relationships"><Relationship Id="rId1" Type="http://schemas.openxmlformats.org/officeDocument/2006/relationships/oleObject" Target="file:///\\einstein\c_matematiques$\DiBa\Excel%20DiBa.xlsm"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6067-4B10-97D1-EBEAD79CB67F}"/>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4A76B"/>
    </a:solidFill>
  </c:spPr>
  <c:txPr>
    <a:bodyPr/>
    <a:lstStyle/>
    <a:p>
      <a:pPr>
        <a:defRPr sz="1800"/>
      </a:pPr>
      <a:endParaRPr lang="ca-E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24D3-4467-AC24-FB8EDE4F317C}"/>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Maltractament físic</a:t>
            </a:r>
          </a:p>
        </c:rich>
      </c:tx>
      <c:layout>
        <c:manualLayout>
          <c:xMode val="edge"/>
          <c:yMode val="edge"/>
          <c:x val="0.12892123240745643"/>
          <c:y val="3.9331366764995606E-3"/>
        </c:manualLayout>
      </c:layout>
      <c:overlay val="0"/>
    </c:title>
    <c:autoTitleDeleted val="0"/>
    <c:plotArea>
      <c:layout>
        <c:manualLayout>
          <c:layoutTarget val="inner"/>
          <c:xMode val="edge"/>
          <c:yMode val="edge"/>
          <c:x val="0.3821608700636418"/>
          <c:y val="0.18339364063675573"/>
          <c:w val="0.46410303363242383"/>
          <c:h val="0.7840860417302864"/>
        </c:manualLayout>
      </c:layout>
      <c:barChart>
        <c:barDir val="bar"/>
        <c:grouping val="clustered"/>
        <c:varyColors val="0"/>
        <c:ser>
          <c:idx val="0"/>
          <c:order val="0"/>
          <c:tx>
            <c:strRef>
              <c:f>COMPANYS!$B$45</c:f>
              <c:strCache>
                <c:ptCount val="1"/>
                <c:pt idx="0">
                  <c:v>Nois</c:v>
                </c:pt>
              </c:strCache>
            </c:strRef>
          </c:tx>
          <c:invertIfNegative val="0"/>
          <c:dLbls>
            <c:dLbl>
              <c:idx val="3"/>
              <c:delete val="1"/>
            </c:dLbl>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COMPANYS!$A$38:$A$42</c:f>
              <c:strCache>
                <c:ptCount val="5"/>
                <c:pt idx="0">
                  <c:v>No, mai</c:v>
                </c:pt>
                <c:pt idx="1">
                  <c:v>Sí, a casa</c:v>
                </c:pt>
                <c:pt idx="2">
                  <c:v>Sí, a l’escola /institut</c:v>
                </c:pt>
                <c:pt idx="3">
                  <c:v>Sí, al carrer</c:v>
                </c:pt>
                <c:pt idx="4">
                  <c:v>Sí, en altres llocs</c:v>
                </c:pt>
              </c:strCache>
            </c:strRef>
          </c:cat>
          <c:val>
            <c:numRef>
              <c:f>COMPANYS!$B$47:$B$51</c:f>
              <c:numCache>
                <c:formatCode>0.0%</c:formatCode>
                <c:ptCount val="5"/>
                <c:pt idx="0">
                  <c:v>0.88900000000000001</c:v>
                </c:pt>
                <c:pt idx="1">
                  <c:v>2.8000000000000001E-2</c:v>
                </c:pt>
                <c:pt idx="2">
                  <c:v>5.6000000000000001E-2</c:v>
                </c:pt>
                <c:pt idx="3">
                  <c:v>0</c:v>
                </c:pt>
                <c:pt idx="4">
                  <c:v>0</c:v>
                </c:pt>
              </c:numCache>
            </c:numRef>
          </c:val>
          <c:extLst xmlns:c16r2="http://schemas.microsoft.com/office/drawing/2015/06/chart">
            <c:ext xmlns:c16="http://schemas.microsoft.com/office/drawing/2014/chart" uri="{C3380CC4-5D6E-409C-BE32-E72D297353CC}">
              <c16:uniqueId val="{00000000-E3C1-496B-BB66-FD1FF383DB21}"/>
            </c:ext>
          </c:extLst>
        </c:ser>
        <c:ser>
          <c:idx val="1"/>
          <c:order val="1"/>
          <c:tx>
            <c:strRef>
              <c:f>COMPANYS!$B$54</c:f>
              <c:strCache>
                <c:ptCount val="1"/>
                <c:pt idx="0">
                  <c:v>Noies</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COMPANYS!$A$38:$A$42</c:f>
              <c:strCache>
                <c:ptCount val="5"/>
                <c:pt idx="0">
                  <c:v>No, mai</c:v>
                </c:pt>
                <c:pt idx="1">
                  <c:v>Sí, a casa</c:v>
                </c:pt>
                <c:pt idx="2">
                  <c:v>Sí, a l’escola /institut</c:v>
                </c:pt>
                <c:pt idx="3">
                  <c:v>Sí, al carrer</c:v>
                </c:pt>
                <c:pt idx="4">
                  <c:v>Sí, en altres llocs</c:v>
                </c:pt>
              </c:strCache>
            </c:strRef>
          </c:cat>
          <c:val>
            <c:numRef>
              <c:f>COMPANYS!$B$56:$B$60</c:f>
              <c:numCache>
                <c:formatCode>0.0%</c:formatCode>
                <c:ptCount val="5"/>
                <c:pt idx="0">
                  <c:v>0.75000000000000022</c:v>
                </c:pt>
                <c:pt idx="1">
                  <c:v>2.5000000000000001E-2</c:v>
                </c:pt>
                <c:pt idx="2">
                  <c:v>0.1</c:v>
                </c:pt>
                <c:pt idx="3">
                  <c:v>2.5000000000000001E-2</c:v>
                </c:pt>
                <c:pt idx="4">
                  <c:v>2.5000000000000001E-2</c:v>
                </c:pt>
              </c:numCache>
            </c:numRef>
          </c:val>
          <c:extLst xmlns:c16r2="http://schemas.microsoft.com/office/drawing/2015/06/chart">
            <c:ext xmlns:c16="http://schemas.microsoft.com/office/drawing/2014/chart" uri="{C3380CC4-5D6E-409C-BE32-E72D297353CC}">
              <c16:uniqueId val="{00000001-E3C1-496B-BB66-FD1FF383DB21}"/>
            </c:ext>
          </c:extLst>
        </c:ser>
        <c:dLbls>
          <c:showLegendKey val="0"/>
          <c:showVal val="1"/>
          <c:showCatName val="0"/>
          <c:showSerName val="0"/>
          <c:showPercent val="0"/>
          <c:showBubbleSize val="0"/>
        </c:dLbls>
        <c:gapWidth val="75"/>
        <c:overlap val="-25"/>
        <c:axId val="219106304"/>
        <c:axId val="219124480"/>
      </c:barChart>
      <c:dateAx>
        <c:axId val="219106304"/>
        <c:scaling>
          <c:orientation val="maxMin"/>
        </c:scaling>
        <c:delete val="0"/>
        <c:axPos val="l"/>
        <c:numFmt formatCode="General" sourceLinked="0"/>
        <c:majorTickMark val="none"/>
        <c:minorTickMark val="none"/>
        <c:tickLblPos val="nextTo"/>
        <c:crossAx val="219124480"/>
        <c:crosses val="autoZero"/>
        <c:auto val="0"/>
        <c:lblOffset val="100"/>
        <c:baseTimeUnit val="days"/>
      </c:dateAx>
      <c:valAx>
        <c:axId val="219124480"/>
        <c:scaling>
          <c:orientation val="minMax"/>
        </c:scaling>
        <c:delete val="1"/>
        <c:axPos val="t"/>
        <c:numFmt formatCode="0.0%" sourceLinked="1"/>
        <c:majorTickMark val="out"/>
        <c:minorTickMark val="none"/>
        <c:tickLblPos val="none"/>
        <c:crossAx val="219106304"/>
        <c:crosses val="autoZero"/>
        <c:crossBetween val="between"/>
      </c:valAx>
    </c:plotArea>
    <c:legend>
      <c:legendPos val="t"/>
      <c:layout>
        <c:manualLayout>
          <c:xMode val="edge"/>
          <c:yMode val="edge"/>
          <c:x val="0.31525293934419857"/>
          <c:y val="9.8230243343475868E-2"/>
          <c:w val="0.36949412131161485"/>
          <c:h val="7.1122569855759182E-2"/>
        </c:manualLayout>
      </c:layout>
      <c:overlay val="0"/>
    </c:legend>
    <c:plotVisOnly val="1"/>
    <c:dispBlanksAs val="gap"/>
    <c:showDLblsOverMax val="0"/>
  </c:chart>
  <c:externalData r:id="rId1">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Maltractament psicològic</a:t>
            </a:r>
          </a:p>
        </c:rich>
      </c:tx>
      <c:layout>
        <c:manualLayout>
          <c:xMode val="edge"/>
          <c:yMode val="edge"/>
          <c:x val="0.10787980546549328"/>
          <c:y val="0"/>
        </c:manualLayout>
      </c:layout>
      <c:overlay val="0"/>
    </c:title>
    <c:autoTitleDeleted val="0"/>
    <c:plotArea>
      <c:layout>
        <c:manualLayout>
          <c:layoutTarget val="inner"/>
          <c:xMode val="edge"/>
          <c:yMode val="edge"/>
          <c:x val="0.34890720325981189"/>
          <c:y val="0.18339364063675573"/>
          <c:w val="0.43995962778756642"/>
          <c:h val="0.78408604173028618"/>
        </c:manualLayout>
      </c:layout>
      <c:barChart>
        <c:barDir val="bar"/>
        <c:grouping val="clustered"/>
        <c:varyColors val="0"/>
        <c:ser>
          <c:idx val="0"/>
          <c:order val="0"/>
          <c:tx>
            <c:strRef>
              <c:f>COMPANYS!$B$72</c:f>
              <c:strCache>
                <c:ptCount val="1"/>
                <c:pt idx="0">
                  <c:v>Nois</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COMPANYS!$A$65:$A$69</c:f>
              <c:strCache>
                <c:ptCount val="5"/>
                <c:pt idx="0">
                  <c:v>No, mai</c:v>
                </c:pt>
                <c:pt idx="1">
                  <c:v>Sí, a casa</c:v>
                </c:pt>
                <c:pt idx="2">
                  <c:v>Sí, a l’escola /institut</c:v>
                </c:pt>
                <c:pt idx="3">
                  <c:v>Sí, al carrer</c:v>
                </c:pt>
                <c:pt idx="4">
                  <c:v>Sí, en altres llocs</c:v>
                </c:pt>
              </c:strCache>
            </c:strRef>
          </c:cat>
          <c:val>
            <c:numRef>
              <c:f>COMPANYS!$B$74:$B$78</c:f>
              <c:numCache>
                <c:formatCode>0.0%</c:formatCode>
                <c:ptCount val="5"/>
                <c:pt idx="0">
                  <c:v>0.75000000000000022</c:v>
                </c:pt>
                <c:pt idx="1">
                  <c:v>2.8000000000000001E-2</c:v>
                </c:pt>
                <c:pt idx="2">
                  <c:v>0.111</c:v>
                </c:pt>
                <c:pt idx="3">
                  <c:v>2.8000000000000001E-2</c:v>
                </c:pt>
                <c:pt idx="4">
                  <c:v>2.8000000000000001E-2</c:v>
                </c:pt>
              </c:numCache>
            </c:numRef>
          </c:val>
          <c:extLst xmlns:c16r2="http://schemas.microsoft.com/office/drawing/2015/06/chart">
            <c:ext xmlns:c16="http://schemas.microsoft.com/office/drawing/2014/chart" uri="{C3380CC4-5D6E-409C-BE32-E72D297353CC}">
              <c16:uniqueId val="{00000000-C01F-4D5E-8BFA-FB47C63A3788}"/>
            </c:ext>
          </c:extLst>
        </c:ser>
        <c:ser>
          <c:idx val="1"/>
          <c:order val="1"/>
          <c:tx>
            <c:strRef>
              <c:f>COMPANYS!$B$81</c:f>
              <c:strCache>
                <c:ptCount val="1"/>
                <c:pt idx="0">
                  <c:v>Noies</c:v>
                </c:pt>
              </c:strCache>
            </c:strRef>
          </c:tx>
          <c:invertIfNegative val="0"/>
          <c:dLbls>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COMPANYS!$A$65:$A$69</c:f>
              <c:strCache>
                <c:ptCount val="5"/>
                <c:pt idx="0">
                  <c:v>No, mai</c:v>
                </c:pt>
                <c:pt idx="1">
                  <c:v>Sí, a casa</c:v>
                </c:pt>
                <c:pt idx="2">
                  <c:v>Sí, a l’escola /institut</c:v>
                </c:pt>
                <c:pt idx="3">
                  <c:v>Sí, al carrer</c:v>
                </c:pt>
                <c:pt idx="4">
                  <c:v>Sí, en altres llocs</c:v>
                </c:pt>
              </c:strCache>
            </c:strRef>
          </c:cat>
          <c:val>
            <c:numRef>
              <c:f>COMPANYS!$B$83:$B$87</c:f>
              <c:numCache>
                <c:formatCode>0.0%</c:formatCode>
                <c:ptCount val="5"/>
                <c:pt idx="0">
                  <c:v>0.57500000000000018</c:v>
                </c:pt>
                <c:pt idx="1">
                  <c:v>0.05</c:v>
                </c:pt>
                <c:pt idx="2">
                  <c:v>0.32500000000000012</c:v>
                </c:pt>
                <c:pt idx="3">
                  <c:v>7.5000000000000011E-2</c:v>
                </c:pt>
                <c:pt idx="4">
                  <c:v>0.05</c:v>
                </c:pt>
              </c:numCache>
            </c:numRef>
          </c:val>
          <c:extLst xmlns:c16r2="http://schemas.microsoft.com/office/drawing/2015/06/chart">
            <c:ext xmlns:c16="http://schemas.microsoft.com/office/drawing/2014/chart" uri="{C3380CC4-5D6E-409C-BE32-E72D297353CC}">
              <c16:uniqueId val="{00000001-C01F-4D5E-8BFA-FB47C63A3788}"/>
            </c:ext>
          </c:extLst>
        </c:ser>
        <c:dLbls>
          <c:showLegendKey val="0"/>
          <c:showVal val="1"/>
          <c:showCatName val="0"/>
          <c:showSerName val="0"/>
          <c:showPercent val="0"/>
          <c:showBubbleSize val="0"/>
        </c:dLbls>
        <c:gapWidth val="75"/>
        <c:overlap val="-25"/>
        <c:axId val="219163648"/>
        <c:axId val="219165440"/>
      </c:barChart>
      <c:dateAx>
        <c:axId val="219163648"/>
        <c:scaling>
          <c:orientation val="maxMin"/>
        </c:scaling>
        <c:delete val="0"/>
        <c:axPos val="l"/>
        <c:numFmt formatCode="General" sourceLinked="0"/>
        <c:majorTickMark val="none"/>
        <c:minorTickMark val="none"/>
        <c:tickLblPos val="nextTo"/>
        <c:crossAx val="219165440"/>
        <c:crosses val="autoZero"/>
        <c:auto val="0"/>
        <c:lblOffset val="100"/>
        <c:baseTimeUnit val="days"/>
      </c:dateAx>
      <c:valAx>
        <c:axId val="219165440"/>
        <c:scaling>
          <c:orientation val="minMax"/>
        </c:scaling>
        <c:delete val="1"/>
        <c:axPos val="t"/>
        <c:numFmt formatCode="0.0%" sourceLinked="1"/>
        <c:majorTickMark val="out"/>
        <c:minorTickMark val="none"/>
        <c:tickLblPos val="none"/>
        <c:crossAx val="219163648"/>
        <c:crosses val="autoZero"/>
        <c:crossBetween val="between"/>
      </c:valAx>
    </c:plotArea>
    <c:legend>
      <c:legendPos val="t"/>
      <c:layout>
        <c:manualLayout>
          <c:xMode val="edge"/>
          <c:yMode val="edge"/>
          <c:x val="0.31525281766250224"/>
          <c:y val="8.3815142576206314E-2"/>
          <c:w val="0.36949397869383982"/>
          <c:h val="7.1122569855759182E-2"/>
        </c:manualLayout>
      </c:layout>
      <c:overlay val="0"/>
    </c:legend>
    <c:plotVisOnly val="1"/>
    <c:dispBlanksAs val="gap"/>
    <c:showDLblsOverMax val="0"/>
  </c:chart>
  <c:externalData r:id="rId1">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Assetjament sexual</a:t>
            </a:r>
          </a:p>
        </c:rich>
      </c:tx>
      <c:layout>
        <c:manualLayout>
          <c:xMode val="edge"/>
          <c:yMode val="edge"/>
          <c:x val="0.13394141425752645"/>
          <c:y val="3.8986354775828458E-3"/>
        </c:manualLayout>
      </c:layout>
      <c:overlay val="0"/>
    </c:title>
    <c:autoTitleDeleted val="0"/>
    <c:plotArea>
      <c:layout>
        <c:manualLayout>
          <c:layoutTarget val="inner"/>
          <c:xMode val="edge"/>
          <c:yMode val="edge"/>
          <c:x val="0.38552675441117307"/>
          <c:y val="0.18339364063675573"/>
          <c:w val="0.57926555695600068"/>
          <c:h val="0.78408604173028618"/>
        </c:manualLayout>
      </c:layout>
      <c:barChart>
        <c:barDir val="bar"/>
        <c:grouping val="clustered"/>
        <c:varyColors val="0"/>
        <c:ser>
          <c:idx val="0"/>
          <c:order val="0"/>
          <c:tx>
            <c:strRef>
              <c:f>COMPANYS!$B$104</c:f>
              <c:strCache>
                <c:ptCount val="1"/>
                <c:pt idx="0">
                  <c:v>Nois</c:v>
                </c:pt>
              </c:strCache>
            </c:strRef>
          </c:tx>
          <c:invertIfNegative val="0"/>
          <c:dLbls>
            <c:dLbl>
              <c:idx val="1"/>
              <c:delete val="1"/>
            </c:dLbl>
            <c:dLbl>
              <c:idx val="2"/>
              <c:delete val="1"/>
            </c:dLbl>
            <c:dLbl>
              <c:idx val="3"/>
              <c:delete val="1"/>
            </c:dLbl>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COMPANYS!$A$97:$A$101</c:f>
              <c:strCache>
                <c:ptCount val="5"/>
                <c:pt idx="0">
                  <c:v>No, mai</c:v>
                </c:pt>
                <c:pt idx="1">
                  <c:v>Sí, a casa</c:v>
                </c:pt>
                <c:pt idx="2">
                  <c:v>Sí, a l’escola /institut</c:v>
                </c:pt>
                <c:pt idx="3">
                  <c:v>Sí, al carrer</c:v>
                </c:pt>
                <c:pt idx="4">
                  <c:v>Sí, en altres llocs</c:v>
                </c:pt>
              </c:strCache>
            </c:strRef>
          </c:cat>
          <c:val>
            <c:numRef>
              <c:f>COMPANYS!$B$106:$B$110</c:f>
              <c:numCache>
                <c:formatCode>0.0%</c:formatCode>
                <c:ptCount val="5"/>
                <c:pt idx="0">
                  <c:v>0.9720000000000002</c:v>
                </c:pt>
                <c:pt idx="1">
                  <c:v>0</c:v>
                </c:pt>
                <c:pt idx="2">
                  <c:v>0</c:v>
                </c:pt>
                <c:pt idx="3">
                  <c:v>0</c:v>
                </c:pt>
                <c:pt idx="4">
                  <c:v>0</c:v>
                </c:pt>
              </c:numCache>
            </c:numRef>
          </c:val>
          <c:extLst xmlns:c16r2="http://schemas.microsoft.com/office/drawing/2015/06/chart">
            <c:ext xmlns:c16="http://schemas.microsoft.com/office/drawing/2014/chart" uri="{C3380CC4-5D6E-409C-BE32-E72D297353CC}">
              <c16:uniqueId val="{00000000-97B6-4641-B983-53BFA9D0E9B3}"/>
            </c:ext>
          </c:extLst>
        </c:ser>
        <c:ser>
          <c:idx val="1"/>
          <c:order val="1"/>
          <c:tx>
            <c:strRef>
              <c:f>COMPANYS!$B$113</c:f>
              <c:strCache>
                <c:ptCount val="1"/>
                <c:pt idx="0">
                  <c:v>Noies</c:v>
                </c:pt>
              </c:strCache>
            </c:strRef>
          </c:tx>
          <c:invertIfNegative val="0"/>
          <c:dLbls>
            <c:dLbl>
              <c:idx val="1"/>
              <c:delete val="1"/>
            </c:dLbl>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COMPANYS!$A$97:$A$101</c:f>
              <c:strCache>
                <c:ptCount val="5"/>
                <c:pt idx="0">
                  <c:v>No, mai</c:v>
                </c:pt>
                <c:pt idx="1">
                  <c:v>Sí, a casa</c:v>
                </c:pt>
                <c:pt idx="2">
                  <c:v>Sí, a l’escola /institut</c:v>
                </c:pt>
                <c:pt idx="3">
                  <c:v>Sí, al carrer</c:v>
                </c:pt>
                <c:pt idx="4">
                  <c:v>Sí, en altres llocs</c:v>
                </c:pt>
              </c:strCache>
            </c:strRef>
          </c:cat>
          <c:val>
            <c:numRef>
              <c:f>COMPANYS!$B$115:$B$119</c:f>
              <c:numCache>
                <c:formatCode>0.0%</c:formatCode>
                <c:ptCount val="5"/>
                <c:pt idx="0">
                  <c:v>0.67500000000000038</c:v>
                </c:pt>
                <c:pt idx="1">
                  <c:v>0</c:v>
                </c:pt>
                <c:pt idx="2">
                  <c:v>0.125</c:v>
                </c:pt>
                <c:pt idx="3">
                  <c:v>0.22500000000000001</c:v>
                </c:pt>
                <c:pt idx="4">
                  <c:v>2.5000000000000001E-2</c:v>
                </c:pt>
              </c:numCache>
            </c:numRef>
          </c:val>
          <c:extLst xmlns:c16r2="http://schemas.microsoft.com/office/drawing/2015/06/chart">
            <c:ext xmlns:c16="http://schemas.microsoft.com/office/drawing/2014/chart" uri="{C3380CC4-5D6E-409C-BE32-E72D297353CC}">
              <c16:uniqueId val="{00000001-97B6-4641-B983-53BFA9D0E9B3}"/>
            </c:ext>
          </c:extLst>
        </c:ser>
        <c:dLbls>
          <c:showLegendKey val="0"/>
          <c:showVal val="1"/>
          <c:showCatName val="0"/>
          <c:showSerName val="0"/>
          <c:showPercent val="0"/>
          <c:showBubbleSize val="0"/>
        </c:dLbls>
        <c:gapWidth val="75"/>
        <c:overlap val="-25"/>
        <c:axId val="219184128"/>
        <c:axId val="219210496"/>
      </c:barChart>
      <c:dateAx>
        <c:axId val="219184128"/>
        <c:scaling>
          <c:orientation val="maxMin"/>
        </c:scaling>
        <c:delete val="0"/>
        <c:axPos val="l"/>
        <c:numFmt formatCode="General" sourceLinked="0"/>
        <c:majorTickMark val="none"/>
        <c:minorTickMark val="none"/>
        <c:tickLblPos val="nextTo"/>
        <c:crossAx val="219210496"/>
        <c:crosses val="autoZero"/>
        <c:auto val="0"/>
        <c:lblOffset val="100"/>
        <c:baseTimeUnit val="days"/>
      </c:dateAx>
      <c:valAx>
        <c:axId val="219210496"/>
        <c:scaling>
          <c:orientation val="minMax"/>
        </c:scaling>
        <c:delete val="1"/>
        <c:axPos val="t"/>
        <c:numFmt formatCode="0.0%" sourceLinked="1"/>
        <c:majorTickMark val="out"/>
        <c:minorTickMark val="none"/>
        <c:tickLblPos val="none"/>
        <c:crossAx val="219184128"/>
        <c:crosses val="autoZero"/>
        <c:crossBetween val="between"/>
      </c:valAx>
    </c:plotArea>
    <c:legend>
      <c:legendPos val="t"/>
      <c:layout>
        <c:manualLayout>
          <c:xMode val="edge"/>
          <c:yMode val="edge"/>
          <c:x val="0.31660133724160588"/>
          <c:y val="9.7368574542217326E-2"/>
          <c:w val="0.3667969423530088"/>
          <c:h val="7.0498687664042034E-2"/>
        </c:manualLayout>
      </c:layout>
      <c:overlay val="0"/>
    </c:legend>
    <c:plotVisOnly val="1"/>
    <c:dispBlanksAs val="gap"/>
    <c:showDLblsOverMax val="0"/>
  </c:chart>
  <c:externalData r:id="rId1">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Maltractament psicològic a les xarxes socials</a:t>
            </a:r>
            <a:endParaRPr lang="es-ES" sz="1600" b="0" baseline="0"/>
          </a:p>
        </c:rich>
      </c:tx>
      <c:layout>
        <c:manualLayout>
          <c:xMode val="edge"/>
          <c:yMode val="edge"/>
          <c:x val="0.15072631255577348"/>
          <c:y val="0"/>
        </c:manualLayout>
      </c:layout>
      <c:overlay val="0"/>
    </c:title>
    <c:autoTitleDeleted val="0"/>
    <c:plotArea>
      <c:layout>
        <c:manualLayout>
          <c:layoutTarget val="inner"/>
          <c:xMode val="edge"/>
          <c:yMode val="edge"/>
          <c:x val="0.12494981559771733"/>
          <c:y val="0.23659445554380562"/>
          <c:w val="0.84404258996485326"/>
          <c:h val="0.63398493098811282"/>
        </c:manualLayout>
      </c:layout>
      <c:barChart>
        <c:barDir val="bar"/>
        <c:grouping val="percentStacked"/>
        <c:varyColors val="0"/>
        <c:ser>
          <c:idx val="0"/>
          <c:order val="0"/>
          <c:tx>
            <c:strRef>
              <c:f>COMPANYS!$A$124</c:f>
              <c:strCache>
                <c:ptCount val="1"/>
                <c:pt idx="0">
                  <c:v>Sí</c:v>
                </c:pt>
              </c:strCache>
            </c:strRef>
          </c:tx>
          <c:spPr>
            <a:solidFill>
              <a:srgbClr val="E14E32"/>
            </a:solidFill>
          </c:spPr>
          <c:invertIfNegative val="0"/>
          <c:dLbls>
            <c:dLbl>
              <c:idx val="0"/>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COMPANYS!$B$123:$C$123</c:f>
              <c:strCache>
                <c:ptCount val="2"/>
                <c:pt idx="0">
                  <c:v>Noi</c:v>
                </c:pt>
                <c:pt idx="1">
                  <c:v>Noia</c:v>
                </c:pt>
              </c:strCache>
            </c:strRef>
          </c:cat>
          <c:val>
            <c:numRef>
              <c:f>COMPANYS!$B$124:$C$124</c:f>
              <c:numCache>
                <c:formatCode>0.0%</c:formatCode>
                <c:ptCount val="2"/>
                <c:pt idx="0">
                  <c:v>0</c:v>
                </c:pt>
                <c:pt idx="1">
                  <c:v>0.13600000000000001</c:v>
                </c:pt>
              </c:numCache>
            </c:numRef>
          </c:val>
          <c:extLst xmlns:c16r2="http://schemas.microsoft.com/office/drawing/2015/06/chart">
            <c:ext xmlns:c16="http://schemas.microsoft.com/office/drawing/2014/chart" uri="{C3380CC4-5D6E-409C-BE32-E72D297353CC}">
              <c16:uniqueId val="{00000000-87D4-40C9-B759-68AD6CE1CF13}"/>
            </c:ext>
          </c:extLst>
        </c:ser>
        <c:ser>
          <c:idx val="1"/>
          <c:order val="1"/>
          <c:tx>
            <c:strRef>
              <c:f>COMPANYS!$A$125</c:f>
              <c:strCache>
                <c:ptCount val="1"/>
                <c:pt idx="0">
                  <c:v>No</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COMPANYS!$B$123:$C$123</c:f>
              <c:strCache>
                <c:ptCount val="2"/>
                <c:pt idx="0">
                  <c:v>Noi</c:v>
                </c:pt>
                <c:pt idx="1">
                  <c:v>Noia</c:v>
                </c:pt>
              </c:strCache>
            </c:strRef>
          </c:cat>
          <c:val>
            <c:numRef>
              <c:f>COMPANYS!$B$125:$C$125</c:f>
              <c:numCache>
                <c:formatCode>0.0%</c:formatCode>
                <c:ptCount val="2"/>
                <c:pt idx="0">
                  <c:v>0.90500000000000003</c:v>
                </c:pt>
                <c:pt idx="1">
                  <c:v>0.84300000000000019</c:v>
                </c:pt>
              </c:numCache>
            </c:numRef>
          </c:val>
          <c:extLst xmlns:c16r2="http://schemas.microsoft.com/office/drawing/2015/06/chart">
            <c:ext xmlns:c16="http://schemas.microsoft.com/office/drawing/2014/chart" uri="{C3380CC4-5D6E-409C-BE32-E72D297353CC}">
              <c16:uniqueId val="{00000001-87D4-40C9-B759-68AD6CE1CF13}"/>
            </c:ext>
          </c:extLst>
        </c:ser>
        <c:ser>
          <c:idx val="2"/>
          <c:order val="2"/>
          <c:tx>
            <c:strRef>
              <c:f>COMPANYS!$A$126</c:f>
              <c:strCache>
                <c:ptCount val="1"/>
                <c:pt idx="0">
                  <c:v>Ns/Nc</c:v>
                </c:pt>
              </c:strCache>
            </c:strRef>
          </c:tx>
          <c:invertIfNegative val="0"/>
          <c:cat>
            <c:strRef>
              <c:f>COMPANYS!$B$123:$C$123</c:f>
              <c:strCache>
                <c:ptCount val="2"/>
                <c:pt idx="0">
                  <c:v>Noi</c:v>
                </c:pt>
                <c:pt idx="1">
                  <c:v>Noia</c:v>
                </c:pt>
              </c:strCache>
            </c:strRef>
          </c:cat>
          <c:val>
            <c:numRef>
              <c:f>COMPANYS!$B$126:$C$126</c:f>
              <c:numCache>
                <c:formatCode>0.0%</c:formatCode>
                <c:ptCount val="2"/>
                <c:pt idx="0">
                  <c:v>2.4E-2</c:v>
                </c:pt>
                <c:pt idx="1">
                  <c:v>2.1000000000000008E-2</c:v>
                </c:pt>
              </c:numCache>
            </c:numRef>
          </c:val>
          <c:extLst xmlns:c16r2="http://schemas.microsoft.com/office/drawing/2015/06/chart">
            <c:ext xmlns:c16="http://schemas.microsoft.com/office/drawing/2014/chart" uri="{C3380CC4-5D6E-409C-BE32-E72D297353CC}">
              <c16:uniqueId val="{00000002-87D4-40C9-B759-68AD6CE1CF13}"/>
            </c:ext>
          </c:extLst>
        </c:ser>
        <c:dLbls>
          <c:showLegendKey val="0"/>
          <c:showVal val="0"/>
          <c:showCatName val="0"/>
          <c:showSerName val="0"/>
          <c:showPercent val="0"/>
          <c:showBubbleSize val="0"/>
        </c:dLbls>
        <c:gapWidth val="50"/>
        <c:overlap val="100"/>
        <c:axId val="219619712"/>
        <c:axId val="219621248"/>
      </c:barChart>
      <c:dateAx>
        <c:axId val="219619712"/>
        <c:scaling>
          <c:orientation val="maxMin"/>
        </c:scaling>
        <c:delete val="0"/>
        <c:axPos val="l"/>
        <c:numFmt formatCode="General" sourceLinked="0"/>
        <c:majorTickMark val="none"/>
        <c:minorTickMark val="none"/>
        <c:tickLblPos val="nextTo"/>
        <c:crossAx val="219621248"/>
        <c:crosses val="autoZero"/>
        <c:auto val="0"/>
        <c:lblOffset val="100"/>
        <c:baseTimeUnit val="days"/>
      </c:dateAx>
      <c:valAx>
        <c:axId val="219621248"/>
        <c:scaling>
          <c:orientation val="minMax"/>
        </c:scaling>
        <c:delete val="1"/>
        <c:axPos val="t"/>
        <c:numFmt formatCode="0%" sourceLinked="1"/>
        <c:majorTickMark val="out"/>
        <c:minorTickMark val="none"/>
        <c:tickLblPos val="none"/>
        <c:crossAx val="219619712"/>
        <c:crosses val="autoZero"/>
        <c:crossBetween val="between"/>
      </c:valAx>
    </c:plotArea>
    <c:legend>
      <c:legendPos val="b"/>
      <c:layout>
        <c:manualLayout>
          <c:xMode val="edge"/>
          <c:yMode val="edge"/>
          <c:x val="0.13336949140098744"/>
          <c:y val="0.89343435268265858"/>
          <c:w val="0.69130297523998308"/>
          <c:h val="8.2168254186753803E-2"/>
        </c:manualLayout>
      </c:layout>
      <c:overlay val="0"/>
    </c:legend>
    <c:plotVisOnly val="1"/>
    <c:dispBlanksAs val="gap"/>
    <c:showDLblsOverMax val="0"/>
  </c:chart>
  <c:externalData r:id="rId1">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Assetjament sexual a les xarxes socials</a:t>
            </a:r>
            <a:endParaRPr lang="es-ES" sz="1600" b="0" baseline="0"/>
          </a:p>
        </c:rich>
      </c:tx>
      <c:layout>
        <c:manualLayout>
          <c:xMode val="edge"/>
          <c:yMode val="edge"/>
          <c:x val="0.14077706607917531"/>
          <c:y val="1.3266998341625221E-2"/>
        </c:manualLayout>
      </c:layout>
      <c:overlay val="0"/>
    </c:title>
    <c:autoTitleDeleted val="0"/>
    <c:plotArea>
      <c:layout>
        <c:manualLayout>
          <c:layoutTarget val="inner"/>
          <c:xMode val="edge"/>
          <c:yMode val="edge"/>
          <c:x val="0.12851427250350184"/>
          <c:y val="0.23659445554380573"/>
          <c:w val="0.84047788067942364"/>
          <c:h val="0.63398493098811304"/>
        </c:manualLayout>
      </c:layout>
      <c:barChart>
        <c:barDir val="bar"/>
        <c:grouping val="percentStacked"/>
        <c:varyColors val="0"/>
        <c:ser>
          <c:idx val="0"/>
          <c:order val="0"/>
          <c:tx>
            <c:strRef>
              <c:f>COMPANYS!$A$130</c:f>
              <c:strCache>
                <c:ptCount val="1"/>
                <c:pt idx="0">
                  <c:v>Sí</c:v>
                </c:pt>
              </c:strCache>
            </c:strRef>
          </c:tx>
          <c:spPr>
            <a:solidFill>
              <a:srgbClr val="E14E32"/>
            </a:solidFill>
          </c:spPr>
          <c:invertIfNegative val="0"/>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F0F5-42D1-B800-C59B7D549863}"/>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COMPANYS!$B$129:$C$129</c:f>
              <c:strCache>
                <c:ptCount val="2"/>
                <c:pt idx="0">
                  <c:v>Noi</c:v>
                </c:pt>
                <c:pt idx="1">
                  <c:v>Noia</c:v>
                </c:pt>
              </c:strCache>
            </c:strRef>
          </c:cat>
          <c:val>
            <c:numRef>
              <c:f>COMPANYS!$B$130:$C$130</c:f>
              <c:numCache>
                <c:formatCode>0.0%</c:formatCode>
                <c:ptCount val="2"/>
                <c:pt idx="0">
                  <c:v>2.8000000000000001E-2</c:v>
                </c:pt>
                <c:pt idx="1">
                  <c:v>0.15000000000000005</c:v>
                </c:pt>
              </c:numCache>
            </c:numRef>
          </c:val>
          <c:extLst xmlns:c16r2="http://schemas.microsoft.com/office/drawing/2015/06/chart">
            <c:ext xmlns:c16="http://schemas.microsoft.com/office/drawing/2014/chart" uri="{C3380CC4-5D6E-409C-BE32-E72D297353CC}">
              <c16:uniqueId val="{00000001-F0F5-42D1-B800-C59B7D549863}"/>
            </c:ext>
          </c:extLst>
        </c:ser>
        <c:ser>
          <c:idx val="1"/>
          <c:order val="1"/>
          <c:tx>
            <c:strRef>
              <c:f>COMPANYS!$A$131</c:f>
              <c:strCache>
                <c:ptCount val="1"/>
                <c:pt idx="0">
                  <c:v>No</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COMPANYS!$B$129:$C$129</c:f>
              <c:strCache>
                <c:ptCount val="2"/>
                <c:pt idx="0">
                  <c:v>Noi</c:v>
                </c:pt>
                <c:pt idx="1">
                  <c:v>Noia</c:v>
                </c:pt>
              </c:strCache>
            </c:strRef>
          </c:cat>
          <c:val>
            <c:numRef>
              <c:f>COMPANYS!$B$131:$C$131</c:f>
              <c:numCache>
                <c:formatCode>0.0%</c:formatCode>
                <c:ptCount val="2"/>
                <c:pt idx="0">
                  <c:v>0.94399999999999995</c:v>
                </c:pt>
                <c:pt idx="1">
                  <c:v>0.82500000000000018</c:v>
                </c:pt>
              </c:numCache>
            </c:numRef>
          </c:val>
          <c:extLst xmlns:c16r2="http://schemas.microsoft.com/office/drawing/2015/06/chart">
            <c:ext xmlns:c16="http://schemas.microsoft.com/office/drawing/2014/chart" uri="{C3380CC4-5D6E-409C-BE32-E72D297353CC}">
              <c16:uniqueId val="{00000002-F0F5-42D1-B800-C59B7D549863}"/>
            </c:ext>
          </c:extLst>
        </c:ser>
        <c:ser>
          <c:idx val="2"/>
          <c:order val="2"/>
          <c:tx>
            <c:strRef>
              <c:f>COMPANYS!$A$132</c:f>
              <c:strCache>
                <c:ptCount val="1"/>
                <c:pt idx="0">
                  <c:v>Ns/Nc</c:v>
                </c:pt>
              </c:strCache>
            </c:strRef>
          </c:tx>
          <c:invertIfNegative val="0"/>
          <c:cat>
            <c:strRef>
              <c:f>COMPANYS!$B$129:$C$129</c:f>
              <c:strCache>
                <c:ptCount val="2"/>
                <c:pt idx="0">
                  <c:v>Noi</c:v>
                </c:pt>
                <c:pt idx="1">
                  <c:v>Noia</c:v>
                </c:pt>
              </c:strCache>
            </c:strRef>
          </c:cat>
          <c:val>
            <c:numRef>
              <c:f>COMPANYS!$B$132:$C$132</c:f>
              <c:numCache>
                <c:formatCode>0.0%</c:formatCode>
                <c:ptCount val="2"/>
                <c:pt idx="0">
                  <c:v>2.8000000000000001E-2</c:v>
                </c:pt>
                <c:pt idx="1">
                  <c:v>2.5000000000000001E-2</c:v>
                </c:pt>
              </c:numCache>
            </c:numRef>
          </c:val>
          <c:extLst xmlns:c16r2="http://schemas.microsoft.com/office/drawing/2015/06/chart">
            <c:ext xmlns:c16="http://schemas.microsoft.com/office/drawing/2014/chart" uri="{C3380CC4-5D6E-409C-BE32-E72D297353CC}">
              <c16:uniqueId val="{00000003-F0F5-42D1-B800-C59B7D549863}"/>
            </c:ext>
          </c:extLst>
        </c:ser>
        <c:dLbls>
          <c:showLegendKey val="0"/>
          <c:showVal val="0"/>
          <c:showCatName val="0"/>
          <c:showSerName val="0"/>
          <c:showPercent val="0"/>
          <c:showBubbleSize val="0"/>
        </c:dLbls>
        <c:gapWidth val="50"/>
        <c:overlap val="100"/>
        <c:axId val="219654016"/>
        <c:axId val="219655552"/>
      </c:barChart>
      <c:dateAx>
        <c:axId val="219654016"/>
        <c:scaling>
          <c:orientation val="maxMin"/>
        </c:scaling>
        <c:delete val="0"/>
        <c:axPos val="l"/>
        <c:numFmt formatCode="General" sourceLinked="0"/>
        <c:majorTickMark val="none"/>
        <c:minorTickMark val="none"/>
        <c:tickLblPos val="nextTo"/>
        <c:crossAx val="219655552"/>
        <c:crosses val="autoZero"/>
        <c:auto val="0"/>
        <c:lblOffset val="100"/>
        <c:baseTimeUnit val="days"/>
      </c:dateAx>
      <c:valAx>
        <c:axId val="219655552"/>
        <c:scaling>
          <c:orientation val="minMax"/>
        </c:scaling>
        <c:delete val="1"/>
        <c:axPos val="t"/>
        <c:numFmt formatCode="0%" sourceLinked="1"/>
        <c:majorTickMark val="out"/>
        <c:minorTickMark val="none"/>
        <c:tickLblPos val="none"/>
        <c:crossAx val="219654016"/>
        <c:crosses val="autoZero"/>
        <c:crossBetween val="between"/>
      </c:valAx>
    </c:plotArea>
    <c:legend>
      <c:legendPos val="b"/>
      <c:layout>
        <c:manualLayout>
          <c:xMode val="edge"/>
          <c:yMode val="edge"/>
          <c:x val="0.13336949140098744"/>
          <c:y val="0.89343435268265858"/>
          <c:w val="0.69130297523998308"/>
          <c:h val="8.2168254186753803E-2"/>
        </c:manualLayout>
      </c:layout>
      <c:overlay val="0"/>
    </c:legend>
    <c:plotVisOnly val="1"/>
    <c:dispBlanksAs val="gap"/>
    <c:showDLblsOverMax val="0"/>
  </c:chart>
  <c:externalData r:id="rId1">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Explica el seu maltractament/assetjament</a:t>
            </a:r>
          </a:p>
        </c:rich>
      </c:tx>
      <c:layout>
        <c:manualLayout>
          <c:xMode val="edge"/>
          <c:yMode val="edge"/>
          <c:x val="0.21867574772331538"/>
          <c:y val="1.638001638001638E-2"/>
        </c:manualLayout>
      </c:layout>
      <c:overlay val="0"/>
    </c:title>
    <c:autoTitleDeleted val="0"/>
    <c:plotArea>
      <c:layout>
        <c:manualLayout>
          <c:layoutTarget val="inner"/>
          <c:xMode val="edge"/>
          <c:yMode val="edge"/>
          <c:x val="0.356764367816092"/>
          <c:y val="0.22824463383838386"/>
          <c:w val="0.55515684865900383"/>
          <c:h val="0.709237364138255"/>
        </c:manualLayout>
      </c:layout>
      <c:barChart>
        <c:barDir val="bar"/>
        <c:grouping val="clustered"/>
        <c:varyColors val="0"/>
        <c:ser>
          <c:idx val="0"/>
          <c:order val="0"/>
          <c:tx>
            <c:strRef>
              <c:f>COMPANYS!$B$140</c:f>
              <c:strCache>
                <c:ptCount val="1"/>
                <c:pt idx="0">
                  <c:v>Sí</c:v>
                </c:pt>
              </c:strCache>
            </c:strRef>
          </c:tx>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COMPANYS!$A$141:$A$147</c:f>
              <c:strCache>
                <c:ptCount val="7"/>
                <c:pt idx="0">
                  <c:v>Sí, al seu pare/mare / tutor/a</c:v>
                </c:pt>
                <c:pt idx="1">
                  <c:v>Sí, al seu germà/ana</c:v>
                </c:pt>
                <c:pt idx="2">
                  <c:v>Sí, al seu professor/a</c:v>
                </c:pt>
                <c:pt idx="3">
                  <c:v>Sí, a un amic/iga</c:v>
                </c:pt>
                <c:pt idx="4">
                  <c:v>Sí, a altres persones</c:v>
                </c:pt>
                <c:pt idx="5">
                  <c:v>No, a ningú</c:v>
                </c:pt>
                <c:pt idx="6">
                  <c:v>Ns/Nc</c:v>
                </c:pt>
              </c:strCache>
            </c:strRef>
          </c:cat>
          <c:val>
            <c:numRef>
              <c:f>COMPANYS!$B$141:$B$147</c:f>
              <c:numCache>
                <c:formatCode>0.0%</c:formatCode>
                <c:ptCount val="7"/>
                <c:pt idx="0">
                  <c:v>0.29200000000000009</c:v>
                </c:pt>
                <c:pt idx="1">
                  <c:v>0.125</c:v>
                </c:pt>
                <c:pt idx="2">
                  <c:v>4.2000000000000016E-2</c:v>
                </c:pt>
                <c:pt idx="3">
                  <c:v>0.45800000000000002</c:v>
                </c:pt>
                <c:pt idx="4">
                  <c:v>0.125</c:v>
                </c:pt>
                <c:pt idx="5">
                  <c:v>0.20800000000000005</c:v>
                </c:pt>
                <c:pt idx="6">
                  <c:v>0.16700000000000001</c:v>
                </c:pt>
              </c:numCache>
            </c:numRef>
          </c:val>
          <c:extLst xmlns:c16r2="http://schemas.microsoft.com/office/drawing/2015/06/chart">
            <c:ext xmlns:c16="http://schemas.microsoft.com/office/drawing/2014/chart" uri="{C3380CC4-5D6E-409C-BE32-E72D297353CC}">
              <c16:uniqueId val="{00000000-5664-4AC4-BF17-C470801C89CF}"/>
            </c:ext>
          </c:extLst>
        </c:ser>
        <c:dLbls>
          <c:showLegendKey val="0"/>
          <c:showVal val="0"/>
          <c:showCatName val="0"/>
          <c:showSerName val="0"/>
          <c:showPercent val="0"/>
          <c:showBubbleSize val="0"/>
        </c:dLbls>
        <c:gapWidth val="50"/>
        <c:axId val="219423104"/>
        <c:axId val="219424640"/>
      </c:barChart>
      <c:catAx>
        <c:axId val="219423104"/>
        <c:scaling>
          <c:orientation val="maxMin"/>
        </c:scaling>
        <c:delete val="0"/>
        <c:axPos val="l"/>
        <c:numFmt formatCode="General" sourceLinked="1"/>
        <c:majorTickMark val="none"/>
        <c:minorTickMark val="none"/>
        <c:tickLblPos val="nextTo"/>
        <c:crossAx val="219424640"/>
        <c:crosses val="autoZero"/>
        <c:auto val="1"/>
        <c:lblAlgn val="ctr"/>
        <c:lblOffset val="100"/>
        <c:noMultiLvlLbl val="0"/>
      </c:catAx>
      <c:valAx>
        <c:axId val="219424640"/>
        <c:scaling>
          <c:orientation val="minMax"/>
        </c:scaling>
        <c:delete val="1"/>
        <c:axPos val="t"/>
        <c:numFmt formatCode="0.0%" sourceLinked="1"/>
        <c:majorTickMark val="none"/>
        <c:minorTickMark val="none"/>
        <c:tickLblPos val="none"/>
        <c:crossAx val="219423104"/>
        <c:crosses val="autoZero"/>
        <c:crossBetween val="between"/>
      </c:valAx>
    </c:plotArea>
    <c:plotVisOnly val="1"/>
    <c:dispBlanksAs val="gap"/>
    <c:showDLblsOverMax val="0"/>
  </c:chart>
  <c:spPr>
    <a:noFill/>
  </c:spPr>
  <c:externalData r:id="rId1">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Ha vist algun compant maltractat/assetjat</a:t>
            </a:r>
          </a:p>
        </c:rich>
      </c:tx>
      <c:layout>
        <c:manualLayout>
          <c:xMode val="edge"/>
          <c:yMode val="edge"/>
          <c:x val="0.11435443299289645"/>
          <c:y val="6.5359477124183876E-3"/>
        </c:manualLayout>
      </c:layout>
      <c:overlay val="0"/>
    </c:title>
    <c:autoTitleDeleted val="0"/>
    <c:plotArea>
      <c:layout>
        <c:manualLayout>
          <c:layoutTarget val="inner"/>
          <c:xMode val="edge"/>
          <c:yMode val="edge"/>
          <c:x val="0.23343461479079824"/>
          <c:y val="0.33237815861252995"/>
          <c:w val="0.76656532407745637"/>
          <c:h val="0.60510421491431265"/>
        </c:manualLayout>
      </c:layout>
      <c:barChart>
        <c:barDir val="bar"/>
        <c:grouping val="clustered"/>
        <c:varyColors val="0"/>
        <c:ser>
          <c:idx val="0"/>
          <c:order val="0"/>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COMPANYS!$A$151:$A$154</c:f>
              <c:strCache>
                <c:ptCount val="4"/>
                <c:pt idx="0">
                  <c:v>Sí, un cop</c:v>
                </c:pt>
                <c:pt idx="1">
                  <c:v>Sí, més d'un cop</c:v>
                </c:pt>
                <c:pt idx="2">
                  <c:v>No, mai</c:v>
                </c:pt>
                <c:pt idx="3">
                  <c:v>Ns/Nc</c:v>
                </c:pt>
              </c:strCache>
            </c:strRef>
          </c:cat>
          <c:val>
            <c:numRef>
              <c:f>COMPANYS!$B$151:$B$154</c:f>
              <c:numCache>
                <c:formatCode>0.0%</c:formatCode>
                <c:ptCount val="4"/>
                <c:pt idx="0">
                  <c:v>0.30300000000000016</c:v>
                </c:pt>
                <c:pt idx="1">
                  <c:v>9.2000000000000026E-2</c:v>
                </c:pt>
                <c:pt idx="2">
                  <c:v>0.57900000000000018</c:v>
                </c:pt>
                <c:pt idx="3">
                  <c:v>2.5999999999999999E-2</c:v>
                </c:pt>
              </c:numCache>
            </c:numRef>
          </c:val>
          <c:extLst xmlns:c16r2="http://schemas.microsoft.com/office/drawing/2015/06/chart">
            <c:ext xmlns:c16="http://schemas.microsoft.com/office/drawing/2014/chart" uri="{C3380CC4-5D6E-409C-BE32-E72D297353CC}">
              <c16:uniqueId val="{00000000-CAE3-41AD-8E9F-034CFC1147EF}"/>
            </c:ext>
          </c:extLst>
        </c:ser>
        <c:dLbls>
          <c:showLegendKey val="0"/>
          <c:showVal val="0"/>
          <c:showCatName val="0"/>
          <c:showSerName val="0"/>
          <c:showPercent val="0"/>
          <c:showBubbleSize val="0"/>
        </c:dLbls>
        <c:gapWidth val="50"/>
        <c:axId val="219453696"/>
        <c:axId val="219455488"/>
      </c:barChart>
      <c:catAx>
        <c:axId val="219453696"/>
        <c:scaling>
          <c:orientation val="maxMin"/>
        </c:scaling>
        <c:delete val="0"/>
        <c:axPos val="l"/>
        <c:numFmt formatCode="General" sourceLinked="1"/>
        <c:majorTickMark val="none"/>
        <c:minorTickMark val="none"/>
        <c:tickLblPos val="nextTo"/>
        <c:crossAx val="219455488"/>
        <c:crosses val="autoZero"/>
        <c:auto val="1"/>
        <c:lblAlgn val="ctr"/>
        <c:lblOffset val="100"/>
        <c:noMultiLvlLbl val="0"/>
      </c:catAx>
      <c:valAx>
        <c:axId val="219455488"/>
        <c:scaling>
          <c:orientation val="minMax"/>
        </c:scaling>
        <c:delete val="1"/>
        <c:axPos val="t"/>
        <c:numFmt formatCode="0.0%" sourceLinked="1"/>
        <c:majorTickMark val="none"/>
        <c:minorTickMark val="none"/>
        <c:tickLblPos val="none"/>
        <c:crossAx val="219453696"/>
        <c:crosses val="autoZero"/>
        <c:crossBetween val="between"/>
      </c:valAx>
    </c:plotArea>
    <c:plotVisOnly val="1"/>
    <c:dispBlanksAs val="gap"/>
    <c:showDLblsOverMax val="0"/>
  </c:chart>
  <c:spPr>
    <a:noFill/>
  </c:spPr>
  <c:externalData r:id="rId1">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Ho comunica?</a:t>
            </a:r>
          </a:p>
        </c:rich>
      </c:tx>
      <c:layout>
        <c:manualLayout>
          <c:xMode val="edge"/>
          <c:yMode val="edge"/>
          <c:x val="0.35675871161266565"/>
          <c:y val="1.6597517603823789E-2"/>
        </c:manualLayout>
      </c:layout>
      <c:overlay val="0"/>
    </c:title>
    <c:autoTitleDeleted val="0"/>
    <c:plotArea>
      <c:layout>
        <c:manualLayout>
          <c:layoutTarget val="inner"/>
          <c:xMode val="edge"/>
          <c:yMode val="edge"/>
          <c:x val="0.28278094270474591"/>
          <c:y val="0.17906630468686247"/>
          <c:w val="0.50775693360911112"/>
          <c:h val="0.82093369531314064"/>
        </c:manualLayout>
      </c:layout>
      <c:doughnutChart>
        <c:varyColors val="1"/>
        <c:ser>
          <c:idx val="0"/>
          <c:order val="0"/>
          <c:dPt>
            <c:idx val="0"/>
            <c:bubble3D val="0"/>
            <c:spPr>
              <a:solidFill>
                <a:srgbClr val="72A073"/>
              </a:solidFill>
            </c:spPr>
            <c:extLst xmlns:c16r2="http://schemas.microsoft.com/office/drawing/2015/06/chart">
              <c:ext xmlns:c16="http://schemas.microsoft.com/office/drawing/2014/chart" uri="{C3380CC4-5D6E-409C-BE32-E72D297353CC}">
                <c16:uniqueId val="{00000001-18EB-47F3-8A78-36EDD6EC3863}"/>
              </c:ext>
            </c:extLst>
          </c:dPt>
          <c:dPt>
            <c:idx val="1"/>
            <c:bubble3D val="0"/>
            <c:spPr>
              <a:solidFill>
                <a:srgbClr val="E14E32"/>
              </a:solidFill>
            </c:spPr>
            <c:extLst xmlns:c16r2="http://schemas.microsoft.com/office/drawing/2015/06/chart">
              <c:ext xmlns:c16="http://schemas.microsoft.com/office/drawing/2014/chart" uri="{C3380CC4-5D6E-409C-BE32-E72D297353CC}">
                <c16:uniqueId val="{00000003-18EB-47F3-8A78-36EDD6EC3863}"/>
              </c:ext>
            </c:extLst>
          </c:dPt>
          <c:dPt>
            <c:idx val="3"/>
            <c:bubble3D val="0"/>
            <c:spPr>
              <a:noFill/>
            </c:spPr>
            <c:extLst xmlns:c16r2="http://schemas.microsoft.com/office/drawing/2015/06/chart">
              <c:ext xmlns:c16="http://schemas.microsoft.com/office/drawing/2014/chart" uri="{C3380CC4-5D6E-409C-BE32-E72D297353CC}">
                <c16:uniqueId val="{00000005-18EB-47F3-8A78-36EDD6EC3863}"/>
              </c:ext>
            </c:extLst>
          </c:dPt>
          <c:dLbls>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18EB-47F3-8A78-36EDD6EC3863}"/>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18EB-47F3-8A78-36EDD6EC3863}"/>
                </c:ext>
              </c:extLst>
            </c:dLbl>
            <c:spPr>
              <a:noFill/>
              <a:ln>
                <a:noFill/>
              </a:ln>
              <a:effectLst/>
            </c:spPr>
            <c:showLegendKey val="0"/>
            <c:showVal val="1"/>
            <c:showCatName val="0"/>
            <c:showSerName val="0"/>
            <c:showPercent val="0"/>
            <c:showBubbleSize val="0"/>
            <c:showLeaderLines val="1"/>
            <c:extLst xmlns:c16r2="http://schemas.microsoft.com/office/drawing/2015/06/chart">
              <c:ext xmlns:c15="http://schemas.microsoft.com/office/drawing/2012/chart" uri="{CE6537A1-D6FC-4f65-9D91-7224C49458BB}"/>
            </c:extLst>
          </c:dLbls>
          <c:cat>
            <c:strRef>
              <c:f>COMPANYS!$A$157:$A$160</c:f>
              <c:strCache>
                <c:ptCount val="4"/>
                <c:pt idx="0">
                  <c:v>Sí</c:v>
                </c:pt>
                <c:pt idx="1">
                  <c:v>No</c:v>
                </c:pt>
                <c:pt idx="2">
                  <c:v>Ns/Nc</c:v>
                </c:pt>
                <c:pt idx="3">
                  <c:v>Total</c:v>
                </c:pt>
              </c:strCache>
            </c:strRef>
          </c:cat>
          <c:val>
            <c:numRef>
              <c:f>COMPANYS!$B$157:$B$160</c:f>
              <c:numCache>
                <c:formatCode>0.0%</c:formatCode>
                <c:ptCount val="4"/>
                <c:pt idx="0">
                  <c:v>0.78300000000000003</c:v>
                </c:pt>
                <c:pt idx="1">
                  <c:v>0.21700000000000005</c:v>
                </c:pt>
                <c:pt idx="2">
                  <c:v>0</c:v>
                </c:pt>
                <c:pt idx="3">
                  <c:v>1</c:v>
                </c:pt>
              </c:numCache>
            </c:numRef>
          </c:val>
          <c:extLst xmlns:c16r2="http://schemas.microsoft.com/office/drawing/2015/06/chart">
            <c:ext xmlns:c16="http://schemas.microsoft.com/office/drawing/2014/chart" uri="{C3380CC4-5D6E-409C-BE32-E72D297353CC}">
              <c16:uniqueId val="{00000007-18EB-47F3-8A78-36EDD6EC3863}"/>
            </c:ext>
          </c:extLst>
        </c:ser>
        <c:dLbls>
          <c:showLegendKey val="0"/>
          <c:showVal val="0"/>
          <c:showCatName val="0"/>
          <c:showSerName val="0"/>
          <c:showPercent val="0"/>
          <c:showBubbleSize val="0"/>
          <c:showLeaderLines val="1"/>
        </c:dLbls>
        <c:firstSliceAng val="270"/>
        <c:holeSize val="50"/>
      </c:doughnutChart>
    </c:plotArea>
    <c:legend>
      <c:legendPos val="b"/>
      <c:legendEntry>
        <c:idx val="3"/>
        <c:delete val="1"/>
      </c:legendEntry>
      <c:layout>
        <c:manualLayout>
          <c:xMode val="edge"/>
          <c:yMode val="edge"/>
          <c:x val="0.40509960448492321"/>
          <c:y val="0.63439589392225915"/>
          <c:w val="0.28196668964767085"/>
          <c:h val="0.10004382441656023"/>
        </c:manualLayout>
      </c:layout>
      <c:overlay val="0"/>
    </c:legend>
    <c:plotVisOnly val="1"/>
    <c:dispBlanksAs val="zero"/>
    <c:showDLblsOverMax val="0"/>
  </c:chart>
  <c:spPr>
    <a:noFill/>
  </c:spPr>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Relació amb el</a:t>
            </a:r>
            <a:r>
              <a:rPr lang="es-ES" sz="1600" b="0" baseline="0"/>
              <a:t> pare/tutor</a:t>
            </a:r>
            <a:endParaRPr lang="es-ES" sz="1600" b="0"/>
          </a:p>
        </c:rich>
      </c:tx>
      <c:layout/>
      <c:overlay val="0"/>
    </c:title>
    <c:autoTitleDeleted val="0"/>
    <c:plotArea>
      <c:layout>
        <c:manualLayout>
          <c:layoutTarget val="inner"/>
          <c:xMode val="edge"/>
          <c:yMode val="edge"/>
          <c:x val="0.28907914679679125"/>
          <c:y val="0.25702179049652729"/>
          <c:w val="0.71092095959595969"/>
          <c:h val="0.69853377919867043"/>
        </c:manualLayout>
      </c:layout>
      <c:barChart>
        <c:barDir val="bar"/>
        <c:grouping val="clustered"/>
        <c:varyColors val="0"/>
        <c:ser>
          <c:idx val="0"/>
          <c:order val="0"/>
          <c:tx>
            <c:strRef>
              <c:f>REL_INT!$B$8</c:f>
              <c:strCache>
                <c:ptCount val="1"/>
                <c:pt idx="0">
                  <c:v>Noi</c:v>
                </c:pt>
              </c:strCache>
            </c:strRef>
          </c:tx>
          <c:invertIfNegative val="0"/>
          <c:dLbls>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REL_INT!$A$9:$A$14</c:f>
              <c:strCache>
                <c:ptCount val="6"/>
                <c:pt idx="0">
                  <c:v>Molt bona</c:v>
                </c:pt>
                <c:pt idx="1">
                  <c:v>Bona</c:v>
                </c:pt>
                <c:pt idx="2">
                  <c:v>Regular</c:v>
                </c:pt>
                <c:pt idx="3">
                  <c:v>Dolenta</c:v>
                </c:pt>
                <c:pt idx="4">
                  <c:v>Molt dolenta</c:v>
                </c:pt>
                <c:pt idx="5">
                  <c:v>Ns/Nc</c:v>
                </c:pt>
              </c:strCache>
            </c:strRef>
          </c:cat>
          <c:val>
            <c:numRef>
              <c:f>REL_INT!$B$9:$B$14</c:f>
              <c:numCache>
                <c:formatCode>0.0%</c:formatCode>
                <c:ptCount val="6"/>
                <c:pt idx="0">
                  <c:v>0.63900000000000023</c:v>
                </c:pt>
                <c:pt idx="1">
                  <c:v>0.222</c:v>
                </c:pt>
                <c:pt idx="2">
                  <c:v>8.3000000000000032E-2</c:v>
                </c:pt>
                <c:pt idx="3">
                  <c:v>2.8000000000000001E-2</c:v>
                </c:pt>
                <c:pt idx="4">
                  <c:v>0</c:v>
                </c:pt>
                <c:pt idx="5">
                  <c:v>2.8000000000000001E-2</c:v>
                </c:pt>
              </c:numCache>
            </c:numRef>
          </c:val>
          <c:extLst xmlns:c16r2="http://schemas.microsoft.com/office/drawing/2015/06/chart">
            <c:ext xmlns:c16="http://schemas.microsoft.com/office/drawing/2014/chart" uri="{C3380CC4-5D6E-409C-BE32-E72D297353CC}">
              <c16:uniqueId val="{00000000-4D8D-4A2F-92B8-16A3417BA043}"/>
            </c:ext>
          </c:extLst>
        </c:ser>
        <c:ser>
          <c:idx val="1"/>
          <c:order val="1"/>
          <c:tx>
            <c:strRef>
              <c:f>REL_INT!$C$8</c:f>
              <c:strCache>
                <c:ptCount val="1"/>
                <c:pt idx="0">
                  <c:v>Noia</c:v>
                </c:pt>
              </c:strCache>
            </c:strRef>
          </c:tx>
          <c:invertIfNegative val="0"/>
          <c:dLbls>
            <c:dLbl>
              <c:idx val="3"/>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REL_INT!$A$9:$A$14</c:f>
              <c:strCache>
                <c:ptCount val="6"/>
                <c:pt idx="0">
                  <c:v>Molt bona</c:v>
                </c:pt>
                <c:pt idx="1">
                  <c:v>Bona</c:v>
                </c:pt>
                <c:pt idx="2">
                  <c:v>Regular</c:v>
                </c:pt>
                <c:pt idx="3">
                  <c:v>Dolenta</c:v>
                </c:pt>
                <c:pt idx="4">
                  <c:v>Molt dolenta</c:v>
                </c:pt>
                <c:pt idx="5">
                  <c:v>Ns/Nc</c:v>
                </c:pt>
              </c:strCache>
            </c:strRef>
          </c:cat>
          <c:val>
            <c:numRef>
              <c:f>REL_INT!$C$9:$C$14</c:f>
              <c:numCache>
                <c:formatCode>0.0%</c:formatCode>
                <c:ptCount val="6"/>
                <c:pt idx="0">
                  <c:v>0.42500000000000016</c:v>
                </c:pt>
                <c:pt idx="1">
                  <c:v>0.32500000000000012</c:v>
                </c:pt>
                <c:pt idx="2">
                  <c:v>0.17500000000000004</c:v>
                </c:pt>
                <c:pt idx="3">
                  <c:v>0</c:v>
                </c:pt>
                <c:pt idx="4">
                  <c:v>2.5000000000000001E-2</c:v>
                </c:pt>
                <c:pt idx="5">
                  <c:v>0.05</c:v>
                </c:pt>
              </c:numCache>
            </c:numRef>
          </c:val>
          <c:extLst xmlns:c16r2="http://schemas.microsoft.com/office/drawing/2015/06/chart">
            <c:ext xmlns:c16="http://schemas.microsoft.com/office/drawing/2014/chart" uri="{C3380CC4-5D6E-409C-BE32-E72D297353CC}">
              <c16:uniqueId val="{00000001-4D8D-4A2F-92B8-16A3417BA043}"/>
            </c:ext>
          </c:extLst>
        </c:ser>
        <c:dLbls>
          <c:showLegendKey val="0"/>
          <c:showVal val="1"/>
          <c:showCatName val="0"/>
          <c:showSerName val="0"/>
          <c:showPercent val="0"/>
          <c:showBubbleSize val="0"/>
        </c:dLbls>
        <c:gapWidth val="75"/>
        <c:overlap val="-25"/>
        <c:axId val="219566848"/>
        <c:axId val="219568384"/>
      </c:barChart>
      <c:dateAx>
        <c:axId val="219566848"/>
        <c:scaling>
          <c:orientation val="maxMin"/>
        </c:scaling>
        <c:delete val="0"/>
        <c:axPos val="l"/>
        <c:numFmt formatCode="General" sourceLinked="0"/>
        <c:majorTickMark val="none"/>
        <c:minorTickMark val="none"/>
        <c:tickLblPos val="nextTo"/>
        <c:crossAx val="219568384"/>
        <c:crosses val="autoZero"/>
        <c:auto val="0"/>
        <c:lblOffset val="100"/>
        <c:baseTimeUnit val="days"/>
      </c:dateAx>
      <c:valAx>
        <c:axId val="219568384"/>
        <c:scaling>
          <c:orientation val="minMax"/>
        </c:scaling>
        <c:delete val="1"/>
        <c:axPos val="t"/>
        <c:numFmt formatCode="0.0%" sourceLinked="1"/>
        <c:majorTickMark val="out"/>
        <c:minorTickMark val="none"/>
        <c:tickLblPos val="none"/>
        <c:crossAx val="219566848"/>
        <c:crosses val="autoZero"/>
        <c:crossBetween val="between"/>
      </c:valAx>
    </c:plotArea>
    <c:legend>
      <c:legendPos val="t"/>
      <c:layout/>
      <c:overlay val="0"/>
    </c:legend>
    <c:plotVisOnly val="1"/>
    <c:dispBlanksAs val="gap"/>
    <c:showDLblsOverMax val="0"/>
  </c:chart>
  <c:externalData r:id="rId1">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Relació amb la mar</a:t>
            </a:r>
            <a:r>
              <a:rPr lang="es-ES" sz="1600" b="0" baseline="0"/>
              <a:t>e/tutora</a:t>
            </a:r>
            <a:endParaRPr lang="es-ES" sz="1600" b="0"/>
          </a:p>
        </c:rich>
      </c:tx>
      <c:layout/>
      <c:overlay val="0"/>
    </c:title>
    <c:autoTitleDeleted val="0"/>
    <c:plotArea>
      <c:layout>
        <c:manualLayout>
          <c:layoutTarget val="inner"/>
          <c:xMode val="edge"/>
          <c:yMode val="edge"/>
          <c:x val="0.21616244258530473"/>
          <c:y val="0.25702179049652729"/>
          <c:w val="0.67479722222222249"/>
          <c:h val="0.69853377919867043"/>
        </c:manualLayout>
      </c:layout>
      <c:barChart>
        <c:barDir val="bar"/>
        <c:grouping val="clustered"/>
        <c:varyColors val="0"/>
        <c:ser>
          <c:idx val="0"/>
          <c:order val="0"/>
          <c:tx>
            <c:strRef>
              <c:f>REL_INT!$B$17</c:f>
              <c:strCache>
                <c:ptCount val="1"/>
                <c:pt idx="0">
                  <c:v>Noi</c:v>
                </c:pt>
              </c:strCache>
            </c:strRef>
          </c:tx>
          <c:invertIfNegative val="0"/>
          <c:dLbls>
            <c:dLbl>
              <c:idx val="3"/>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REL_INT!$A$18:$A$23</c:f>
              <c:strCache>
                <c:ptCount val="6"/>
                <c:pt idx="0">
                  <c:v>Molt bona</c:v>
                </c:pt>
                <c:pt idx="1">
                  <c:v>Bona</c:v>
                </c:pt>
                <c:pt idx="2">
                  <c:v>Regular</c:v>
                </c:pt>
                <c:pt idx="3">
                  <c:v>Dolenta</c:v>
                </c:pt>
                <c:pt idx="4">
                  <c:v>Molt dolenta</c:v>
                </c:pt>
                <c:pt idx="5">
                  <c:v>Ns/Nc</c:v>
                </c:pt>
              </c:strCache>
            </c:strRef>
          </c:cat>
          <c:val>
            <c:numRef>
              <c:f>REL_INT!$B$18:$B$23</c:f>
              <c:numCache>
                <c:formatCode>0.0%</c:formatCode>
                <c:ptCount val="6"/>
                <c:pt idx="0">
                  <c:v>0.63900000000000023</c:v>
                </c:pt>
                <c:pt idx="1">
                  <c:v>0.25</c:v>
                </c:pt>
                <c:pt idx="2">
                  <c:v>5.6000000000000001E-2</c:v>
                </c:pt>
                <c:pt idx="3">
                  <c:v>0</c:v>
                </c:pt>
                <c:pt idx="4">
                  <c:v>2.8000000000000001E-2</c:v>
                </c:pt>
                <c:pt idx="5">
                  <c:v>2.8000000000000001E-2</c:v>
                </c:pt>
              </c:numCache>
            </c:numRef>
          </c:val>
          <c:extLst xmlns:c16r2="http://schemas.microsoft.com/office/drawing/2015/06/chart">
            <c:ext xmlns:c16="http://schemas.microsoft.com/office/drawing/2014/chart" uri="{C3380CC4-5D6E-409C-BE32-E72D297353CC}">
              <c16:uniqueId val="{00000000-909C-41FA-9567-AED7392A796E}"/>
            </c:ext>
          </c:extLst>
        </c:ser>
        <c:ser>
          <c:idx val="1"/>
          <c:order val="1"/>
          <c:tx>
            <c:strRef>
              <c:f>REL_INT!$C$17</c:f>
              <c:strCache>
                <c:ptCount val="1"/>
                <c:pt idx="0">
                  <c:v>Noia</c:v>
                </c:pt>
              </c:strCache>
            </c:strRef>
          </c:tx>
          <c:invertIfNegative val="0"/>
          <c:dLbls>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REL_INT!$A$18:$A$23</c:f>
              <c:strCache>
                <c:ptCount val="6"/>
                <c:pt idx="0">
                  <c:v>Molt bona</c:v>
                </c:pt>
                <c:pt idx="1">
                  <c:v>Bona</c:v>
                </c:pt>
                <c:pt idx="2">
                  <c:v>Regular</c:v>
                </c:pt>
                <c:pt idx="3">
                  <c:v>Dolenta</c:v>
                </c:pt>
                <c:pt idx="4">
                  <c:v>Molt dolenta</c:v>
                </c:pt>
                <c:pt idx="5">
                  <c:v>Ns/Nc</c:v>
                </c:pt>
              </c:strCache>
            </c:strRef>
          </c:cat>
          <c:val>
            <c:numRef>
              <c:f>REL_INT!$C$18:$C$23</c:f>
              <c:numCache>
                <c:formatCode>0.0%</c:formatCode>
                <c:ptCount val="6"/>
                <c:pt idx="0">
                  <c:v>0.6000000000000002</c:v>
                </c:pt>
                <c:pt idx="1">
                  <c:v>0.25</c:v>
                </c:pt>
                <c:pt idx="2">
                  <c:v>0.1</c:v>
                </c:pt>
                <c:pt idx="3">
                  <c:v>2.5000000000000001E-2</c:v>
                </c:pt>
                <c:pt idx="4">
                  <c:v>0</c:v>
                </c:pt>
                <c:pt idx="5">
                  <c:v>2.5000000000000001E-2</c:v>
                </c:pt>
              </c:numCache>
            </c:numRef>
          </c:val>
          <c:extLst xmlns:c16r2="http://schemas.microsoft.com/office/drawing/2015/06/chart">
            <c:ext xmlns:c16="http://schemas.microsoft.com/office/drawing/2014/chart" uri="{C3380CC4-5D6E-409C-BE32-E72D297353CC}">
              <c16:uniqueId val="{00000001-909C-41FA-9567-AED7392A796E}"/>
            </c:ext>
          </c:extLst>
        </c:ser>
        <c:dLbls>
          <c:showLegendKey val="0"/>
          <c:showVal val="1"/>
          <c:showCatName val="0"/>
          <c:showSerName val="0"/>
          <c:showPercent val="0"/>
          <c:showBubbleSize val="0"/>
        </c:dLbls>
        <c:gapWidth val="75"/>
        <c:overlap val="-25"/>
        <c:axId val="219607808"/>
        <c:axId val="219609344"/>
      </c:barChart>
      <c:dateAx>
        <c:axId val="219607808"/>
        <c:scaling>
          <c:orientation val="maxMin"/>
        </c:scaling>
        <c:delete val="0"/>
        <c:axPos val="l"/>
        <c:numFmt formatCode="General" sourceLinked="0"/>
        <c:majorTickMark val="none"/>
        <c:minorTickMark val="none"/>
        <c:tickLblPos val="nextTo"/>
        <c:crossAx val="219609344"/>
        <c:crosses val="autoZero"/>
        <c:auto val="0"/>
        <c:lblOffset val="100"/>
        <c:baseTimeUnit val="days"/>
      </c:dateAx>
      <c:valAx>
        <c:axId val="219609344"/>
        <c:scaling>
          <c:orientation val="minMax"/>
        </c:scaling>
        <c:delete val="1"/>
        <c:axPos val="t"/>
        <c:numFmt formatCode="0.0%" sourceLinked="1"/>
        <c:majorTickMark val="out"/>
        <c:minorTickMark val="none"/>
        <c:tickLblPos val="none"/>
        <c:crossAx val="219607808"/>
        <c:crosses val="autoZero"/>
        <c:crossBetween val="between"/>
      </c:valAx>
    </c:plotArea>
    <c:legend>
      <c:legendPos val="t"/>
      <c:layout/>
      <c:overlay val="0"/>
    </c:legend>
    <c:plotVisOnly val="1"/>
    <c:dispBlanksAs val="gap"/>
    <c:showDLblsOverMax val="0"/>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Percepció estat de salut</a:t>
            </a:r>
          </a:p>
        </c:rich>
      </c:tx>
      <c:layout>
        <c:manualLayout>
          <c:xMode val="edge"/>
          <c:yMode val="edge"/>
          <c:x val="0.18760670300827781"/>
          <c:y val="0"/>
        </c:manualLayout>
      </c:layout>
      <c:overlay val="0"/>
    </c:title>
    <c:autoTitleDeleted val="0"/>
    <c:plotArea>
      <c:layout>
        <c:manualLayout>
          <c:layoutTarget val="inner"/>
          <c:xMode val="edge"/>
          <c:yMode val="edge"/>
          <c:x val="0.24237674136886736"/>
          <c:y val="0.23299757984797545"/>
          <c:w val="0.75449357291876973"/>
          <c:h val="0.74535739850700478"/>
        </c:manualLayout>
      </c:layout>
      <c:barChart>
        <c:barDir val="bar"/>
        <c:grouping val="clustered"/>
        <c:varyColors val="0"/>
        <c:ser>
          <c:idx val="0"/>
          <c:order val="0"/>
          <c:tx>
            <c:strRef>
              <c:f>SALUT!$B$9</c:f>
              <c:strCache>
                <c:ptCount val="1"/>
                <c:pt idx="0">
                  <c:v>Noi</c:v>
                </c:pt>
              </c:strCache>
            </c:strRef>
          </c:tx>
          <c:invertIfNegative val="0"/>
          <c:dLbls>
            <c:dLbl>
              <c:idx val="3"/>
              <c:delete val="1"/>
            </c:dLbl>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SALUT!$A$10:$A$14</c:f>
              <c:strCache>
                <c:ptCount val="5"/>
                <c:pt idx="0">
                  <c:v>Molt bona</c:v>
                </c:pt>
                <c:pt idx="1">
                  <c:v>Bona</c:v>
                </c:pt>
                <c:pt idx="2">
                  <c:v>Regular</c:v>
                </c:pt>
                <c:pt idx="3">
                  <c:v>Dolenta o molt dolenta</c:v>
                </c:pt>
                <c:pt idx="4">
                  <c:v>NS/NC</c:v>
                </c:pt>
              </c:strCache>
            </c:strRef>
          </c:cat>
          <c:val>
            <c:numRef>
              <c:f>SALUT!$B$10:$B$14</c:f>
              <c:numCache>
                <c:formatCode>0.0%</c:formatCode>
                <c:ptCount val="5"/>
                <c:pt idx="0">
                  <c:v>0.38900000000000012</c:v>
                </c:pt>
                <c:pt idx="1">
                  <c:v>0.55600000000000005</c:v>
                </c:pt>
                <c:pt idx="2">
                  <c:v>5.6000000000000001E-2</c:v>
                </c:pt>
                <c:pt idx="3">
                  <c:v>0</c:v>
                </c:pt>
                <c:pt idx="4">
                  <c:v>0</c:v>
                </c:pt>
              </c:numCache>
            </c:numRef>
          </c:val>
          <c:extLst xmlns:c16r2="http://schemas.microsoft.com/office/drawing/2015/06/chart">
            <c:ext xmlns:c16="http://schemas.microsoft.com/office/drawing/2014/chart" uri="{C3380CC4-5D6E-409C-BE32-E72D297353CC}">
              <c16:uniqueId val="{00000000-4F2F-402E-A6D6-E8133771E314}"/>
            </c:ext>
          </c:extLst>
        </c:ser>
        <c:ser>
          <c:idx val="1"/>
          <c:order val="1"/>
          <c:tx>
            <c:strRef>
              <c:f>SALUT!$C$9</c:f>
              <c:strCache>
                <c:ptCount val="1"/>
                <c:pt idx="0">
                  <c:v>Noia</c:v>
                </c:pt>
              </c:strCache>
            </c:strRef>
          </c:tx>
          <c:invertIfNegative val="0"/>
          <c:dLbls>
            <c:dLbl>
              <c:idx val="3"/>
              <c:delete val="1"/>
            </c:dLbl>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SALUT!$A$10:$A$14</c:f>
              <c:strCache>
                <c:ptCount val="5"/>
                <c:pt idx="0">
                  <c:v>Molt bona</c:v>
                </c:pt>
                <c:pt idx="1">
                  <c:v>Bona</c:v>
                </c:pt>
                <c:pt idx="2">
                  <c:v>Regular</c:v>
                </c:pt>
                <c:pt idx="3">
                  <c:v>Dolenta o molt dolenta</c:v>
                </c:pt>
                <c:pt idx="4">
                  <c:v>NS/NC</c:v>
                </c:pt>
              </c:strCache>
            </c:strRef>
          </c:cat>
          <c:val>
            <c:numRef>
              <c:f>SALUT!$C$10:$C$14</c:f>
              <c:numCache>
                <c:formatCode>0.0%</c:formatCode>
                <c:ptCount val="5"/>
                <c:pt idx="0">
                  <c:v>0.2</c:v>
                </c:pt>
                <c:pt idx="1">
                  <c:v>0.62500000000000022</c:v>
                </c:pt>
                <c:pt idx="2">
                  <c:v>0.17500000000000004</c:v>
                </c:pt>
                <c:pt idx="3">
                  <c:v>0</c:v>
                </c:pt>
                <c:pt idx="4">
                  <c:v>0</c:v>
                </c:pt>
              </c:numCache>
            </c:numRef>
          </c:val>
          <c:extLst xmlns:c16r2="http://schemas.microsoft.com/office/drawing/2015/06/chart">
            <c:ext xmlns:c16="http://schemas.microsoft.com/office/drawing/2014/chart" uri="{C3380CC4-5D6E-409C-BE32-E72D297353CC}">
              <c16:uniqueId val="{00000001-4F2F-402E-A6D6-E8133771E314}"/>
            </c:ext>
          </c:extLst>
        </c:ser>
        <c:dLbls>
          <c:showLegendKey val="0"/>
          <c:showVal val="1"/>
          <c:showCatName val="0"/>
          <c:showSerName val="0"/>
          <c:showPercent val="0"/>
          <c:showBubbleSize val="0"/>
        </c:dLbls>
        <c:gapWidth val="75"/>
        <c:overlap val="-25"/>
        <c:axId val="166441728"/>
        <c:axId val="166443264"/>
      </c:barChart>
      <c:dateAx>
        <c:axId val="166441728"/>
        <c:scaling>
          <c:orientation val="maxMin"/>
        </c:scaling>
        <c:delete val="0"/>
        <c:axPos val="l"/>
        <c:numFmt formatCode="General" sourceLinked="0"/>
        <c:majorTickMark val="none"/>
        <c:minorTickMark val="none"/>
        <c:tickLblPos val="nextTo"/>
        <c:crossAx val="166443264"/>
        <c:crosses val="autoZero"/>
        <c:auto val="0"/>
        <c:lblOffset val="100"/>
        <c:baseTimeUnit val="days"/>
      </c:dateAx>
      <c:valAx>
        <c:axId val="166443264"/>
        <c:scaling>
          <c:orientation val="minMax"/>
        </c:scaling>
        <c:delete val="1"/>
        <c:axPos val="t"/>
        <c:numFmt formatCode="0.0%" sourceLinked="1"/>
        <c:majorTickMark val="out"/>
        <c:minorTickMark val="none"/>
        <c:tickLblPos val="none"/>
        <c:crossAx val="166441728"/>
        <c:crosses val="autoZero"/>
        <c:crossBetween val="between"/>
      </c:valAx>
    </c:plotArea>
    <c:legend>
      <c:legendPos val="t"/>
      <c:layout>
        <c:manualLayout>
          <c:xMode val="edge"/>
          <c:yMode val="edge"/>
          <c:x val="0.38415236556969556"/>
          <c:y val="0.11891255070389002"/>
          <c:w val="0.22485766202301449"/>
          <c:h val="0.10763638920135082"/>
        </c:manualLayout>
      </c:layout>
      <c:overlay val="0"/>
    </c:legend>
    <c:plotVisOnly val="1"/>
    <c:dispBlanksAs val="gap"/>
    <c:showDLblsOverMax val="0"/>
  </c:chart>
  <c:externalData r:id="rId1">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800" b="0"/>
              <a:t>Freqüència queda amb amics entre setmana</a:t>
            </a:r>
          </a:p>
        </c:rich>
      </c:tx>
      <c:layout/>
      <c:overlay val="0"/>
    </c:title>
    <c:autoTitleDeleted val="0"/>
    <c:plotArea>
      <c:layout>
        <c:manualLayout>
          <c:layoutTarget val="inner"/>
          <c:xMode val="edge"/>
          <c:yMode val="edge"/>
          <c:x val="0.26740191129955365"/>
          <c:y val="0.28126420702641947"/>
          <c:w val="0.66374501424501464"/>
          <c:h val="0.67429136266879786"/>
        </c:manualLayout>
      </c:layout>
      <c:barChart>
        <c:barDir val="bar"/>
        <c:grouping val="clustered"/>
        <c:varyColors val="0"/>
        <c:ser>
          <c:idx val="0"/>
          <c:order val="0"/>
          <c:tx>
            <c:strRef>
              <c:f>REL_INT!$B$30</c:f>
              <c:strCache>
                <c:ptCount val="1"/>
                <c:pt idx="0">
                  <c:v>Noi</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REL_INT!$A$31:$A$35</c:f>
              <c:strCache>
                <c:ptCount val="5"/>
                <c:pt idx="0">
                  <c:v>Cada dia</c:v>
                </c:pt>
                <c:pt idx="1">
                  <c:v>Tres o més vegades</c:v>
                </c:pt>
                <c:pt idx="2">
                  <c:v>Una o dues vegades</c:v>
                </c:pt>
                <c:pt idx="3">
                  <c:v>Mai</c:v>
                </c:pt>
                <c:pt idx="4">
                  <c:v>Ns/Nc</c:v>
                </c:pt>
              </c:strCache>
            </c:strRef>
          </c:cat>
          <c:val>
            <c:numRef>
              <c:f>REL_INT!$B$31:$B$35</c:f>
              <c:numCache>
                <c:formatCode>0.0%</c:formatCode>
                <c:ptCount val="5"/>
                <c:pt idx="0">
                  <c:v>0.111</c:v>
                </c:pt>
                <c:pt idx="1">
                  <c:v>0.13900000000000001</c:v>
                </c:pt>
                <c:pt idx="2">
                  <c:v>0.52800000000000002</c:v>
                </c:pt>
                <c:pt idx="3">
                  <c:v>0.19400000000000001</c:v>
                </c:pt>
                <c:pt idx="4">
                  <c:v>2.8000000000000001E-2</c:v>
                </c:pt>
              </c:numCache>
            </c:numRef>
          </c:val>
          <c:extLst xmlns:c16r2="http://schemas.microsoft.com/office/drawing/2015/06/chart">
            <c:ext xmlns:c16="http://schemas.microsoft.com/office/drawing/2014/chart" uri="{C3380CC4-5D6E-409C-BE32-E72D297353CC}">
              <c16:uniqueId val="{00000000-D6CA-4AFD-A79C-E0250D62F0AA}"/>
            </c:ext>
          </c:extLst>
        </c:ser>
        <c:ser>
          <c:idx val="1"/>
          <c:order val="1"/>
          <c:tx>
            <c:strRef>
              <c:f>REL_INT!$C$30</c:f>
              <c:strCache>
                <c:ptCount val="1"/>
                <c:pt idx="0">
                  <c:v>Noia</c:v>
                </c:pt>
              </c:strCache>
            </c:strRef>
          </c:tx>
          <c:invertIfNegative val="0"/>
          <c:dLbls>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REL_INT!$A$31:$A$35</c:f>
              <c:strCache>
                <c:ptCount val="5"/>
                <c:pt idx="0">
                  <c:v>Cada dia</c:v>
                </c:pt>
                <c:pt idx="1">
                  <c:v>Tres o més vegades</c:v>
                </c:pt>
                <c:pt idx="2">
                  <c:v>Una o dues vegades</c:v>
                </c:pt>
                <c:pt idx="3">
                  <c:v>Mai</c:v>
                </c:pt>
                <c:pt idx="4">
                  <c:v>Ns/Nc</c:v>
                </c:pt>
              </c:strCache>
            </c:strRef>
          </c:cat>
          <c:val>
            <c:numRef>
              <c:f>REL_INT!$C$31:$C$35</c:f>
              <c:numCache>
                <c:formatCode>0.0%</c:formatCode>
                <c:ptCount val="5"/>
                <c:pt idx="0">
                  <c:v>0.05</c:v>
                </c:pt>
                <c:pt idx="1">
                  <c:v>0.3000000000000001</c:v>
                </c:pt>
                <c:pt idx="2">
                  <c:v>0.55000000000000004</c:v>
                </c:pt>
                <c:pt idx="3">
                  <c:v>0.1</c:v>
                </c:pt>
                <c:pt idx="4">
                  <c:v>0</c:v>
                </c:pt>
              </c:numCache>
            </c:numRef>
          </c:val>
          <c:extLst xmlns:c16r2="http://schemas.microsoft.com/office/drawing/2015/06/chart">
            <c:ext xmlns:c16="http://schemas.microsoft.com/office/drawing/2014/chart" uri="{C3380CC4-5D6E-409C-BE32-E72D297353CC}">
              <c16:uniqueId val="{00000001-D6CA-4AFD-A79C-E0250D62F0AA}"/>
            </c:ext>
          </c:extLst>
        </c:ser>
        <c:dLbls>
          <c:showLegendKey val="0"/>
          <c:showVal val="1"/>
          <c:showCatName val="0"/>
          <c:showSerName val="0"/>
          <c:showPercent val="0"/>
          <c:showBubbleSize val="0"/>
        </c:dLbls>
        <c:gapWidth val="75"/>
        <c:overlap val="-25"/>
        <c:axId val="255402752"/>
        <c:axId val="255404288"/>
      </c:barChart>
      <c:dateAx>
        <c:axId val="255402752"/>
        <c:scaling>
          <c:orientation val="maxMin"/>
        </c:scaling>
        <c:delete val="0"/>
        <c:axPos val="l"/>
        <c:numFmt formatCode="General" sourceLinked="0"/>
        <c:majorTickMark val="none"/>
        <c:minorTickMark val="none"/>
        <c:tickLblPos val="nextTo"/>
        <c:crossAx val="255404288"/>
        <c:crosses val="autoZero"/>
        <c:auto val="0"/>
        <c:lblOffset val="100"/>
        <c:baseTimeUnit val="days"/>
      </c:dateAx>
      <c:valAx>
        <c:axId val="255404288"/>
        <c:scaling>
          <c:orientation val="minMax"/>
        </c:scaling>
        <c:delete val="1"/>
        <c:axPos val="t"/>
        <c:numFmt formatCode="0.0%" sourceLinked="1"/>
        <c:majorTickMark val="out"/>
        <c:minorTickMark val="none"/>
        <c:tickLblPos val="none"/>
        <c:crossAx val="255402752"/>
        <c:crosses val="autoZero"/>
        <c:crossBetween val="between"/>
      </c:valAx>
    </c:plotArea>
    <c:legend>
      <c:legendPos val="t"/>
      <c:layout>
        <c:manualLayout>
          <c:xMode val="edge"/>
          <c:yMode val="edge"/>
          <c:x val="0.39707219696130014"/>
          <c:y val="0.19418175640443605"/>
          <c:w val="0.30981033313237966"/>
          <c:h val="7.3062253062195812E-2"/>
        </c:manualLayout>
      </c:layout>
      <c:overlay val="0"/>
    </c:legend>
    <c:plotVisOnly val="1"/>
    <c:dispBlanksAs val="gap"/>
    <c:showDLblsOverMax val="0"/>
  </c:chart>
  <c:externalData r:id="rId1">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Grup</a:t>
            </a:r>
            <a:r>
              <a:rPr lang="es-ES" b="0" baseline="0"/>
              <a:t> d'amics/amigues</a:t>
            </a:r>
            <a:endParaRPr lang="es-ES" b="0"/>
          </a:p>
        </c:rich>
      </c:tx>
      <c:layout>
        <c:manualLayout>
          <c:xMode val="edge"/>
          <c:yMode val="edge"/>
          <c:x val="0.21867574772331538"/>
          <c:y val="1.638001638001638E-2"/>
        </c:manualLayout>
      </c:layout>
      <c:overlay val="0"/>
    </c:title>
    <c:autoTitleDeleted val="0"/>
    <c:plotArea>
      <c:layout>
        <c:manualLayout>
          <c:layoutTarget val="inner"/>
          <c:xMode val="edge"/>
          <c:yMode val="edge"/>
          <c:x val="0.32697053387909369"/>
          <c:y val="0.17304231844719536"/>
          <c:w val="0.67302946612092041"/>
          <c:h val="0.76443988727454126"/>
        </c:manualLayout>
      </c:layout>
      <c:barChart>
        <c:barDir val="bar"/>
        <c:grouping val="clustered"/>
        <c:varyColors val="0"/>
        <c:ser>
          <c:idx val="0"/>
          <c:order val="0"/>
          <c:tx>
            <c:strRef>
              <c:f>REL_INT!$B$38</c:f>
              <c:strCache>
                <c:ptCount val="1"/>
                <c:pt idx="0">
                  <c:v>Sí</c:v>
                </c:pt>
              </c:strCache>
            </c:strRef>
          </c:tx>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REL_INT!$A$39:$A$44</c:f>
              <c:strCache>
                <c:ptCount val="6"/>
                <c:pt idx="0">
                  <c:v>D'origen ètnic divers</c:v>
                </c:pt>
                <c:pt idx="1">
                  <c:v>D'aspecte físic diferent</c:v>
                </c:pt>
                <c:pt idx="2">
                  <c:v>D'orientació sexual distinta</c:v>
                </c:pt>
                <c:pt idx="3">
                  <c:v>D'idees polítiques diferents</c:v>
                </c:pt>
                <c:pt idx="4">
                  <c:v>De nivells econòmics distints</c:v>
                </c:pt>
                <c:pt idx="5">
                  <c:v>Amb capacitats/discapacitats diverses</c:v>
                </c:pt>
              </c:strCache>
            </c:strRef>
          </c:cat>
          <c:val>
            <c:numRef>
              <c:f>REL_INT!$B$39:$B$44</c:f>
              <c:numCache>
                <c:formatCode>0.0%</c:formatCode>
                <c:ptCount val="6"/>
                <c:pt idx="0">
                  <c:v>0.51400000000000001</c:v>
                </c:pt>
                <c:pt idx="1">
                  <c:v>0.82399999999999995</c:v>
                </c:pt>
                <c:pt idx="2">
                  <c:v>0.44600000000000001</c:v>
                </c:pt>
                <c:pt idx="3">
                  <c:v>0.78400000000000003</c:v>
                </c:pt>
                <c:pt idx="4">
                  <c:v>0.86500000000000021</c:v>
                </c:pt>
                <c:pt idx="5">
                  <c:v>0.16200000000000001</c:v>
                </c:pt>
              </c:numCache>
            </c:numRef>
          </c:val>
          <c:extLst xmlns:c16r2="http://schemas.microsoft.com/office/drawing/2015/06/chart">
            <c:ext xmlns:c16="http://schemas.microsoft.com/office/drawing/2014/chart" uri="{C3380CC4-5D6E-409C-BE32-E72D297353CC}">
              <c16:uniqueId val="{00000000-B7F2-4741-A77D-BF7030BE2F95}"/>
            </c:ext>
          </c:extLst>
        </c:ser>
        <c:dLbls>
          <c:showLegendKey val="0"/>
          <c:showVal val="0"/>
          <c:showCatName val="0"/>
          <c:showSerName val="0"/>
          <c:showPercent val="0"/>
          <c:showBubbleSize val="0"/>
        </c:dLbls>
        <c:gapWidth val="50"/>
        <c:axId val="255454208"/>
        <c:axId val="255132416"/>
      </c:barChart>
      <c:catAx>
        <c:axId val="255454208"/>
        <c:scaling>
          <c:orientation val="maxMin"/>
        </c:scaling>
        <c:delete val="0"/>
        <c:axPos val="l"/>
        <c:numFmt formatCode="General" sourceLinked="1"/>
        <c:majorTickMark val="none"/>
        <c:minorTickMark val="none"/>
        <c:tickLblPos val="nextTo"/>
        <c:crossAx val="255132416"/>
        <c:crosses val="autoZero"/>
        <c:auto val="1"/>
        <c:lblAlgn val="ctr"/>
        <c:lblOffset val="100"/>
        <c:noMultiLvlLbl val="0"/>
      </c:catAx>
      <c:valAx>
        <c:axId val="255132416"/>
        <c:scaling>
          <c:orientation val="minMax"/>
        </c:scaling>
        <c:delete val="1"/>
        <c:axPos val="t"/>
        <c:numFmt formatCode="0.0%" sourceLinked="1"/>
        <c:majorTickMark val="none"/>
        <c:minorTickMark val="none"/>
        <c:tickLblPos val="none"/>
        <c:crossAx val="255454208"/>
        <c:crosses val="autoZero"/>
        <c:crossBetween val="between"/>
      </c:valAx>
    </c:plotArea>
    <c:plotVisOnly val="1"/>
    <c:dispBlanksAs val="gap"/>
    <c:showDLblsOverMax val="0"/>
  </c:chart>
  <c:spPr>
    <a:noFill/>
  </c:spPr>
  <c:externalData r:id="rId1">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Rendiment escolar</a:t>
            </a:r>
          </a:p>
        </c:rich>
      </c:tx>
      <c:layout/>
      <c:overlay val="0"/>
    </c:title>
    <c:autoTitleDeleted val="0"/>
    <c:plotArea>
      <c:layout>
        <c:manualLayout>
          <c:layoutTarget val="inner"/>
          <c:xMode val="edge"/>
          <c:yMode val="edge"/>
          <c:x val="2.8490028490028491E-3"/>
          <c:y val="0.28109042088764752"/>
          <c:w val="0.9971509971509972"/>
          <c:h val="0.52828493923135456"/>
        </c:manualLayout>
      </c:layout>
      <c:barChart>
        <c:barDir val="col"/>
        <c:grouping val="clustered"/>
        <c:varyColors val="0"/>
        <c:ser>
          <c:idx val="0"/>
          <c:order val="0"/>
          <c:tx>
            <c:strRef>
              <c:f>ALTRES!$B$8</c:f>
              <c:strCache>
                <c:ptCount val="1"/>
                <c:pt idx="0">
                  <c:v>Noi</c:v>
                </c:pt>
              </c:strCache>
            </c:strRef>
          </c:tx>
          <c:invertIfNegative val="0"/>
          <c:dLbls>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ALTRES!$A$9:$A$13</c:f>
              <c:strCache>
                <c:ptCount val="5"/>
                <c:pt idx="0">
                  <c:v>Molt bé</c:v>
                </c:pt>
                <c:pt idx="1">
                  <c:v>Força bé</c:v>
                </c:pt>
                <c:pt idx="2">
                  <c:v>Tinc algunes dificultats</c:v>
                </c:pt>
                <c:pt idx="3">
                  <c:v>Tinc dificultats per a seguir el curs</c:v>
                </c:pt>
                <c:pt idx="4">
                  <c:v>Ns/Nc</c:v>
                </c:pt>
              </c:strCache>
            </c:strRef>
          </c:cat>
          <c:val>
            <c:numRef>
              <c:f>ALTRES!$B$9:$B$13</c:f>
              <c:numCache>
                <c:formatCode>0.0%</c:formatCode>
                <c:ptCount val="5"/>
                <c:pt idx="0">
                  <c:v>0.25</c:v>
                </c:pt>
                <c:pt idx="1">
                  <c:v>0.47200000000000009</c:v>
                </c:pt>
                <c:pt idx="2">
                  <c:v>0.13900000000000001</c:v>
                </c:pt>
                <c:pt idx="3">
                  <c:v>2.8000000000000001E-2</c:v>
                </c:pt>
                <c:pt idx="4">
                  <c:v>0.111</c:v>
                </c:pt>
              </c:numCache>
            </c:numRef>
          </c:val>
          <c:extLst xmlns:c16r2="http://schemas.microsoft.com/office/drawing/2015/06/chart">
            <c:ext xmlns:c16="http://schemas.microsoft.com/office/drawing/2014/chart" uri="{C3380CC4-5D6E-409C-BE32-E72D297353CC}">
              <c16:uniqueId val="{00000000-1E3F-46F9-B506-FAB9C3832AE0}"/>
            </c:ext>
          </c:extLst>
        </c:ser>
        <c:ser>
          <c:idx val="1"/>
          <c:order val="1"/>
          <c:tx>
            <c:strRef>
              <c:f>ALTRES!$C$8</c:f>
              <c:strCache>
                <c:ptCount val="1"/>
                <c:pt idx="0">
                  <c:v>Noia</c:v>
                </c:pt>
              </c:strCache>
            </c:strRef>
          </c:tx>
          <c:invertIfNegative val="0"/>
          <c:dLbls>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ALTRES!$A$9:$A$13</c:f>
              <c:strCache>
                <c:ptCount val="5"/>
                <c:pt idx="0">
                  <c:v>Molt bé</c:v>
                </c:pt>
                <c:pt idx="1">
                  <c:v>Força bé</c:v>
                </c:pt>
                <c:pt idx="2">
                  <c:v>Tinc algunes dificultats</c:v>
                </c:pt>
                <c:pt idx="3">
                  <c:v>Tinc dificultats per a seguir el curs</c:v>
                </c:pt>
                <c:pt idx="4">
                  <c:v>Ns/Nc</c:v>
                </c:pt>
              </c:strCache>
            </c:strRef>
          </c:cat>
          <c:val>
            <c:numRef>
              <c:f>ALTRES!$C$9:$C$13</c:f>
              <c:numCache>
                <c:formatCode>0.0%</c:formatCode>
                <c:ptCount val="5"/>
                <c:pt idx="0">
                  <c:v>0.1</c:v>
                </c:pt>
                <c:pt idx="1">
                  <c:v>0.62500000000000022</c:v>
                </c:pt>
                <c:pt idx="2">
                  <c:v>0.125</c:v>
                </c:pt>
                <c:pt idx="3">
                  <c:v>7.5000000000000011E-2</c:v>
                </c:pt>
                <c:pt idx="4">
                  <c:v>7.5000000000000011E-2</c:v>
                </c:pt>
              </c:numCache>
            </c:numRef>
          </c:val>
          <c:extLst xmlns:c16r2="http://schemas.microsoft.com/office/drawing/2015/06/chart">
            <c:ext xmlns:c16="http://schemas.microsoft.com/office/drawing/2014/chart" uri="{C3380CC4-5D6E-409C-BE32-E72D297353CC}">
              <c16:uniqueId val="{00000001-1E3F-46F9-B506-FAB9C3832AE0}"/>
            </c:ext>
          </c:extLst>
        </c:ser>
        <c:dLbls>
          <c:showLegendKey val="0"/>
          <c:showVal val="1"/>
          <c:showCatName val="0"/>
          <c:showSerName val="0"/>
          <c:showPercent val="0"/>
          <c:showBubbleSize val="0"/>
        </c:dLbls>
        <c:gapWidth val="150"/>
        <c:overlap val="-25"/>
        <c:axId val="255195776"/>
        <c:axId val="219746688"/>
      </c:barChart>
      <c:dateAx>
        <c:axId val="255195776"/>
        <c:scaling>
          <c:orientation val="minMax"/>
        </c:scaling>
        <c:delete val="0"/>
        <c:axPos val="b"/>
        <c:numFmt formatCode="General" sourceLinked="0"/>
        <c:majorTickMark val="none"/>
        <c:minorTickMark val="none"/>
        <c:tickLblPos val="nextTo"/>
        <c:crossAx val="219746688"/>
        <c:crosses val="autoZero"/>
        <c:auto val="0"/>
        <c:lblOffset val="100"/>
        <c:baseTimeUnit val="days"/>
      </c:dateAx>
      <c:valAx>
        <c:axId val="219746688"/>
        <c:scaling>
          <c:orientation val="minMax"/>
        </c:scaling>
        <c:delete val="1"/>
        <c:axPos val="l"/>
        <c:numFmt formatCode="0.0%" sourceLinked="1"/>
        <c:majorTickMark val="none"/>
        <c:minorTickMark val="none"/>
        <c:tickLblPos val="none"/>
        <c:crossAx val="255195776"/>
        <c:crosses val="autoZero"/>
        <c:crossBetween val="between"/>
      </c:valAx>
    </c:plotArea>
    <c:legend>
      <c:legendPos val="t"/>
      <c:layout/>
      <c:overlay val="0"/>
    </c:legend>
    <c:plotVisOnly val="1"/>
    <c:dispBlanksAs val="gap"/>
    <c:showDLblsOverMax val="0"/>
  </c:chart>
  <c:externalData r:id="rId1">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Percepció de l'entorn</a:t>
            </a:r>
          </a:p>
        </c:rich>
      </c:tx>
      <c:layout/>
      <c:overlay val="0"/>
    </c:title>
    <c:autoTitleDeleted val="0"/>
    <c:plotArea>
      <c:layout/>
      <c:barChart>
        <c:barDir val="bar"/>
        <c:grouping val="clustered"/>
        <c:varyColors val="0"/>
        <c:ser>
          <c:idx val="0"/>
          <c:order val="0"/>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ALTRES!$I$23:$I$31</c:f>
              <c:strCache>
                <c:ptCount val="9"/>
                <c:pt idx="0">
                  <c:v>Qualitat de medi ambient</c:v>
                </c:pt>
                <c:pt idx="1">
                  <c:v>Qualitat acústica</c:v>
                </c:pt>
                <c:pt idx="2">
                  <c:v>Circulació de vehicles de motor</c:v>
                </c:pt>
                <c:pt idx="3">
                  <c:v>Mobilitat</c:v>
                </c:pt>
                <c:pt idx="4">
                  <c:v>Estat del barri</c:v>
                </c:pt>
                <c:pt idx="5">
                  <c:v>Seguretat</c:v>
                </c:pt>
                <c:pt idx="6">
                  <c:v>Convivència entre veïns</c:v>
                </c:pt>
                <c:pt idx="7">
                  <c:v>Serveis i equipaments propers</c:v>
                </c:pt>
                <c:pt idx="8">
                  <c:v>Espais adaptats per als joves</c:v>
                </c:pt>
              </c:strCache>
            </c:strRef>
          </c:cat>
          <c:val>
            <c:numRef>
              <c:f>ALTRES!$J$23:$J$31</c:f>
              <c:numCache>
                <c:formatCode>General</c:formatCode>
                <c:ptCount val="9"/>
                <c:pt idx="0">
                  <c:v>6.9</c:v>
                </c:pt>
                <c:pt idx="1">
                  <c:v>7.6</c:v>
                </c:pt>
                <c:pt idx="2">
                  <c:v>6.7</c:v>
                </c:pt>
                <c:pt idx="3">
                  <c:v>6.2</c:v>
                </c:pt>
                <c:pt idx="4">
                  <c:v>7</c:v>
                </c:pt>
                <c:pt idx="5">
                  <c:v>6.6</c:v>
                </c:pt>
                <c:pt idx="6">
                  <c:v>7.3</c:v>
                </c:pt>
                <c:pt idx="7">
                  <c:v>7.2</c:v>
                </c:pt>
                <c:pt idx="8">
                  <c:v>5.0999999999999996</c:v>
                </c:pt>
              </c:numCache>
            </c:numRef>
          </c:val>
          <c:extLst xmlns:c16r2="http://schemas.microsoft.com/office/drawing/2015/06/chart">
            <c:ext xmlns:c16="http://schemas.microsoft.com/office/drawing/2014/chart" uri="{C3380CC4-5D6E-409C-BE32-E72D297353CC}">
              <c16:uniqueId val="{00000000-30BC-4CC0-838F-68233526F73D}"/>
            </c:ext>
          </c:extLst>
        </c:ser>
        <c:dLbls>
          <c:showLegendKey val="0"/>
          <c:showVal val="0"/>
          <c:showCatName val="0"/>
          <c:showSerName val="0"/>
          <c:showPercent val="0"/>
          <c:showBubbleSize val="0"/>
        </c:dLbls>
        <c:gapWidth val="150"/>
        <c:axId val="219825280"/>
        <c:axId val="219826816"/>
      </c:barChart>
      <c:catAx>
        <c:axId val="219825280"/>
        <c:scaling>
          <c:orientation val="minMax"/>
        </c:scaling>
        <c:delete val="0"/>
        <c:axPos val="l"/>
        <c:numFmt formatCode="General" sourceLinked="0"/>
        <c:majorTickMark val="none"/>
        <c:minorTickMark val="none"/>
        <c:tickLblPos val="nextTo"/>
        <c:crossAx val="219826816"/>
        <c:crosses val="autoZero"/>
        <c:auto val="1"/>
        <c:lblAlgn val="ctr"/>
        <c:lblOffset val="100"/>
        <c:noMultiLvlLbl val="0"/>
      </c:catAx>
      <c:valAx>
        <c:axId val="219826816"/>
        <c:scaling>
          <c:orientation val="minMax"/>
        </c:scaling>
        <c:delete val="0"/>
        <c:axPos val="b"/>
        <c:numFmt formatCode="General" sourceLinked="1"/>
        <c:majorTickMark val="none"/>
        <c:minorTickMark val="none"/>
        <c:tickLblPos val="none"/>
        <c:crossAx val="219825280"/>
        <c:crosses val="autoZero"/>
        <c:crossBetween val="between"/>
      </c:valAx>
    </c:plotArea>
    <c:plotVisOnly val="1"/>
    <c:dispBlanksAs val="gap"/>
    <c:showDLblsOverMax val="0"/>
  </c:chart>
  <c:externalData r:id="rId1">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Temes d'interès</a:t>
            </a:r>
          </a:p>
        </c:rich>
      </c:tx>
      <c:layout/>
      <c:overlay val="0"/>
    </c:title>
    <c:autoTitleDeleted val="0"/>
    <c:plotArea>
      <c:layout>
        <c:manualLayout>
          <c:layoutTarget val="inner"/>
          <c:xMode val="edge"/>
          <c:yMode val="edge"/>
          <c:x val="0.32251097243550314"/>
          <c:y val="0.19521921068510284"/>
          <c:w val="0.67748902756451124"/>
          <c:h val="0.77226047168195"/>
        </c:manualLayout>
      </c:layout>
      <c:barChart>
        <c:barDir val="bar"/>
        <c:grouping val="clustered"/>
        <c:varyColors val="0"/>
        <c:ser>
          <c:idx val="0"/>
          <c:order val="0"/>
          <c:tx>
            <c:strRef>
              <c:f>ALTRES!$B$71</c:f>
              <c:strCache>
                <c:ptCount val="1"/>
                <c:pt idx="0">
                  <c:v>Nois</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ALTRES!$A$60:$A$68</c:f>
              <c:strCache>
                <c:ptCount val="9"/>
                <c:pt idx="0">
                  <c:v>Alimentació/imatge corporal</c:v>
                </c:pt>
                <c:pt idx="1">
                  <c:v>Masclisme/violència de gènere</c:v>
                </c:pt>
                <c:pt idx="2">
                  <c:v>Masturbació, relacions sexuals i plaer sexual</c:v>
                </c:pt>
                <c:pt idx="3">
                  <c:v>Mètodes anticonceptius, embarassos no desitjats, MTS</c:v>
                </c:pt>
                <c:pt idx="4">
                  <c:v>Efectes del consum de tabac, alcohol i/o drogues en la salut</c:v>
                </c:pt>
                <c:pt idx="5">
                  <c:v>Bullying, assetjament</c:v>
                </c:pt>
                <c:pt idx="6">
                  <c:v>Prevenció i tractament de les addiccions</c:v>
                </c:pt>
                <c:pt idx="7">
                  <c:v>Altres</c:v>
                </c:pt>
                <c:pt idx="8">
                  <c:v>Cap, em considero prou informat/ada</c:v>
                </c:pt>
              </c:strCache>
            </c:strRef>
          </c:cat>
          <c:val>
            <c:numRef>
              <c:f>ALTRES!$B$73:$B$81</c:f>
              <c:numCache>
                <c:formatCode>0.0%</c:formatCode>
                <c:ptCount val="9"/>
                <c:pt idx="0">
                  <c:v>0.21900000000000006</c:v>
                </c:pt>
                <c:pt idx="1">
                  <c:v>0.21900000000000006</c:v>
                </c:pt>
                <c:pt idx="2">
                  <c:v>0.31300000000000011</c:v>
                </c:pt>
                <c:pt idx="3">
                  <c:v>0.21900000000000006</c:v>
                </c:pt>
                <c:pt idx="4">
                  <c:v>0.15600000000000006</c:v>
                </c:pt>
                <c:pt idx="5">
                  <c:v>0.15600000000000006</c:v>
                </c:pt>
                <c:pt idx="6">
                  <c:v>0.125</c:v>
                </c:pt>
                <c:pt idx="7">
                  <c:v>6.3E-2</c:v>
                </c:pt>
                <c:pt idx="8">
                  <c:v>0.46900000000000008</c:v>
                </c:pt>
              </c:numCache>
            </c:numRef>
          </c:val>
          <c:extLst xmlns:c16r2="http://schemas.microsoft.com/office/drawing/2015/06/chart">
            <c:ext xmlns:c16="http://schemas.microsoft.com/office/drawing/2014/chart" uri="{C3380CC4-5D6E-409C-BE32-E72D297353CC}">
              <c16:uniqueId val="{00000000-B83F-4588-9C4F-78A64C773460}"/>
            </c:ext>
          </c:extLst>
        </c:ser>
        <c:ser>
          <c:idx val="1"/>
          <c:order val="1"/>
          <c:tx>
            <c:strRef>
              <c:f>ALTRES!$B$84</c:f>
              <c:strCache>
                <c:ptCount val="1"/>
                <c:pt idx="0">
                  <c:v>Noies</c:v>
                </c:pt>
              </c:strCache>
            </c:strRef>
          </c:tx>
          <c:invertIfNegative val="0"/>
          <c:dLbls>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ALTRES!$A$60:$A$68</c:f>
              <c:strCache>
                <c:ptCount val="9"/>
                <c:pt idx="0">
                  <c:v>Alimentació/imatge corporal</c:v>
                </c:pt>
                <c:pt idx="1">
                  <c:v>Masclisme/violència de gènere</c:v>
                </c:pt>
                <c:pt idx="2">
                  <c:v>Masturbació, relacions sexuals i plaer sexual</c:v>
                </c:pt>
                <c:pt idx="3">
                  <c:v>Mètodes anticonceptius, embarassos no desitjats, MTS</c:v>
                </c:pt>
                <c:pt idx="4">
                  <c:v>Efectes del consum de tabac, alcohol i/o drogues en la salut</c:v>
                </c:pt>
                <c:pt idx="5">
                  <c:v>Bullying, assetjament</c:v>
                </c:pt>
                <c:pt idx="6">
                  <c:v>Prevenció i tractament de les addiccions</c:v>
                </c:pt>
                <c:pt idx="7">
                  <c:v>Altres</c:v>
                </c:pt>
                <c:pt idx="8">
                  <c:v>Cap, em considero prou informat/ada</c:v>
                </c:pt>
              </c:strCache>
            </c:strRef>
          </c:cat>
          <c:val>
            <c:numRef>
              <c:f>ALTRES!$B$86:$B$94</c:f>
              <c:numCache>
                <c:formatCode>0.0%</c:formatCode>
                <c:ptCount val="9"/>
                <c:pt idx="0">
                  <c:v>0.51300000000000001</c:v>
                </c:pt>
                <c:pt idx="1">
                  <c:v>0.64100000000000024</c:v>
                </c:pt>
                <c:pt idx="2">
                  <c:v>0.53800000000000003</c:v>
                </c:pt>
                <c:pt idx="3">
                  <c:v>0.48700000000000015</c:v>
                </c:pt>
                <c:pt idx="4">
                  <c:v>0.128</c:v>
                </c:pt>
                <c:pt idx="5">
                  <c:v>0.20500000000000004</c:v>
                </c:pt>
                <c:pt idx="6">
                  <c:v>0.128</c:v>
                </c:pt>
                <c:pt idx="7">
                  <c:v>5.1000000000000004E-2</c:v>
                </c:pt>
                <c:pt idx="8">
                  <c:v>0.15400000000000005</c:v>
                </c:pt>
              </c:numCache>
            </c:numRef>
          </c:val>
          <c:extLst xmlns:c16r2="http://schemas.microsoft.com/office/drawing/2015/06/chart">
            <c:ext xmlns:c16="http://schemas.microsoft.com/office/drawing/2014/chart" uri="{C3380CC4-5D6E-409C-BE32-E72D297353CC}">
              <c16:uniqueId val="{00000001-B83F-4588-9C4F-78A64C773460}"/>
            </c:ext>
          </c:extLst>
        </c:ser>
        <c:dLbls>
          <c:showLegendKey val="0"/>
          <c:showVal val="1"/>
          <c:showCatName val="0"/>
          <c:showSerName val="0"/>
          <c:showPercent val="0"/>
          <c:showBubbleSize val="0"/>
        </c:dLbls>
        <c:gapWidth val="75"/>
        <c:overlap val="-25"/>
        <c:axId val="219910912"/>
        <c:axId val="219912448"/>
      </c:barChart>
      <c:dateAx>
        <c:axId val="219910912"/>
        <c:scaling>
          <c:orientation val="maxMin"/>
        </c:scaling>
        <c:delete val="0"/>
        <c:axPos val="l"/>
        <c:numFmt formatCode="General" sourceLinked="0"/>
        <c:majorTickMark val="none"/>
        <c:minorTickMark val="none"/>
        <c:tickLblPos val="nextTo"/>
        <c:crossAx val="219912448"/>
        <c:crosses val="autoZero"/>
        <c:auto val="0"/>
        <c:lblOffset val="100"/>
        <c:baseTimeUnit val="days"/>
      </c:dateAx>
      <c:valAx>
        <c:axId val="219912448"/>
        <c:scaling>
          <c:orientation val="minMax"/>
        </c:scaling>
        <c:delete val="1"/>
        <c:axPos val="t"/>
        <c:numFmt formatCode="0.0%" sourceLinked="1"/>
        <c:majorTickMark val="out"/>
        <c:minorTickMark val="none"/>
        <c:tickLblPos val="none"/>
        <c:crossAx val="219910912"/>
        <c:crosses val="autoZero"/>
        <c:crossBetween val="between"/>
      </c:valAx>
    </c:plotArea>
    <c:legend>
      <c:legendPos val="t"/>
      <c:layout/>
      <c:overlay val="0"/>
    </c:legend>
    <c:plotVisOnly val="1"/>
    <c:dispBlanksAs val="gap"/>
    <c:showDLblsOverMax val="0"/>
  </c:chart>
  <c:externalData r:id="rId1">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414"/>
          <c:y val="0.19576377952755902"/>
          <c:w val="0.2181407480314981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436"/>
          <c:y val="0.19576377952755902"/>
          <c:w val="0.21814074803149819"/>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469"/>
          <c:y val="0.19576377952755902"/>
          <c:w val="0.21814074803149824"/>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469"/>
          <c:y val="0.19576377952755902"/>
          <c:w val="0.21814074803149824"/>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513"/>
          <c:y val="0.19576377952755902"/>
          <c:w val="0.2181407480314983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Estat d'ànim</a:t>
            </a:r>
          </a:p>
        </c:rich>
      </c:tx>
      <c:layout>
        <c:manualLayout>
          <c:xMode val="edge"/>
          <c:yMode val="edge"/>
          <c:x val="0.34612669895136638"/>
          <c:y val="1.8957345971563982E-2"/>
        </c:manualLayout>
      </c:layout>
      <c:overlay val="0"/>
    </c:title>
    <c:autoTitleDeleted val="0"/>
    <c:plotArea>
      <c:layout>
        <c:manualLayout>
          <c:layoutTarget val="inner"/>
          <c:xMode val="edge"/>
          <c:yMode val="edge"/>
          <c:x val="0.1558686520117189"/>
          <c:y val="0.40008051228281033"/>
          <c:w val="0.8441313479882816"/>
          <c:h val="0.56200448835915462"/>
        </c:manualLayout>
      </c:layout>
      <c:barChart>
        <c:barDir val="bar"/>
        <c:grouping val="clustered"/>
        <c:varyColors val="0"/>
        <c:ser>
          <c:idx val="0"/>
          <c:order val="0"/>
          <c:tx>
            <c:strRef>
              <c:f>ESTAT!$B$32</c:f>
              <c:strCache>
                <c:ptCount val="1"/>
                <c:pt idx="0">
                  <c:v>Noi</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ESTAT!$A$33:$A$35</c:f>
              <c:strCache>
                <c:ptCount val="3"/>
                <c:pt idx="0">
                  <c:v>Positiu</c:v>
                </c:pt>
                <c:pt idx="1">
                  <c:v>Negatiu</c:v>
                </c:pt>
                <c:pt idx="2">
                  <c:v>Ns/Nc</c:v>
                </c:pt>
              </c:strCache>
            </c:strRef>
          </c:cat>
          <c:val>
            <c:numRef>
              <c:f>ESTAT!$B$33:$B$35</c:f>
              <c:numCache>
                <c:formatCode>0.0%</c:formatCode>
                <c:ptCount val="3"/>
                <c:pt idx="0">
                  <c:v>0.80600000000000005</c:v>
                </c:pt>
                <c:pt idx="1">
                  <c:v>0.16700000000000001</c:v>
                </c:pt>
                <c:pt idx="2">
                  <c:v>2.8000000000000001E-2</c:v>
                </c:pt>
              </c:numCache>
            </c:numRef>
          </c:val>
          <c:extLst xmlns:c16r2="http://schemas.microsoft.com/office/drawing/2015/06/chart">
            <c:ext xmlns:c16="http://schemas.microsoft.com/office/drawing/2014/chart" uri="{C3380CC4-5D6E-409C-BE32-E72D297353CC}">
              <c16:uniqueId val="{00000000-7796-4980-9B06-738D3114D25D}"/>
            </c:ext>
          </c:extLst>
        </c:ser>
        <c:ser>
          <c:idx val="1"/>
          <c:order val="1"/>
          <c:tx>
            <c:strRef>
              <c:f>ESTAT!$C$32</c:f>
              <c:strCache>
                <c:ptCount val="1"/>
                <c:pt idx="0">
                  <c:v>Noia</c:v>
                </c:pt>
              </c:strCache>
            </c:strRef>
          </c:tx>
          <c:invertIfNegative val="0"/>
          <c:dLbls>
            <c:dLbl>
              <c:idx val="2"/>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ESTAT!$A$33:$A$35</c:f>
              <c:strCache>
                <c:ptCount val="3"/>
                <c:pt idx="0">
                  <c:v>Positiu</c:v>
                </c:pt>
                <c:pt idx="1">
                  <c:v>Negatiu</c:v>
                </c:pt>
                <c:pt idx="2">
                  <c:v>Ns/Nc</c:v>
                </c:pt>
              </c:strCache>
            </c:strRef>
          </c:cat>
          <c:val>
            <c:numRef>
              <c:f>ESTAT!$C$33:$C$35</c:f>
              <c:numCache>
                <c:formatCode>0.0%</c:formatCode>
                <c:ptCount val="3"/>
                <c:pt idx="0">
                  <c:v>0.67500000000000038</c:v>
                </c:pt>
                <c:pt idx="1">
                  <c:v>0.32500000000000012</c:v>
                </c:pt>
                <c:pt idx="2">
                  <c:v>0</c:v>
                </c:pt>
              </c:numCache>
            </c:numRef>
          </c:val>
          <c:extLst xmlns:c16r2="http://schemas.microsoft.com/office/drawing/2015/06/chart">
            <c:ext xmlns:c16="http://schemas.microsoft.com/office/drawing/2014/chart" uri="{C3380CC4-5D6E-409C-BE32-E72D297353CC}">
              <c16:uniqueId val="{00000001-7796-4980-9B06-738D3114D25D}"/>
            </c:ext>
          </c:extLst>
        </c:ser>
        <c:dLbls>
          <c:showLegendKey val="0"/>
          <c:showVal val="1"/>
          <c:showCatName val="0"/>
          <c:showSerName val="0"/>
          <c:showPercent val="0"/>
          <c:showBubbleSize val="0"/>
        </c:dLbls>
        <c:gapWidth val="75"/>
        <c:overlap val="-25"/>
        <c:axId val="167002880"/>
        <c:axId val="167004416"/>
      </c:barChart>
      <c:dateAx>
        <c:axId val="167002880"/>
        <c:scaling>
          <c:orientation val="maxMin"/>
        </c:scaling>
        <c:delete val="0"/>
        <c:axPos val="l"/>
        <c:numFmt formatCode="General" sourceLinked="0"/>
        <c:majorTickMark val="none"/>
        <c:minorTickMark val="none"/>
        <c:tickLblPos val="nextTo"/>
        <c:crossAx val="167004416"/>
        <c:crosses val="autoZero"/>
        <c:auto val="0"/>
        <c:lblOffset val="100"/>
        <c:baseTimeUnit val="days"/>
      </c:dateAx>
      <c:valAx>
        <c:axId val="167004416"/>
        <c:scaling>
          <c:orientation val="minMax"/>
        </c:scaling>
        <c:delete val="1"/>
        <c:axPos val="t"/>
        <c:numFmt formatCode="0.0%" sourceLinked="1"/>
        <c:majorTickMark val="out"/>
        <c:minorTickMark val="none"/>
        <c:tickLblPos val="none"/>
        <c:crossAx val="167002880"/>
        <c:crosses val="autoZero"/>
        <c:crossBetween val="between"/>
      </c:valAx>
    </c:plotArea>
    <c:legend>
      <c:legendPos val="t"/>
      <c:layout>
        <c:manualLayout>
          <c:xMode val="edge"/>
          <c:yMode val="edge"/>
          <c:x val="0.40333197786896757"/>
          <c:y val="0.21210238701532425"/>
          <c:w val="0.23637328352823841"/>
          <c:h val="0.15357049238209647"/>
        </c:manualLayout>
      </c:layout>
      <c:overlay val="0"/>
    </c:legend>
    <c:plotVisOnly val="1"/>
    <c:dispBlanksAs val="gap"/>
    <c:showDLblsOverMax val="0"/>
  </c:chart>
  <c:externalData r:id="rId1">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513"/>
          <c:y val="0.19576377952755902"/>
          <c:w val="0.2181407480314983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513"/>
          <c:y val="0.19576377952755902"/>
          <c:w val="0.2181407480314983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536"/>
          <c:y val="0.19576377952755902"/>
          <c:w val="0.2181407480314983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591"/>
          <c:y val="0.19576377952755902"/>
          <c:w val="0.21814074803149847"/>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591"/>
          <c:y val="0.19576377952755902"/>
          <c:w val="0.21814074803149847"/>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591"/>
          <c:y val="0.19576377952755902"/>
          <c:w val="0.21814074803149847"/>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36"/>
          <c:y val="0.19576377952755902"/>
          <c:w val="0.2181407480314985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36"/>
          <c:y val="0.19576377952755902"/>
          <c:w val="0.2181407480314985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36"/>
          <c:y val="0.19576377952755902"/>
          <c:w val="0.2181407480314985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36"/>
          <c:y val="0.19576377952755902"/>
          <c:w val="0.2181407480314985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200" b="0" i="0" baseline="0"/>
              <a:t>Percepció salut (estat d'ànim positiu</a:t>
            </a:r>
            <a:r>
              <a:rPr lang="es-ES" sz="1000" b="0" i="0" baseline="0"/>
              <a:t>)</a:t>
            </a:r>
            <a:endParaRPr lang="es-ES" sz="1000"/>
          </a:p>
        </c:rich>
      </c:tx>
      <c:layout/>
      <c:overlay val="1"/>
    </c:title>
    <c:autoTitleDeleted val="0"/>
    <c:plotArea>
      <c:layout>
        <c:manualLayout>
          <c:layoutTarget val="inner"/>
          <c:xMode val="edge"/>
          <c:yMode val="edge"/>
          <c:x val="0.29029216612585546"/>
          <c:y val="0.1644333958863283"/>
          <c:w val="0.45669188760576584"/>
          <c:h val="0.8327912440085502"/>
        </c:manualLayout>
      </c:layout>
      <c:doughnutChart>
        <c:varyColors val="1"/>
        <c:ser>
          <c:idx val="0"/>
          <c:order val="0"/>
          <c:spPr>
            <a:ln w="19050">
              <a:solidFill>
                <a:schemeClr val="bg1"/>
              </a:solidFill>
            </a:ln>
          </c:spPr>
          <c:dPt>
            <c:idx val="0"/>
            <c:bubble3D val="0"/>
            <c:spPr>
              <a:solidFill>
                <a:srgbClr val="287233"/>
              </a:solidFill>
              <a:ln w="19050">
                <a:solidFill>
                  <a:schemeClr val="bg1"/>
                </a:solidFill>
              </a:ln>
            </c:spPr>
            <c:extLst xmlns:c16r2="http://schemas.microsoft.com/office/drawing/2015/06/chart">
              <c:ext xmlns:c16="http://schemas.microsoft.com/office/drawing/2014/chart" uri="{C3380CC4-5D6E-409C-BE32-E72D297353CC}">
                <c16:uniqueId val="{00000001-4325-4F59-B76D-A6576616F54F}"/>
              </c:ext>
            </c:extLst>
          </c:dPt>
          <c:dPt>
            <c:idx val="1"/>
            <c:bubble3D val="0"/>
            <c:spPr>
              <a:solidFill>
                <a:srgbClr val="72A073"/>
              </a:solidFill>
              <a:ln w="19050">
                <a:solidFill>
                  <a:schemeClr val="bg1"/>
                </a:solidFill>
              </a:ln>
            </c:spPr>
            <c:extLst xmlns:c16r2="http://schemas.microsoft.com/office/drawing/2015/06/chart">
              <c:ext xmlns:c16="http://schemas.microsoft.com/office/drawing/2014/chart" uri="{C3380CC4-5D6E-409C-BE32-E72D297353CC}">
                <c16:uniqueId val="{00000003-4325-4F59-B76D-A6576616F54F}"/>
              </c:ext>
            </c:extLst>
          </c:dPt>
          <c:dPt>
            <c:idx val="2"/>
            <c:bubble3D val="0"/>
            <c:spPr>
              <a:solidFill>
                <a:srgbClr val="E14E32"/>
              </a:solidFill>
              <a:ln w="19050">
                <a:solidFill>
                  <a:schemeClr val="bg1"/>
                </a:solidFill>
              </a:ln>
            </c:spPr>
            <c:extLst xmlns:c16r2="http://schemas.microsoft.com/office/drawing/2015/06/chart">
              <c:ext xmlns:c16="http://schemas.microsoft.com/office/drawing/2014/chart" uri="{C3380CC4-5D6E-409C-BE32-E72D297353CC}">
                <c16:uniqueId val="{00000005-4325-4F59-B76D-A6576616F54F}"/>
              </c:ext>
            </c:extLst>
          </c:dPt>
          <c:dPt>
            <c:idx val="3"/>
            <c:bubble3D val="0"/>
            <c:spPr>
              <a:solidFill>
                <a:srgbClr val="AFABAB"/>
              </a:solidFill>
              <a:ln w="19050">
                <a:solidFill>
                  <a:schemeClr val="bg1"/>
                </a:solidFill>
              </a:ln>
            </c:spPr>
            <c:extLst xmlns:c16r2="http://schemas.microsoft.com/office/drawing/2015/06/chart">
              <c:ext xmlns:c16="http://schemas.microsoft.com/office/drawing/2014/chart" uri="{C3380CC4-5D6E-409C-BE32-E72D297353CC}">
                <c16:uniqueId val="{00000007-4325-4F59-B76D-A6576616F54F}"/>
              </c:ext>
            </c:extLst>
          </c:dPt>
          <c:dPt>
            <c:idx val="4"/>
            <c:bubble3D val="0"/>
            <c:spPr>
              <a:noFill/>
              <a:ln w="19050">
                <a:solidFill>
                  <a:schemeClr val="bg1"/>
                </a:solidFill>
              </a:ln>
            </c:spPr>
            <c:extLst xmlns:c16r2="http://schemas.microsoft.com/office/drawing/2015/06/chart">
              <c:ext xmlns:c16="http://schemas.microsoft.com/office/drawing/2014/chart" uri="{C3380CC4-5D6E-409C-BE32-E72D297353CC}">
                <c16:uniqueId val="{00000009-4325-4F59-B76D-A6576616F54F}"/>
              </c:ext>
            </c:extLst>
          </c:dPt>
          <c:dLbls>
            <c:dLbl>
              <c:idx val="2"/>
              <c:delete val="1"/>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4325-4F59-B76D-A6576616F54F}"/>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4325-4F59-B76D-A6576616F54F}"/>
                </c:ext>
              </c:extLst>
            </c:dLbl>
            <c:spPr>
              <a:noFill/>
              <a:ln>
                <a:noFill/>
              </a:ln>
              <a:effectLst/>
            </c:spPr>
            <c:showLegendKey val="0"/>
            <c:showVal val="1"/>
            <c:showCatName val="0"/>
            <c:showSerName val="0"/>
            <c:showPercent val="0"/>
            <c:showBubbleSize val="0"/>
            <c:showLeaderLines val="1"/>
            <c:extLst xmlns:c16r2="http://schemas.microsoft.com/office/drawing/2015/06/chart">
              <c:ext xmlns:c15="http://schemas.microsoft.com/office/drawing/2012/chart" uri="{CE6537A1-D6FC-4f65-9D91-7224C49458BB}"/>
            </c:extLst>
          </c:dLbls>
          <c:cat>
            <c:strRef>
              <c:f>ESTAT!$A$39:$A$43</c:f>
              <c:strCache>
                <c:ptCount val="5"/>
                <c:pt idx="0">
                  <c:v>Molt bona</c:v>
                </c:pt>
                <c:pt idx="1">
                  <c:v>Bona</c:v>
                </c:pt>
                <c:pt idx="2">
                  <c:v>Regular / Dolenta</c:v>
                </c:pt>
                <c:pt idx="3">
                  <c:v>Ns/Nc</c:v>
                </c:pt>
                <c:pt idx="4">
                  <c:v>Total</c:v>
                </c:pt>
              </c:strCache>
            </c:strRef>
          </c:cat>
          <c:val>
            <c:numRef>
              <c:f>ESTAT!$B$39:$B$43</c:f>
              <c:numCache>
                <c:formatCode>0.0%</c:formatCode>
                <c:ptCount val="5"/>
                <c:pt idx="0">
                  <c:v>0.33900000000000013</c:v>
                </c:pt>
                <c:pt idx="1">
                  <c:v>0.60700000000000021</c:v>
                </c:pt>
                <c:pt idx="2">
                  <c:v>5.3999999999999999E-2</c:v>
                </c:pt>
                <c:pt idx="3">
                  <c:v>0</c:v>
                </c:pt>
                <c:pt idx="4">
                  <c:v>1</c:v>
                </c:pt>
              </c:numCache>
            </c:numRef>
          </c:val>
          <c:extLst xmlns:c16r2="http://schemas.microsoft.com/office/drawing/2015/06/chart">
            <c:ext xmlns:c16="http://schemas.microsoft.com/office/drawing/2014/chart" uri="{C3380CC4-5D6E-409C-BE32-E72D297353CC}">
              <c16:uniqueId val="{0000000A-4325-4F59-B76D-A6576616F54F}"/>
            </c:ext>
          </c:extLst>
        </c:ser>
        <c:dLbls>
          <c:showLegendKey val="0"/>
          <c:showVal val="0"/>
          <c:showCatName val="0"/>
          <c:showSerName val="0"/>
          <c:showPercent val="0"/>
          <c:showBubbleSize val="0"/>
          <c:showLeaderLines val="1"/>
        </c:dLbls>
        <c:firstSliceAng val="270"/>
        <c:holeSize val="50"/>
      </c:doughnutChart>
    </c:plotArea>
    <c:legend>
      <c:legendPos val="b"/>
      <c:layout>
        <c:manualLayout>
          <c:xMode val="edge"/>
          <c:yMode val="edge"/>
          <c:x val="0.16000106751338419"/>
          <c:y val="0.61660711085813691"/>
          <c:w val="0.70280443717539665"/>
          <c:h val="9.4551220030351546E-2"/>
        </c:manualLayout>
      </c:layout>
      <c:overlay val="0"/>
    </c:legend>
    <c:plotVisOnly val="1"/>
    <c:dispBlanksAs val="zero"/>
    <c:showDLblsOverMax val="0"/>
  </c:chart>
  <c:externalData r:id="rId1">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36"/>
          <c:y val="0.19576377952755902"/>
          <c:w val="0.2181407480314985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36"/>
          <c:y val="0.19576377952755902"/>
          <c:w val="0.2181407480314985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36"/>
          <c:y val="0.19576377952755902"/>
          <c:w val="0.2181407480314985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13"/>
          <c:y val="0.19576377952755902"/>
          <c:w val="0.21814074803149852"/>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69"/>
          <c:y val="0.19576377952755902"/>
          <c:w val="0.2181407480314986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69"/>
          <c:y val="0.19576377952755902"/>
          <c:w val="0.2181407480314986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69"/>
          <c:y val="0.19576377952755902"/>
          <c:w val="0.2181407480314986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69"/>
          <c:y val="0.19576377952755902"/>
          <c:w val="0.2181407480314986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36"/>
          <c:y val="0.19576377952755902"/>
          <c:w val="0.2181407480314985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91"/>
          <c:y val="0.19576377952755902"/>
          <c:w val="0.21814074803149869"/>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200" b="0" i="0" baseline="0"/>
              <a:t>Percepció salut (estat d'ànim negatiu)</a:t>
            </a:r>
            <a:endParaRPr lang="es-ES" sz="1200"/>
          </a:p>
        </c:rich>
      </c:tx>
      <c:layout/>
      <c:overlay val="1"/>
    </c:title>
    <c:autoTitleDeleted val="0"/>
    <c:plotArea>
      <c:layout>
        <c:manualLayout>
          <c:layoutTarget val="inner"/>
          <c:xMode val="edge"/>
          <c:yMode val="edge"/>
          <c:x val="0.29029216612585557"/>
          <c:y val="0.16443339588632847"/>
          <c:w val="0.45669188760576584"/>
          <c:h val="0.83279124400855065"/>
        </c:manualLayout>
      </c:layout>
      <c:doughnutChart>
        <c:varyColors val="1"/>
        <c:ser>
          <c:idx val="0"/>
          <c:order val="0"/>
          <c:spPr>
            <a:ln w="19050">
              <a:solidFill>
                <a:schemeClr val="bg1"/>
              </a:solidFill>
            </a:ln>
          </c:spPr>
          <c:dPt>
            <c:idx val="0"/>
            <c:bubble3D val="0"/>
            <c:spPr>
              <a:solidFill>
                <a:srgbClr val="287233"/>
              </a:solidFill>
              <a:ln w="19050">
                <a:solidFill>
                  <a:schemeClr val="bg1"/>
                </a:solidFill>
              </a:ln>
            </c:spPr>
            <c:extLst xmlns:c16r2="http://schemas.microsoft.com/office/drawing/2015/06/chart">
              <c:ext xmlns:c16="http://schemas.microsoft.com/office/drawing/2014/chart" uri="{C3380CC4-5D6E-409C-BE32-E72D297353CC}">
                <c16:uniqueId val="{00000001-0685-4F05-B615-95DF481FC24B}"/>
              </c:ext>
            </c:extLst>
          </c:dPt>
          <c:dPt>
            <c:idx val="1"/>
            <c:bubble3D val="0"/>
            <c:spPr>
              <a:solidFill>
                <a:srgbClr val="72A073"/>
              </a:solidFill>
              <a:ln w="19050">
                <a:solidFill>
                  <a:schemeClr val="bg1"/>
                </a:solidFill>
              </a:ln>
            </c:spPr>
            <c:extLst xmlns:c16r2="http://schemas.microsoft.com/office/drawing/2015/06/chart">
              <c:ext xmlns:c16="http://schemas.microsoft.com/office/drawing/2014/chart" uri="{C3380CC4-5D6E-409C-BE32-E72D297353CC}">
                <c16:uniqueId val="{00000003-0685-4F05-B615-95DF481FC24B}"/>
              </c:ext>
            </c:extLst>
          </c:dPt>
          <c:dPt>
            <c:idx val="2"/>
            <c:bubble3D val="0"/>
            <c:spPr>
              <a:solidFill>
                <a:srgbClr val="E14E32"/>
              </a:solidFill>
              <a:ln w="19050">
                <a:solidFill>
                  <a:schemeClr val="bg1"/>
                </a:solidFill>
              </a:ln>
            </c:spPr>
            <c:extLst xmlns:c16r2="http://schemas.microsoft.com/office/drawing/2015/06/chart">
              <c:ext xmlns:c16="http://schemas.microsoft.com/office/drawing/2014/chart" uri="{C3380CC4-5D6E-409C-BE32-E72D297353CC}">
                <c16:uniqueId val="{00000005-0685-4F05-B615-95DF481FC24B}"/>
              </c:ext>
            </c:extLst>
          </c:dPt>
          <c:dPt>
            <c:idx val="3"/>
            <c:bubble3D val="0"/>
            <c:spPr>
              <a:solidFill>
                <a:srgbClr val="AFABAB"/>
              </a:solidFill>
              <a:ln w="19050">
                <a:solidFill>
                  <a:schemeClr val="bg1"/>
                </a:solidFill>
              </a:ln>
            </c:spPr>
            <c:extLst xmlns:c16r2="http://schemas.microsoft.com/office/drawing/2015/06/chart">
              <c:ext xmlns:c16="http://schemas.microsoft.com/office/drawing/2014/chart" uri="{C3380CC4-5D6E-409C-BE32-E72D297353CC}">
                <c16:uniqueId val="{00000007-0685-4F05-B615-95DF481FC24B}"/>
              </c:ext>
            </c:extLst>
          </c:dPt>
          <c:dPt>
            <c:idx val="4"/>
            <c:bubble3D val="0"/>
            <c:spPr>
              <a:noFill/>
              <a:ln w="19050">
                <a:solidFill>
                  <a:schemeClr val="bg1"/>
                </a:solidFill>
              </a:ln>
            </c:spPr>
            <c:extLst xmlns:c16r2="http://schemas.microsoft.com/office/drawing/2015/06/chart">
              <c:ext xmlns:c16="http://schemas.microsoft.com/office/drawing/2014/chart" uri="{C3380CC4-5D6E-409C-BE32-E72D297353CC}">
                <c16:uniqueId val="{00000009-0685-4F05-B615-95DF481FC24B}"/>
              </c:ext>
            </c:extLst>
          </c:dPt>
          <c:dLbls>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0685-4F05-B615-95DF481FC24B}"/>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0685-4F05-B615-95DF481FC24B}"/>
                </c:ext>
              </c:extLst>
            </c:dLbl>
            <c:spPr>
              <a:noFill/>
              <a:ln>
                <a:noFill/>
              </a:ln>
              <a:effectLst/>
            </c:spPr>
            <c:showLegendKey val="0"/>
            <c:showVal val="1"/>
            <c:showCatName val="0"/>
            <c:showSerName val="0"/>
            <c:showPercent val="0"/>
            <c:showBubbleSize val="0"/>
            <c:showLeaderLines val="1"/>
            <c:extLst xmlns:c16r2="http://schemas.microsoft.com/office/drawing/2015/06/chart">
              <c:ext xmlns:c15="http://schemas.microsoft.com/office/drawing/2012/chart" uri="{CE6537A1-D6FC-4f65-9D91-7224C49458BB}"/>
            </c:extLst>
          </c:dLbls>
          <c:cat>
            <c:strRef>
              <c:f>ESTAT!$A$39:$A$43</c:f>
              <c:strCache>
                <c:ptCount val="5"/>
                <c:pt idx="0">
                  <c:v>Molt bona</c:v>
                </c:pt>
                <c:pt idx="1">
                  <c:v>Bona</c:v>
                </c:pt>
                <c:pt idx="2">
                  <c:v>Regular / Dolenta</c:v>
                </c:pt>
                <c:pt idx="3">
                  <c:v>Ns/Nc</c:v>
                </c:pt>
                <c:pt idx="4">
                  <c:v>Total</c:v>
                </c:pt>
              </c:strCache>
            </c:strRef>
          </c:cat>
          <c:val>
            <c:numRef>
              <c:f>ESTAT!$C$39:$C$43</c:f>
              <c:numCache>
                <c:formatCode>0.0%</c:formatCode>
                <c:ptCount val="5"/>
                <c:pt idx="0">
                  <c:v>0.15800000000000006</c:v>
                </c:pt>
                <c:pt idx="1">
                  <c:v>0.52600000000000002</c:v>
                </c:pt>
                <c:pt idx="2">
                  <c:v>0.31600000000000011</c:v>
                </c:pt>
                <c:pt idx="3">
                  <c:v>0</c:v>
                </c:pt>
                <c:pt idx="4">
                  <c:v>1</c:v>
                </c:pt>
              </c:numCache>
            </c:numRef>
          </c:val>
          <c:extLst xmlns:c16r2="http://schemas.microsoft.com/office/drawing/2015/06/chart">
            <c:ext xmlns:c16="http://schemas.microsoft.com/office/drawing/2014/chart" uri="{C3380CC4-5D6E-409C-BE32-E72D297353CC}">
              <c16:uniqueId val="{0000000A-0685-4F05-B615-95DF481FC24B}"/>
            </c:ext>
          </c:extLst>
        </c:ser>
        <c:dLbls>
          <c:showLegendKey val="0"/>
          <c:showVal val="0"/>
          <c:showCatName val="0"/>
          <c:showSerName val="0"/>
          <c:showPercent val="0"/>
          <c:showBubbleSize val="0"/>
          <c:showLeaderLines val="1"/>
        </c:dLbls>
        <c:firstSliceAng val="270"/>
        <c:holeSize val="50"/>
      </c:doughnutChart>
    </c:plotArea>
    <c:legend>
      <c:legendPos val="b"/>
      <c:layout>
        <c:manualLayout>
          <c:xMode val="edge"/>
          <c:yMode val="edge"/>
          <c:x val="0.16000685177510721"/>
          <c:y val="0.62376606502715959"/>
          <c:w val="0.70280443717539698"/>
          <c:h val="9.4551220030351546E-2"/>
        </c:manualLayout>
      </c:layout>
      <c:overlay val="0"/>
    </c:legend>
    <c:plotVisOnly val="1"/>
    <c:dispBlanksAs val="zero"/>
    <c:showDLblsOverMax val="0"/>
  </c:chart>
  <c:externalData r:id="rId1">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69"/>
          <c:y val="0.19576377952755902"/>
          <c:w val="0.2181407480314986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13"/>
          <c:y val="0.19576377952755902"/>
          <c:w val="0.21814074803149874"/>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13"/>
          <c:y val="0.19576377952755902"/>
          <c:w val="0.21814074803149874"/>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58"/>
          <c:y val="0.19576377952755902"/>
          <c:w val="0.2181407480314988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691"/>
          <c:y val="0.19576377952755902"/>
          <c:w val="0.21814074803149869"/>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35"/>
          <c:y val="0.19576377952755902"/>
          <c:w val="0.21814074803149877"/>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35"/>
          <c:y val="0.19576377952755902"/>
          <c:w val="0.21814074803149877"/>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35"/>
          <c:y val="0.19576377952755902"/>
          <c:w val="0.21814074803149877"/>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13"/>
          <c:y val="0.19576377952755902"/>
          <c:w val="0.21814074803149874"/>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58"/>
          <c:y val="0.19576377952755902"/>
          <c:w val="0.2181407480314988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Calculation Object</a:t>
            </a: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320A-407C-B3FC-94C0D4157AA9}"/>
            </c:ext>
          </c:extLst>
        </c:ser>
        <c:dLbls>
          <c:showLegendKey val="0"/>
          <c:showVal val="0"/>
          <c:showCatName val="0"/>
          <c:showSerName val="0"/>
          <c:showPercent val="0"/>
          <c:showBubbleSize val="0"/>
          <c:showLeaderLines val="1"/>
        </c:dLbls>
      </c:pie3DChart>
    </c:plotArea>
    <c:legend>
      <c:legendPos val="r"/>
      <c:overlay val="0"/>
      <c:txPr>
        <a:bodyPr/>
        <a:lstStyle/>
        <a:p>
          <a:pPr rtl="0">
            <a:defRPr/>
          </a:pPr>
          <a:endParaRPr lang="ca-ES"/>
        </a:p>
      </c:txPr>
    </c:legend>
    <c:plotVisOnly val="1"/>
    <c:dispBlanksAs val="zero"/>
    <c:showDLblsOverMax val="0"/>
  </c:chart>
  <c:spPr>
    <a:solidFill>
      <a:srgbClr val="2E0067"/>
    </a:solidFill>
  </c:spPr>
  <c:txPr>
    <a:bodyPr/>
    <a:lstStyle/>
    <a:p>
      <a:pPr>
        <a:defRPr sz="1800"/>
      </a:pPr>
      <a:endParaRPr lang="ca-ES"/>
    </a:p>
  </c:txPr>
</c:chartSpace>
</file>

<file path=ppt/charts/chart15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58"/>
          <c:y val="0.19576377952755902"/>
          <c:w val="0.2181407480314988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58"/>
          <c:y val="0.19576377952755902"/>
          <c:w val="0.2181407480314988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58"/>
          <c:y val="0.19576377952755902"/>
          <c:w val="0.2181407480314988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35"/>
          <c:y val="0.19576377952755902"/>
          <c:w val="0.21814074803149877"/>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91"/>
          <c:y val="0.19576377952755902"/>
          <c:w val="0.2181407480314988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58"/>
          <c:y val="0.19576377952755902"/>
          <c:w val="0.21814074803149883"/>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5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813"/>
          <c:y val="0.19576377952755902"/>
          <c:w val="0.21814074803149894"/>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5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791"/>
          <c:y val="0.19576377952755902"/>
          <c:w val="0.2181407480314988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5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835"/>
          <c:y val="0.19576377952755902"/>
          <c:w val="0.21814074803149897"/>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5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835"/>
          <c:y val="0.19576377952755902"/>
          <c:w val="0.21814074803149897"/>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24D3-4467-AC24-FB8EDE4F317C}"/>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16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891"/>
          <c:y val="0.19576377952755902"/>
          <c:w val="0.2181407480314990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6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dirty="0">
                <a:solidFill>
                  <a:srgbClr val="FFFFFF"/>
                </a:solidFill>
              </a:rPr>
              <a:t>Calcular</a:t>
            </a:r>
            <a:r>
              <a:rPr lang="es-ES" sz="1200" baseline="0" dirty="0">
                <a:solidFill>
                  <a:srgbClr val="FFFFFF"/>
                </a:solidFill>
              </a:rPr>
              <a:t> Diferencies</a:t>
            </a:r>
            <a:endParaRPr lang="es-ES" sz="1200" dirty="0">
              <a:solidFill>
                <a:srgbClr val="FFFFFF"/>
              </a:solidFill>
            </a:endParaRP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F7ED-45F3-A1C7-0F7D7228F512}"/>
            </c:ext>
          </c:extLst>
        </c:ser>
        <c:dLbls>
          <c:showLegendKey val="0"/>
          <c:showVal val="0"/>
          <c:showCatName val="0"/>
          <c:showSerName val="0"/>
          <c:showPercent val="0"/>
          <c:showBubbleSize val="0"/>
          <c:showLeaderLines val="1"/>
        </c:dLbls>
      </c:pie3DChart>
    </c:plotArea>
    <c:legend>
      <c:legendPos val="r"/>
      <c:layout>
        <c:manualLayout>
          <c:xMode val="edge"/>
          <c:yMode val="edge"/>
          <c:x val="0.75060925196851891"/>
          <c:y val="0.19576377952755902"/>
          <c:w val="0.21814074803149908"/>
          <c:h val="9.9720472440945548E-2"/>
        </c:manualLayout>
      </c:layout>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Índex de massa corporal</a:t>
            </a:r>
          </a:p>
        </c:rich>
      </c:tx>
      <c:layout/>
      <c:overlay val="0"/>
    </c:title>
    <c:autoTitleDeleted val="0"/>
    <c:plotArea>
      <c:layout>
        <c:manualLayout>
          <c:layoutTarget val="inner"/>
          <c:xMode val="edge"/>
          <c:yMode val="edge"/>
          <c:x val="0.18277254075634924"/>
          <c:y val="0.35745645430685241"/>
          <c:w val="0.76401932152848073"/>
          <c:h val="0.58301973616934244"/>
        </c:manualLayout>
      </c:layout>
      <c:barChart>
        <c:barDir val="bar"/>
        <c:grouping val="clustered"/>
        <c:varyColors val="0"/>
        <c:ser>
          <c:idx val="0"/>
          <c:order val="0"/>
          <c:tx>
            <c:strRef>
              <c:f>SALUT!$B$18</c:f>
              <c:strCache>
                <c:ptCount val="1"/>
                <c:pt idx="0">
                  <c:v>Noi</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SALUT!$A$19:$A$23</c:f>
              <c:strCache>
                <c:ptCount val="5"/>
                <c:pt idx="0">
                  <c:v>Baix pes</c:v>
                </c:pt>
                <c:pt idx="1">
                  <c:v>Normopès</c:v>
                </c:pt>
                <c:pt idx="2">
                  <c:v>Sobrepès</c:v>
                </c:pt>
                <c:pt idx="3">
                  <c:v>Obesitat</c:v>
                </c:pt>
                <c:pt idx="4">
                  <c:v>Ns/Nc</c:v>
                </c:pt>
              </c:strCache>
            </c:strRef>
          </c:cat>
          <c:val>
            <c:numRef>
              <c:f>SALUT!$B$19:$B$23</c:f>
              <c:numCache>
                <c:formatCode>0.0%</c:formatCode>
                <c:ptCount val="5"/>
                <c:pt idx="0">
                  <c:v>0.16700000000000001</c:v>
                </c:pt>
                <c:pt idx="1">
                  <c:v>0.66700000000000026</c:v>
                </c:pt>
                <c:pt idx="2">
                  <c:v>0.111</c:v>
                </c:pt>
                <c:pt idx="3">
                  <c:v>2.8000000000000001E-2</c:v>
                </c:pt>
                <c:pt idx="4">
                  <c:v>2.8000000000000001E-2</c:v>
                </c:pt>
              </c:numCache>
            </c:numRef>
          </c:val>
          <c:extLst xmlns:c16r2="http://schemas.microsoft.com/office/drawing/2015/06/chart">
            <c:ext xmlns:c16="http://schemas.microsoft.com/office/drawing/2014/chart" uri="{C3380CC4-5D6E-409C-BE32-E72D297353CC}">
              <c16:uniqueId val="{00000000-3BF4-4F27-953C-BFE0073D6BD2}"/>
            </c:ext>
          </c:extLst>
        </c:ser>
        <c:ser>
          <c:idx val="1"/>
          <c:order val="1"/>
          <c:tx>
            <c:strRef>
              <c:f>SALUT!$C$18</c:f>
              <c:strCache>
                <c:ptCount val="1"/>
                <c:pt idx="0">
                  <c:v>Noia</c:v>
                </c:pt>
              </c:strCache>
            </c:strRef>
          </c:tx>
          <c:invertIfNegative val="0"/>
          <c:dLbls>
            <c:dLbl>
              <c:idx val="3"/>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SALUT!$A$19:$A$23</c:f>
              <c:strCache>
                <c:ptCount val="5"/>
                <c:pt idx="0">
                  <c:v>Baix pes</c:v>
                </c:pt>
                <c:pt idx="1">
                  <c:v>Normopès</c:v>
                </c:pt>
                <c:pt idx="2">
                  <c:v>Sobrepès</c:v>
                </c:pt>
                <c:pt idx="3">
                  <c:v>Obesitat</c:v>
                </c:pt>
                <c:pt idx="4">
                  <c:v>Ns/Nc</c:v>
                </c:pt>
              </c:strCache>
            </c:strRef>
          </c:cat>
          <c:val>
            <c:numRef>
              <c:f>SALUT!$C$19:$C$23</c:f>
              <c:numCache>
                <c:formatCode>0.0%</c:formatCode>
                <c:ptCount val="5"/>
                <c:pt idx="0">
                  <c:v>0.17500000000000004</c:v>
                </c:pt>
                <c:pt idx="1">
                  <c:v>0.75000000000000022</c:v>
                </c:pt>
                <c:pt idx="2">
                  <c:v>2.5000000000000001E-2</c:v>
                </c:pt>
                <c:pt idx="3">
                  <c:v>0</c:v>
                </c:pt>
                <c:pt idx="4">
                  <c:v>0.05</c:v>
                </c:pt>
              </c:numCache>
            </c:numRef>
          </c:val>
          <c:extLst xmlns:c16r2="http://schemas.microsoft.com/office/drawing/2015/06/chart">
            <c:ext xmlns:c16="http://schemas.microsoft.com/office/drawing/2014/chart" uri="{C3380CC4-5D6E-409C-BE32-E72D297353CC}">
              <c16:uniqueId val="{00000001-3BF4-4F27-953C-BFE0073D6BD2}"/>
            </c:ext>
          </c:extLst>
        </c:ser>
        <c:dLbls>
          <c:showLegendKey val="0"/>
          <c:showVal val="1"/>
          <c:showCatName val="0"/>
          <c:showSerName val="0"/>
          <c:showPercent val="0"/>
          <c:showBubbleSize val="0"/>
        </c:dLbls>
        <c:gapWidth val="75"/>
        <c:overlap val="-25"/>
        <c:axId val="168815616"/>
        <c:axId val="169280256"/>
      </c:barChart>
      <c:dateAx>
        <c:axId val="168815616"/>
        <c:scaling>
          <c:orientation val="maxMin"/>
        </c:scaling>
        <c:delete val="0"/>
        <c:axPos val="l"/>
        <c:numFmt formatCode="General" sourceLinked="0"/>
        <c:majorTickMark val="none"/>
        <c:minorTickMark val="none"/>
        <c:tickLblPos val="nextTo"/>
        <c:crossAx val="169280256"/>
        <c:crosses val="autoZero"/>
        <c:auto val="0"/>
        <c:lblOffset val="100"/>
        <c:baseTimeUnit val="days"/>
      </c:dateAx>
      <c:valAx>
        <c:axId val="169280256"/>
        <c:scaling>
          <c:orientation val="minMax"/>
        </c:scaling>
        <c:delete val="1"/>
        <c:axPos val="t"/>
        <c:numFmt formatCode="0.0%" sourceLinked="1"/>
        <c:majorTickMark val="out"/>
        <c:minorTickMark val="none"/>
        <c:tickLblPos val="none"/>
        <c:crossAx val="168815616"/>
        <c:crosses val="autoZero"/>
        <c:crossBetween val="between"/>
      </c:valAx>
    </c:plotArea>
    <c:legend>
      <c:legendPos val="t"/>
      <c:layout/>
      <c:overlay val="0"/>
    </c:legend>
    <c:plotVisOnly val="1"/>
    <c:dispBlanksAs val="gap"/>
    <c:showDLblsOverMax val="0"/>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Opinió pes</a:t>
            </a:r>
          </a:p>
        </c:rich>
      </c:tx>
      <c:layout/>
      <c:overlay val="0"/>
    </c:title>
    <c:autoTitleDeleted val="0"/>
    <c:plotArea>
      <c:layout/>
      <c:barChart>
        <c:barDir val="bar"/>
        <c:grouping val="clustered"/>
        <c:varyColors val="0"/>
        <c:ser>
          <c:idx val="0"/>
          <c:order val="0"/>
          <c:tx>
            <c:strRef>
              <c:f>SALUT!$B$53</c:f>
              <c:strCache>
                <c:ptCount val="1"/>
                <c:pt idx="0">
                  <c:v>Noi</c:v>
                </c:pt>
              </c:strCache>
            </c:strRef>
          </c:tx>
          <c:invertIfNegative val="0"/>
          <c:dLbls>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SALUT!$A$54:$A$58</c:f>
              <c:strCache>
                <c:ptCount val="5"/>
                <c:pt idx="0">
                  <c:v>Massa baix</c:v>
                </c:pt>
                <c:pt idx="1">
                  <c:v>Lleugerament baix</c:v>
                </c:pt>
                <c:pt idx="2">
                  <c:v>És l'adequat</c:v>
                </c:pt>
                <c:pt idx="3">
                  <c:v>Lleugerament alt</c:v>
                </c:pt>
                <c:pt idx="4">
                  <c:v>Massa alt</c:v>
                </c:pt>
              </c:strCache>
            </c:strRef>
          </c:cat>
          <c:val>
            <c:numRef>
              <c:f>SALUT!$B$54:$B$58</c:f>
              <c:numCache>
                <c:formatCode>0.0%</c:formatCode>
                <c:ptCount val="5"/>
                <c:pt idx="0">
                  <c:v>8.3000000000000032E-2</c:v>
                </c:pt>
                <c:pt idx="1">
                  <c:v>0.16700000000000001</c:v>
                </c:pt>
                <c:pt idx="2">
                  <c:v>0.58299999999999996</c:v>
                </c:pt>
                <c:pt idx="3">
                  <c:v>0.16700000000000001</c:v>
                </c:pt>
                <c:pt idx="4">
                  <c:v>0</c:v>
                </c:pt>
              </c:numCache>
            </c:numRef>
          </c:val>
          <c:extLst xmlns:c16r2="http://schemas.microsoft.com/office/drawing/2015/06/chart">
            <c:ext xmlns:c16="http://schemas.microsoft.com/office/drawing/2014/chart" uri="{C3380CC4-5D6E-409C-BE32-E72D297353CC}">
              <c16:uniqueId val="{00000000-D686-4189-AB05-8E2921E2AE29}"/>
            </c:ext>
          </c:extLst>
        </c:ser>
        <c:ser>
          <c:idx val="1"/>
          <c:order val="1"/>
          <c:tx>
            <c:strRef>
              <c:f>SALUT!$C$53</c:f>
              <c:strCache>
                <c:ptCount val="1"/>
                <c:pt idx="0">
                  <c:v>Noia</c:v>
                </c:pt>
              </c:strCache>
            </c:strRef>
          </c:tx>
          <c:invertIfNegative val="0"/>
          <c:dLbls>
            <c:dLbl>
              <c:idx val="0"/>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SALUT!$A$54:$A$58</c:f>
              <c:strCache>
                <c:ptCount val="5"/>
                <c:pt idx="0">
                  <c:v>Massa baix</c:v>
                </c:pt>
                <c:pt idx="1">
                  <c:v>Lleugerament baix</c:v>
                </c:pt>
                <c:pt idx="2">
                  <c:v>És l'adequat</c:v>
                </c:pt>
                <c:pt idx="3">
                  <c:v>Lleugerament alt</c:v>
                </c:pt>
                <c:pt idx="4">
                  <c:v>Massa alt</c:v>
                </c:pt>
              </c:strCache>
            </c:strRef>
          </c:cat>
          <c:val>
            <c:numRef>
              <c:f>SALUT!$C$54:$C$58</c:f>
              <c:numCache>
                <c:formatCode>0.0%</c:formatCode>
                <c:ptCount val="5"/>
                <c:pt idx="0">
                  <c:v>0</c:v>
                </c:pt>
                <c:pt idx="1">
                  <c:v>0.2</c:v>
                </c:pt>
                <c:pt idx="2">
                  <c:v>0.6000000000000002</c:v>
                </c:pt>
                <c:pt idx="3">
                  <c:v>0.17500000000000004</c:v>
                </c:pt>
                <c:pt idx="4">
                  <c:v>2.5000000000000001E-2</c:v>
                </c:pt>
              </c:numCache>
            </c:numRef>
          </c:val>
          <c:extLst xmlns:c16r2="http://schemas.microsoft.com/office/drawing/2015/06/chart">
            <c:ext xmlns:c16="http://schemas.microsoft.com/office/drawing/2014/chart" uri="{C3380CC4-5D6E-409C-BE32-E72D297353CC}">
              <c16:uniqueId val="{00000001-D686-4189-AB05-8E2921E2AE29}"/>
            </c:ext>
          </c:extLst>
        </c:ser>
        <c:dLbls>
          <c:showLegendKey val="0"/>
          <c:showVal val="1"/>
          <c:showCatName val="0"/>
          <c:showSerName val="0"/>
          <c:showPercent val="0"/>
          <c:showBubbleSize val="0"/>
        </c:dLbls>
        <c:gapWidth val="75"/>
        <c:overlap val="-25"/>
        <c:axId val="169298944"/>
        <c:axId val="169317120"/>
      </c:barChart>
      <c:dateAx>
        <c:axId val="169298944"/>
        <c:scaling>
          <c:orientation val="maxMin"/>
        </c:scaling>
        <c:delete val="0"/>
        <c:axPos val="l"/>
        <c:numFmt formatCode="General" sourceLinked="0"/>
        <c:majorTickMark val="none"/>
        <c:minorTickMark val="none"/>
        <c:tickLblPos val="nextTo"/>
        <c:crossAx val="169317120"/>
        <c:crosses val="autoZero"/>
        <c:auto val="0"/>
        <c:lblOffset val="100"/>
        <c:baseTimeUnit val="days"/>
      </c:dateAx>
      <c:valAx>
        <c:axId val="169317120"/>
        <c:scaling>
          <c:orientation val="minMax"/>
        </c:scaling>
        <c:delete val="1"/>
        <c:axPos val="t"/>
        <c:numFmt formatCode="0.0%" sourceLinked="1"/>
        <c:majorTickMark val="out"/>
        <c:minorTickMark val="none"/>
        <c:tickLblPos val="none"/>
        <c:crossAx val="169298944"/>
        <c:crosses val="autoZero"/>
        <c:crossBetween val="between"/>
      </c:valAx>
    </c:plotArea>
    <c:legend>
      <c:legendPos val="t"/>
      <c:layout/>
      <c:overlay val="0"/>
    </c:legend>
    <c:plotVisOnly val="1"/>
    <c:dispBlanksAs val="gap"/>
    <c:showDLblsOverMax val="0"/>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Calculation Object</a:t>
            </a: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320A-407C-B3FC-94C0D4157AA9}"/>
            </c:ext>
          </c:extLst>
        </c:ser>
        <c:dLbls>
          <c:showLegendKey val="0"/>
          <c:showVal val="0"/>
          <c:showCatName val="0"/>
          <c:showSerName val="0"/>
          <c:showPercent val="0"/>
          <c:showBubbleSize val="0"/>
          <c:showLeaderLines val="1"/>
        </c:dLbls>
      </c:pie3DChart>
    </c:plotArea>
    <c:legend>
      <c:legendPos val="r"/>
      <c:overlay val="0"/>
      <c:txPr>
        <a:bodyPr/>
        <a:lstStyle/>
        <a:p>
          <a:pPr rtl="0">
            <a:defRPr/>
          </a:pPr>
          <a:endParaRPr lang="ca-ES"/>
        </a:p>
      </c:txPr>
    </c:legend>
    <c:plotVisOnly val="1"/>
    <c:dispBlanksAs val="zero"/>
    <c:showDLblsOverMax val="0"/>
  </c:chart>
  <c:spPr>
    <a:solidFill>
      <a:srgbClr val="2E0067"/>
    </a:solidFill>
  </c:spPr>
  <c:txPr>
    <a:bodyPr/>
    <a:lstStyle/>
    <a:p>
      <a:pPr>
        <a:defRPr sz="1800"/>
      </a:pPr>
      <a:endParaRPr lang="ca-ES"/>
    </a:p>
  </c:txPr>
</c:chartSpace>
</file>

<file path=ppt/charts/chart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en-US" sz="1800" b="1" i="0" u="none" strike="noStrike" kern="1200" baseline="0">
                <a:solidFill>
                  <a:sysClr val="windowText" lastClr="000000"/>
                </a:solidFill>
                <a:latin typeface="+mn-lt"/>
                <a:ea typeface="+mn-ea"/>
                <a:cs typeface="+mn-cs"/>
              </a:defRPr>
            </a:pPr>
            <a:r>
              <a:rPr lang="en-US" sz="1800" b="0" i="0" u="none" strike="noStrike" kern="1200" baseline="0">
                <a:solidFill>
                  <a:sysClr val="windowText" lastClr="000000"/>
                </a:solidFill>
                <a:latin typeface="+mn-lt"/>
                <a:ea typeface="+mn-ea"/>
                <a:cs typeface="+mn-cs"/>
              </a:rPr>
              <a:t>Titularitat centres</a:t>
            </a:r>
          </a:p>
        </c:rich>
      </c:tx>
      <c:layout/>
      <c:overlay val="0"/>
      <c:spPr>
        <a:noFill/>
        <a:ln>
          <a:noFill/>
        </a:ln>
        <a:effectLst/>
      </c:spPr>
    </c:title>
    <c:autoTitleDeleted val="0"/>
    <c:plotArea>
      <c:layout>
        <c:manualLayout>
          <c:layoutTarget val="inner"/>
          <c:xMode val="edge"/>
          <c:yMode val="edge"/>
          <c:x val="0.39641076115487101"/>
          <c:y val="0.19085152556270021"/>
          <c:w val="0.53894291773131009"/>
          <c:h val="0.75351033158206659"/>
        </c:manualLayout>
      </c:layout>
      <c:barChart>
        <c:barDir val="col"/>
        <c:grouping val="stacked"/>
        <c:varyColors val="0"/>
        <c:ser>
          <c:idx val="0"/>
          <c:order val="0"/>
          <c:tx>
            <c:strRef>
              <c:f>SOCIODEMO!$A$9</c:f>
              <c:strCache>
                <c:ptCount val="1"/>
                <c:pt idx="0">
                  <c:v>Pública</c:v>
                </c:pt>
              </c:strCache>
            </c:strRef>
          </c:tx>
          <c:invertIfNegative val="0"/>
          <c:dPt>
            <c:idx val="0"/>
            <c:invertIfNegative val="0"/>
            <c:bubble3D val="0"/>
            <c:spPr>
              <a:solidFill>
                <a:schemeClr val="accent1"/>
              </a:solidFill>
              <a:ln w="19050">
                <a:solidFill>
                  <a:schemeClr val="lt1"/>
                </a:solidFill>
              </a:ln>
              <a:effectLst/>
              <a:scene3d>
                <a:camera prst="orthographicFront"/>
                <a:lightRig rig="threePt" dir="t"/>
              </a:scene3d>
              <a:sp3d/>
            </c:spPr>
            <c:extLst xmlns:c16r2="http://schemas.microsoft.com/office/drawing/2015/06/chart">
              <c:ext xmlns:c16="http://schemas.microsoft.com/office/drawing/2014/chart" uri="{C3380CC4-5D6E-409C-BE32-E72D297353CC}">
                <c16:uniqueId val="{00000001-FD7F-49C1-8BF9-7EE613DBE075}"/>
              </c:ext>
            </c:extLst>
          </c:dPt>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SOCIODEMO!$B$8</c:f>
              <c:strCache>
                <c:ptCount val="1"/>
                <c:pt idx="0">
                  <c:v>%</c:v>
                </c:pt>
              </c:strCache>
            </c:strRef>
          </c:cat>
          <c:val>
            <c:numRef>
              <c:f>SOCIODEMO!$B$9</c:f>
              <c:numCache>
                <c:formatCode>0.0%</c:formatCode>
                <c:ptCount val="1"/>
                <c:pt idx="0">
                  <c:v>1</c:v>
                </c:pt>
              </c:numCache>
            </c:numRef>
          </c:val>
          <c:extLst xmlns:c16r2="http://schemas.microsoft.com/office/drawing/2015/06/chart">
            <c:ext xmlns:c16="http://schemas.microsoft.com/office/drawing/2014/chart" uri="{C3380CC4-5D6E-409C-BE32-E72D297353CC}">
              <c16:uniqueId val="{00000002-FD7F-49C1-8BF9-7EE613DBE075}"/>
            </c:ext>
          </c:extLst>
        </c:ser>
        <c:ser>
          <c:idx val="1"/>
          <c:order val="1"/>
          <c:tx>
            <c:strRef>
              <c:f>SOCIODEMO!$A$10</c:f>
              <c:strCache>
                <c:ptCount val="1"/>
                <c:pt idx="0">
                  <c:v>Privada / Concertada</c:v>
                </c:pt>
              </c:strCache>
            </c:strRef>
          </c:tx>
          <c:invertIfNegative val="0"/>
          <c:dPt>
            <c:idx val="0"/>
            <c:invertIfNegative val="0"/>
            <c:bubble3D val="0"/>
            <c:spPr>
              <a:solidFill>
                <a:schemeClr val="accent2"/>
              </a:solidFill>
              <a:ln w="19050">
                <a:solidFill>
                  <a:schemeClr val="lt1"/>
                </a:solidFill>
              </a:ln>
              <a:effectLst/>
              <a:scene3d>
                <a:camera prst="orthographicFront"/>
                <a:lightRig rig="threePt" dir="t"/>
              </a:scene3d>
              <a:sp3d/>
            </c:spPr>
            <c:extLst xmlns:c16r2="http://schemas.microsoft.com/office/drawing/2015/06/chart">
              <c:ext xmlns:c16="http://schemas.microsoft.com/office/drawing/2014/chart" uri="{C3380CC4-5D6E-409C-BE32-E72D297353CC}">
                <c16:uniqueId val="{00000004-FD7F-49C1-8BF9-7EE613DBE075}"/>
              </c:ext>
            </c:extLst>
          </c:dPt>
          <c:cat>
            <c:strRef>
              <c:f>SOCIODEMO!$B$8</c:f>
              <c:strCache>
                <c:ptCount val="1"/>
                <c:pt idx="0">
                  <c:v>%</c:v>
                </c:pt>
              </c:strCache>
            </c:strRef>
          </c:cat>
          <c:val>
            <c:numRef>
              <c:f>SOCIODEMO!$B$10</c:f>
              <c:numCache>
                <c:formatCode>0.0%</c:formatCode>
                <c:ptCount val="1"/>
                <c:pt idx="0">
                  <c:v>0</c:v>
                </c:pt>
              </c:numCache>
            </c:numRef>
          </c:val>
          <c:extLst xmlns:c16r2="http://schemas.microsoft.com/office/drawing/2015/06/chart">
            <c:ext xmlns:c16="http://schemas.microsoft.com/office/drawing/2014/chart" uri="{C3380CC4-5D6E-409C-BE32-E72D297353CC}">
              <c16:uniqueId val="{00000005-FD7F-49C1-8BF9-7EE613DBE075}"/>
            </c:ext>
          </c:extLst>
        </c:ser>
        <c:dLbls>
          <c:showLegendKey val="0"/>
          <c:showVal val="0"/>
          <c:showCatName val="0"/>
          <c:showSerName val="0"/>
          <c:showPercent val="0"/>
          <c:showBubbleSize val="0"/>
        </c:dLbls>
        <c:gapWidth val="100"/>
        <c:overlap val="100"/>
        <c:axId val="166187776"/>
        <c:axId val="166189312"/>
      </c:barChart>
      <c:catAx>
        <c:axId val="166187776"/>
        <c:scaling>
          <c:orientation val="minMax"/>
        </c:scaling>
        <c:delete val="1"/>
        <c:axPos val="b"/>
        <c:numFmt formatCode="General" sourceLinked="1"/>
        <c:majorTickMark val="out"/>
        <c:minorTickMark val="none"/>
        <c:tickLblPos val="none"/>
        <c:crossAx val="166189312"/>
        <c:crosses val="autoZero"/>
        <c:auto val="1"/>
        <c:lblAlgn val="ctr"/>
        <c:lblOffset val="100"/>
        <c:noMultiLvlLbl val="0"/>
      </c:catAx>
      <c:valAx>
        <c:axId val="166189312"/>
        <c:scaling>
          <c:orientation val="minMax"/>
        </c:scaling>
        <c:delete val="1"/>
        <c:axPos val="l"/>
        <c:numFmt formatCode="0.0%" sourceLinked="1"/>
        <c:majorTickMark val="out"/>
        <c:minorTickMark val="none"/>
        <c:tickLblPos val="none"/>
        <c:crossAx val="166187776"/>
        <c:crosses val="autoZero"/>
        <c:crossBetween val="between"/>
      </c:valAx>
      <c:spPr>
        <a:noFill/>
        <a:ln>
          <a:noFill/>
        </a:ln>
        <a:effectLst/>
      </c:spPr>
    </c:plotArea>
    <c:legend>
      <c:legendPos val="l"/>
      <c:layout>
        <c:manualLayout>
          <c:xMode val="edge"/>
          <c:yMode val="edge"/>
          <c:x val="4.8692444073629888E-2"/>
          <c:y val="0.33821513051609275"/>
          <c:w val="0.43013245033112579"/>
          <c:h val="0.3757237900440755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ca-ES"/>
        </a:p>
      </c:txPr>
    </c:legend>
    <c:plotVisOnly val="1"/>
    <c:dispBlanksAs val="zero"/>
    <c:showDLblsOverMax val="0"/>
  </c:chart>
  <c:spPr>
    <a:noFill/>
    <a:ln w="9525" cap="flat" cmpd="sng" algn="ctr">
      <a:noFill/>
      <a:round/>
    </a:ln>
    <a:effectLst/>
  </c:spPr>
  <c:txPr>
    <a:bodyPr/>
    <a:lstStyle/>
    <a:p>
      <a:pPr>
        <a:defRPr/>
      </a:pPr>
      <a:endParaRPr lang="ca-E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24D3-4467-AC24-FB8EDE4F317C}"/>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Amb quina freqüència...</a:t>
            </a:r>
          </a:p>
        </c:rich>
      </c:tx>
      <c:layout>
        <c:manualLayout>
          <c:xMode val="edge"/>
          <c:yMode val="edge"/>
          <c:x val="0.33188687992583216"/>
          <c:y val="1.523228028035392E-2"/>
        </c:manualLayout>
      </c:layout>
      <c:overlay val="0"/>
    </c:title>
    <c:autoTitleDeleted val="0"/>
    <c:plotArea>
      <c:layout>
        <c:manualLayout>
          <c:layoutTarget val="inner"/>
          <c:xMode val="edge"/>
          <c:yMode val="edge"/>
          <c:x val="0.39538568805464813"/>
          <c:y val="0.15727349379334724"/>
          <c:w val="0.58236118259904557"/>
          <c:h val="0.60874388859725892"/>
        </c:manualLayout>
      </c:layout>
      <c:barChart>
        <c:barDir val="bar"/>
        <c:grouping val="percentStacked"/>
        <c:varyColors val="0"/>
        <c:ser>
          <c:idx val="0"/>
          <c:order val="0"/>
          <c:tx>
            <c:strRef>
              <c:f>ESTAT!$A$9</c:f>
              <c:strCache>
                <c:ptCount val="1"/>
                <c:pt idx="0">
                  <c:v>Almenys una vegada a la setmana</c:v>
                </c:pt>
              </c:strCache>
            </c:strRef>
          </c:tx>
          <c:spPr>
            <a:solidFill>
              <a:srgbClr val="D11507"/>
            </a:solidFill>
          </c:spPr>
          <c:invertIfNegative val="0"/>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58CC-4519-BE7E-46CB4267DFDC}"/>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58CC-4519-BE7E-46CB4267DFDC}"/>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58CC-4519-BE7E-46CB4267DFDC}"/>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ESTAT!$B$8:$E$8</c:f>
              <c:strCache>
                <c:ptCount val="4"/>
                <c:pt idx="0">
                  <c:v>Fas campana a l'escola/institut</c:v>
                </c:pt>
                <c:pt idx="1">
                  <c:v>Et baralles de paraula o físicament amb els altres</c:v>
                </c:pt>
                <c:pt idx="2">
                  <c:v>Trenques coses  expressament</c:v>
                </c:pt>
                <c:pt idx="3">
                  <c:v>Prens coses dels altres sense permís</c:v>
                </c:pt>
              </c:strCache>
            </c:strRef>
          </c:cat>
          <c:val>
            <c:numRef>
              <c:f>ESTAT!$B$9:$E$9</c:f>
              <c:numCache>
                <c:formatCode>0.0%</c:formatCode>
                <c:ptCount val="4"/>
                <c:pt idx="0">
                  <c:v>0</c:v>
                </c:pt>
                <c:pt idx="1">
                  <c:v>0.13200000000000001</c:v>
                </c:pt>
                <c:pt idx="2">
                  <c:v>1.2999999999999998E-2</c:v>
                </c:pt>
                <c:pt idx="3">
                  <c:v>3.9000000000000014E-2</c:v>
                </c:pt>
              </c:numCache>
            </c:numRef>
          </c:val>
          <c:extLst xmlns:c16r2="http://schemas.microsoft.com/office/drawing/2015/06/chart">
            <c:ext xmlns:c16="http://schemas.microsoft.com/office/drawing/2014/chart" uri="{C3380CC4-5D6E-409C-BE32-E72D297353CC}">
              <c16:uniqueId val="{00000003-58CC-4519-BE7E-46CB4267DFDC}"/>
            </c:ext>
          </c:extLst>
        </c:ser>
        <c:ser>
          <c:idx val="1"/>
          <c:order val="1"/>
          <c:tx>
            <c:strRef>
              <c:f>ESTAT!$A$10</c:f>
              <c:strCache>
                <c:ptCount val="1"/>
                <c:pt idx="0">
                  <c:v>No setmanalment</c:v>
                </c:pt>
              </c:strCache>
            </c:strRef>
          </c:tx>
          <c:spPr>
            <a:solidFill>
              <a:srgbClr val="E14E32"/>
            </a:solidFill>
          </c:spPr>
          <c:invertIfNegative val="0"/>
          <c:dLbls>
            <c:dLbl>
              <c:idx val="1"/>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58CC-4519-BE7E-46CB4267DFDC}"/>
                </c:ext>
              </c:extLst>
            </c:dLbl>
            <c:spPr>
              <a:noFill/>
              <a:ln>
                <a:noFill/>
              </a:ln>
              <a:effectLst/>
            </c:spPr>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0"/>
              </c:ext>
            </c:extLst>
          </c:dLbls>
          <c:cat>
            <c:strRef>
              <c:f>ESTAT!$B$8:$E$8</c:f>
              <c:strCache>
                <c:ptCount val="4"/>
                <c:pt idx="0">
                  <c:v>Fas campana a l'escola/institut</c:v>
                </c:pt>
                <c:pt idx="1">
                  <c:v>Et baralles de paraula o físicament amb els altres</c:v>
                </c:pt>
                <c:pt idx="2">
                  <c:v>Trenques coses  expressament</c:v>
                </c:pt>
                <c:pt idx="3">
                  <c:v>Prens coses dels altres sense permís</c:v>
                </c:pt>
              </c:strCache>
            </c:strRef>
          </c:cat>
          <c:val>
            <c:numRef>
              <c:f>ESTAT!$B$10:$E$10</c:f>
              <c:numCache>
                <c:formatCode>0.0%</c:formatCode>
                <c:ptCount val="4"/>
                <c:pt idx="0">
                  <c:v>3.9000000000000014E-2</c:v>
                </c:pt>
                <c:pt idx="1">
                  <c:v>5.3000000000000012E-2</c:v>
                </c:pt>
                <c:pt idx="2">
                  <c:v>3.9000000000000014E-2</c:v>
                </c:pt>
                <c:pt idx="3">
                  <c:v>3.9000000000000014E-2</c:v>
                </c:pt>
              </c:numCache>
            </c:numRef>
          </c:val>
          <c:extLst xmlns:c16r2="http://schemas.microsoft.com/office/drawing/2015/06/chart">
            <c:ext xmlns:c16="http://schemas.microsoft.com/office/drawing/2014/chart" uri="{C3380CC4-5D6E-409C-BE32-E72D297353CC}">
              <c16:uniqueId val="{00000005-58CC-4519-BE7E-46CB4267DFDC}"/>
            </c:ext>
          </c:extLst>
        </c:ser>
        <c:ser>
          <c:idx val="2"/>
          <c:order val="2"/>
          <c:tx>
            <c:strRef>
              <c:f>ESTAT!$A$11</c:f>
              <c:strCache>
                <c:ptCount val="1"/>
                <c:pt idx="0">
                  <c:v>Menys d'un cop al mes</c:v>
                </c:pt>
              </c:strCache>
            </c:strRef>
          </c:tx>
          <c:spPr>
            <a:solidFill>
              <a:srgbClr val="EE7558"/>
            </a:solidFill>
          </c:spPr>
          <c:invertIfNegative val="0"/>
          <c:cat>
            <c:strRef>
              <c:f>ESTAT!$B$8:$E$8</c:f>
              <c:strCache>
                <c:ptCount val="4"/>
                <c:pt idx="0">
                  <c:v>Fas campana a l'escola/institut</c:v>
                </c:pt>
                <c:pt idx="1">
                  <c:v>Et baralles de paraula o físicament amb els altres</c:v>
                </c:pt>
                <c:pt idx="2">
                  <c:v>Trenques coses  expressament</c:v>
                </c:pt>
                <c:pt idx="3">
                  <c:v>Prens coses dels altres sense permís</c:v>
                </c:pt>
              </c:strCache>
            </c:strRef>
          </c:cat>
          <c:val>
            <c:numRef>
              <c:f>ESTAT!$B$11:$E$11</c:f>
              <c:numCache>
                <c:formatCode>0.0%</c:formatCode>
                <c:ptCount val="4"/>
                <c:pt idx="0">
                  <c:v>1.2999999999999998E-2</c:v>
                </c:pt>
                <c:pt idx="1">
                  <c:v>7.9000000000000029E-2</c:v>
                </c:pt>
                <c:pt idx="2">
                  <c:v>3.9000000000000014E-2</c:v>
                </c:pt>
                <c:pt idx="3">
                  <c:v>2.5999999999999999E-2</c:v>
                </c:pt>
              </c:numCache>
            </c:numRef>
          </c:val>
          <c:extLst xmlns:c16r2="http://schemas.microsoft.com/office/drawing/2015/06/chart">
            <c:ext xmlns:c16="http://schemas.microsoft.com/office/drawing/2014/chart" uri="{C3380CC4-5D6E-409C-BE32-E72D297353CC}">
              <c16:uniqueId val="{00000006-58CC-4519-BE7E-46CB4267DFDC}"/>
            </c:ext>
          </c:extLst>
        </c:ser>
        <c:ser>
          <c:idx val="3"/>
          <c:order val="3"/>
          <c:tx>
            <c:strRef>
              <c:f>ESTAT!$A$12</c:f>
              <c:strCache>
                <c:ptCount val="1"/>
                <c:pt idx="0">
                  <c:v>Alguna vegada</c:v>
                </c:pt>
              </c:strCache>
            </c:strRef>
          </c:tx>
          <c:spPr>
            <a:solidFill>
              <a:srgbClr val="F89880"/>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ESTAT!$B$8:$E$8</c:f>
              <c:strCache>
                <c:ptCount val="4"/>
                <c:pt idx="0">
                  <c:v>Fas campana a l'escola/institut</c:v>
                </c:pt>
                <c:pt idx="1">
                  <c:v>Et baralles de paraula o físicament amb els altres</c:v>
                </c:pt>
                <c:pt idx="2">
                  <c:v>Trenques coses  expressament</c:v>
                </c:pt>
                <c:pt idx="3">
                  <c:v>Prens coses dels altres sense permís</c:v>
                </c:pt>
              </c:strCache>
            </c:strRef>
          </c:cat>
          <c:val>
            <c:numRef>
              <c:f>ESTAT!$B$12:$E$12</c:f>
              <c:numCache>
                <c:formatCode>0.0%</c:formatCode>
                <c:ptCount val="4"/>
                <c:pt idx="0">
                  <c:v>0.15800000000000006</c:v>
                </c:pt>
                <c:pt idx="1">
                  <c:v>0.39500000000000013</c:v>
                </c:pt>
                <c:pt idx="2">
                  <c:v>0.18400000000000005</c:v>
                </c:pt>
                <c:pt idx="3">
                  <c:v>0.23700000000000004</c:v>
                </c:pt>
              </c:numCache>
            </c:numRef>
          </c:val>
          <c:extLst xmlns:c16r2="http://schemas.microsoft.com/office/drawing/2015/06/chart">
            <c:ext xmlns:c16="http://schemas.microsoft.com/office/drawing/2014/chart" uri="{C3380CC4-5D6E-409C-BE32-E72D297353CC}">
              <c16:uniqueId val="{00000007-58CC-4519-BE7E-46CB4267DFDC}"/>
            </c:ext>
          </c:extLst>
        </c:ser>
        <c:ser>
          <c:idx val="4"/>
          <c:order val="4"/>
          <c:tx>
            <c:strRef>
              <c:f>ESTAT!$A$13</c:f>
              <c:strCache>
                <c:ptCount val="1"/>
                <c:pt idx="0">
                  <c:v>Mai</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ESTAT!$B$8:$E$8</c:f>
              <c:strCache>
                <c:ptCount val="4"/>
                <c:pt idx="0">
                  <c:v>Fas campana a l'escola/institut</c:v>
                </c:pt>
                <c:pt idx="1">
                  <c:v>Et baralles de paraula o físicament amb els altres</c:v>
                </c:pt>
                <c:pt idx="2">
                  <c:v>Trenques coses  expressament</c:v>
                </c:pt>
                <c:pt idx="3">
                  <c:v>Prens coses dels altres sense permís</c:v>
                </c:pt>
              </c:strCache>
            </c:strRef>
          </c:cat>
          <c:val>
            <c:numRef>
              <c:f>ESTAT!$B$13:$E$13</c:f>
              <c:numCache>
                <c:formatCode>0.0%</c:formatCode>
                <c:ptCount val="4"/>
                <c:pt idx="0">
                  <c:v>0.78900000000000003</c:v>
                </c:pt>
                <c:pt idx="1">
                  <c:v>0.34200000000000008</c:v>
                </c:pt>
                <c:pt idx="2">
                  <c:v>0.71100000000000019</c:v>
                </c:pt>
                <c:pt idx="3">
                  <c:v>0.65800000000000025</c:v>
                </c:pt>
              </c:numCache>
            </c:numRef>
          </c:val>
          <c:extLst xmlns:c16r2="http://schemas.microsoft.com/office/drawing/2015/06/chart">
            <c:ext xmlns:c16="http://schemas.microsoft.com/office/drawing/2014/chart" uri="{C3380CC4-5D6E-409C-BE32-E72D297353CC}">
              <c16:uniqueId val="{00000008-58CC-4519-BE7E-46CB4267DFDC}"/>
            </c:ext>
          </c:extLst>
        </c:ser>
        <c:ser>
          <c:idx val="5"/>
          <c:order val="5"/>
          <c:tx>
            <c:strRef>
              <c:f>ESTAT!$A$14</c:f>
              <c:strCache>
                <c:ptCount val="1"/>
                <c:pt idx="0">
                  <c:v>Ns/Nc</c:v>
                </c:pt>
              </c:strCache>
            </c:strRef>
          </c:tx>
          <c:spPr>
            <a:solidFill>
              <a:schemeClr val="bg2">
                <a:lumMod val="75000"/>
              </a:schemeClr>
            </a:solidFill>
          </c:spPr>
          <c:invertIfNegative val="0"/>
          <c:cat>
            <c:strRef>
              <c:f>ESTAT!$B$8:$E$8</c:f>
              <c:strCache>
                <c:ptCount val="4"/>
                <c:pt idx="0">
                  <c:v>Fas campana a l'escola/institut</c:v>
                </c:pt>
                <c:pt idx="1">
                  <c:v>Et baralles de paraula o físicament amb els altres</c:v>
                </c:pt>
                <c:pt idx="2">
                  <c:v>Trenques coses  expressament</c:v>
                </c:pt>
                <c:pt idx="3">
                  <c:v>Prens coses dels altres sense permís</c:v>
                </c:pt>
              </c:strCache>
            </c:strRef>
          </c:cat>
          <c:val>
            <c:numRef>
              <c:f>ESTAT!$B$14:$E$14</c:f>
              <c:numCache>
                <c:formatCode>0.0%</c:formatCode>
                <c:ptCount val="4"/>
                <c:pt idx="0">
                  <c:v>0</c:v>
                </c:pt>
                <c:pt idx="1">
                  <c:v>0</c:v>
                </c:pt>
                <c:pt idx="2">
                  <c:v>1.2999999999999998E-2</c:v>
                </c:pt>
                <c:pt idx="3">
                  <c:v>0</c:v>
                </c:pt>
              </c:numCache>
            </c:numRef>
          </c:val>
          <c:extLst xmlns:c16r2="http://schemas.microsoft.com/office/drawing/2015/06/chart">
            <c:ext xmlns:c16="http://schemas.microsoft.com/office/drawing/2014/chart" uri="{C3380CC4-5D6E-409C-BE32-E72D297353CC}">
              <c16:uniqueId val="{00000009-58CC-4519-BE7E-46CB4267DFDC}"/>
            </c:ext>
          </c:extLst>
        </c:ser>
        <c:dLbls>
          <c:showLegendKey val="0"/>
          <c:showVal val="0"/>
          <c:showCatName val="0"/>
          <c:showSerName val="0"/>
          <c:showPercent val="0"/>
          <c:showBubbleSize val="0"/>
        </c:dLbls>
        <c:gapWidth val="50"/>
        <c:overlap val="100"/>
        <c:axId val="169874176"/>
        <c:axId val="169875712"/>
      </c:barChart>
      <c:dateAx>
        <c:axId val="169874176"/>
        <c:scaling>
          <c:orientation val="maxMin"/>
        </c:scaling>
        <c:delete val="0"/>
        <c:axPos val="l"/>
        <c:numFmt formatCode="General" sourceLinked="0"/>
        <c:majorTickMark val="none"/>
        <c:minorTickMark val="none"/>
        <c:tickLblPos val="nextTo"/>
        <c:crossAx val="169875712"/>
        <c:crosses val="autoZero"/>
        <c:auto val="0"/>
        <c:lblOffset val="100"/>
        <c:baseTimeUnit val="days"/>
      </c:dateAx>
      <c:valAx>
        <c:axId val="169875712"/>
        <c:scaling>
          <c:orientation val="minMax"/>
        </c:scaling>
        <c:delete val="1"/>
        <c:axPos val="t"/>
        <c:numFmt formatCode="0%" sourceLinked="1"/>
        <c:majorTickMark val="none"/>
        <c:minorTickMark val="none"/>
        <c:tickLblPos val="none"/>
        <c:crossAx val="169874176"/>
        <c:crosses val="autoZero"/>
        <c:crossBetween val="between"/>
      </c:valAx>
    </c:plotArea>
    <c:legend>
      <c:legendPos val="b"/>
      <c:layout>
        <c:manualLayout>
          <c:xMode val="edge"/>
          <c:yMode val="edge"/>
          <c:x val="0.40048682370893102"/>
          <c:y val="0.8117142232316662"/>
          <c:w val="0.5754751240239615"/>
          <c:h val="0.17813092324809787"/>
        </c:manualLayout>
      </c:layout>
      <c:overlay val="0"/>
    </c:legend>
    <c:plotVisOnly val="1"/>
    <c:dispBlanksAs val="gap"/>
    <c:showDLblsOverMax val="0"/>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Calculation Object</a:t>
            </a: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320A-407C-B3FC-94C0D4157AA9}"/>
            </c:ext>
          </c:extLst>
        </c:ser>
        <c:dLbls>
          <c:showLegendKey val="0"/>
          <c:showVal val="0"/>
          <c:showCatName val="0"/>
          <c:showSerName val="0"/>
          <c:showPercent val="0"/>
          <c:showBubbleSize val="0"/>
          <c:showLeaderLines val="1"/>
        </c:dLbls>
      </c:pie3DChart>
    </c:plotArea>
    <c:legend>
      <c:legendPos val="r"/>
      <c:overlay val="0"/>
      <c:txPr>
        <a:bodyPr/>
        <a:lstStyle/>
        <a:p>
          <a:pPr rtl="0">
            <a:defRPr/>
          </a:pPr>
          <a:endParaRPr lang="ca-ES"/>
        </a:p>
      </c:txPr>
    </c:legend>
    <c:plotVisOnly val="1"/>
    <c:dispBlanksAs val="zero"/>
    <c:showDLblsOverMax val="0"/>
  </c:chart>
  <c:spPr>
    <a:solidFill>
      <a:srgbClr val="2E0067"/>
    </a:solidFill>
  </c:spPr>
  <c:txPr>
    <a:bodyPr/>
    <a:lstStyle/>
    <a:p>
      <a:pPr>
        <a:defRPr sz="1800"/>
      </a:pPr>
      <a:endParaRPr lang="ca-ES"/>
    </a:p>
  </c:txPr>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24D3-4467-AC24-FB8EDE4F317C}"/>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Quantes vegades t'has sentit...</a:t>
            </a:r>
          </a:p>
        </c:rich>
      </c:tx>
      <c:layout/>
      <c:overlay val="0"/>
    </c:title>
    <c:autoTitleDeleted val="0"/>
    <c:plotArea>
      <c:layout>
        <c:manualLayout>
          <c:layoutTarget val="inner"/>
          <c:xMode val="edge"/>
          <c:yMode val="edge"/>
          <c:x val="0.38044490942129072"/>
          <c:y val="0.13045848896794307"/>
          <c:w val="0.59391406493767829"/>
          <c:h val="0.74012085698590746"/>
        </c:manualLayout>
      </c:layout>
      <c:barChart>
        <c:barDir val="bar"/>
        <c:grouping val="percentStacked"/>
        <c:varyColors val="0"/>
        <c:ser>
          <c:idx val="0"/>
          <c:order val="0"/>
          <c:tx>
            <c:strRef>
              <c:f>ESTAT!$A$21</c:f>
              <c:strCache>
                <c:ptCount val="1"/>
                <c:pt idx="0">
                  <c:v>Sempre</c:v>
                </c:pt>
              </c:strCache>
            </c:strRef>
          </c:tx>
          <c:spPr>
            <a:solidFill>
              <a:srgbClr val="D11507"/>
            </a:solidFill>
          </c:spPr>
          <c:invertIfNegative val="0"/>
          <c:dLbls>
            <c:dLbl>
              <c:idx val="1"/>
              <c:delete val="1"/>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9EDC-4188-BBBC-FB054C735B9E}"/>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9EDC-4188-BBBC-FB054C735B9E}"/>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9EDC-4188-BBBC-FB054C735B9E}"/>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ESTAT!$B$20:$H$20</c:f>
              <c:strCache>
                <c:ptCount val="7"/>
                <c:pt idx="0">
                  <c:v>Molt cansat/ada per fer coses</c:v>
                </c:pt>
                <c:pt idx="1">
                  <c:v>Amb problemes per a dormir</c:v>
                </c:pt>
                <c:pt idx="2">
                  <c:v>Desplaçat/ada, trist/a o deprimit/ida</c:v>
                </c:pt>
                <c:pt idx="3">
                  <c:v>Desesperançat/ada</c:v>
                </c:pt>
                <c:pt idx="4">
                  <c:v>Nerviós/osa o en tensió</c:v>
                </c:pt>
                <c:pt idx="5">
                  <c:v>Avorrit/ida de les coses</c:v>
                </c:pt>
                <c:pt idx="6">
                  <c:v>Enfadat/ada o violent/a</c:v>
                </c:pt>
              </c:strCache>
            </c:strRef>
          </c:cat>
          <c:val>
            <c:numRef>
              <c:f>ESTAT!$B$21:$H$21</c:f>
              <c:numCache>
                <c:formatCode>0.0%</c:formatCode>
                <c:ptCount val="7"/>
                <c:pt idx="0">
                  <c:v>9.2000000000000026E-2</c:v>
                </c:pt>
                <c:pt idx="1">
                  <c:v>3.9000000000000014E-2</c:v>
                </c:pt>
                <c:pt idx="2">
                  <c:v>3.9000000000000014E-2</c:v>
                </c:pt>
                <c:pt idx="3">
                  <c:v>2.5999999999999999E-2</c:v>
                </c:pt>
                <c:pt idx="4">
                  <c:v>0.13200000000000001</c:v>
                </c:pt>
                <c:pt idx="5">
                  <c:v>7.9000000000000029E-2</c:v>
                </c:pt>
                <c:pt idx="6">
                  <c:v>2.5999999999999999E-2</c:v>
                </c:pt>
              </c:numCache>
            </c:numRef>
          </c:val>
          <c:extLst xmlns:c16r2="http://schemas.microsoft.com/office/drawing/2015/06/chart">
            <c:ext xmlns:c16="http://schemas.microsoft.com/office/drawing/2014/chart" uri="{C3380CC4-5D6E-409C-BE32-E72D297353CC}">
              <c16:uniqueId val="{00000003-9EDC-4188-BBBC-FB054C735B9E}"/>
            </c:ext>
          </c:extLst>
        </c:ser>
        <c:ser>
          <c:idx val="1"/>
          <c:order val="1"/>
          <c:tx>
            <c:strRef>
              <c:f>ESTAT!$A$22</c:f>
              <c:strCache>
                <c:ptCount val="1"/>
                <c:pt idx="0">
                  <c:v>Sovint</c:v>
                </c:pt>
              </c:strCache>
            </c:strRef>
          </c:tx>
          <c:spPr>
            <a:solidFill>
              <a:srgbClr val="E14E3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ESTAT!$B$20:$H$20</c:f>
              <c:strCache>
                <c:ptCount val="7"/>
                <c:pt idx="0">
                  <c:v>Molt cansat/ada per fer coses</c:v>
                </c:pt>
                <c:pt idx="1">
                  <c:v>Amb problemes per a dormir</c:v>
                </c:pt>
                <c:pt idx="2">
                  <c:v>Desplaçat/ada, trist/a o deprimit/ida</c:v>
                </c:pt>
                <c:pt idx="3">
                  <c:v>Desesperançat/ada</c:v>
                </c:pt>
                <c:pt idx="4">
                  <c:v>Nerviós/osa o en tensió</c:v>
                </c:pt>
                <c:pt idx="5">
                  <c:v>Avorrit/ida de les coses</c:v>
                </c:pt>
                <c:pt idx="6">
                  <c:v>Enfadat/ada o violent/a</c:v>
                </c:pt>
              </c:strCache>
            </c:strRef>
          </c:cat>
          <c:val>
            <c:numRef>
              <c:f>ESTAT!$B$22:$H$22</c:f>
              <c:numCache>
                <c:formatCode>0.0%</c:formatCode>
                <c:ptCount val="7"/>
                <c:pt idx="0">
                  <c:v>0.40800000000000008</c:v>
                </c:pt>
                <c:pt idx="1">
                  <c:v>0.13200000000000001</c:v>
                </c:pt>
                <c:pt idx="2">
                  <c:v>0.13200000000000001</c:v>
                </c:pt>
                <c:pt idx="3">
                  <c:v>0.13200000000000001</c:v>
                </c:pt>
                <c:pt idx="4">
                  <c:v>0.224</c:v>
                </c:pt>
                <c:pt idx="5">
                  <c:v>0.23700000000000004</c:v>
                </c:pt>
                <c:pt idx="6">
                  <c:v>0.14500000000000005</c:v>
                </c:pt>
              </c:numCache>
            </c:numRef>
          </c:val>
          <c:extLst xmlns:c16r2="http://schemas.microsoft.com/office/drawing/2015/06/chart">
            <c:ext xmlns:c16="http://schemas.microsoft.com/office/drawing/2014/chart" uri="{C3380CC4-5D6E-409C-BE32-E72D297353CC}">
              <c16:uniqueId val="{00000004-9EDC-4188-BBBC-FB054C735B9E}"/>
            </c:ext>
          </c:extLst>
        </c:ser>
        <c:ser>
          <c:idx val="2"/>
          <c:order val="2"/>
          <c:tx>
            <c:strRef>
              <c:f>ESTAT!$A$23</c:f>
              <c:strCache>
                <c:ptCount val="1"/>
                <c:pt idx="0">
                  <c:v>De vegades</c:v>
                </c:pt>
              </c:strCache>
            </c:strRef>
          </c:tx>
          <c:spPr>
            <a:solidFill>
              <a:srgbClr val="EE7558"/>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ESTAT!$B$20:$H$20</c:f>
              <c:strCache>
                <c:ptCount val="7"/>
                <c:pt idx="0">
                  <c:v>Molt cansat/ada per fer coses</c:v>
                </c:pt>
                <c:pt idx="1">
                  <c:v>Amb problemes per a dormir</c:v>
                </c:pt>
                <c:pt idx="2">
                  <c:v>Desplaçat/ada, trist/a o deprimit/ida</c:v>
                </c:pt>
                <c:pt idx="3">
                  <c:v>Desesperançat/ada</c:v>
                </c:pt>
                <c:pt idx="4">
                  <c:v>Nerviós/osa o en tensió</c:v>
                </c:pt>
                <c:pt idx="5">
                  <c:v>Avorrit/ida de les coses</c:v>
                </c:pt>
                <c:pt idx="6">
                  <c:v>Enfadat/ada o violent/a</c:v>
                </c:pt>
              </c:strCache>
            </c:strRef>
          </c:cat>
          <c:val>
            <c:numRef>
              <c:f>ESTAT!$B$23:$H$23</c:f>
              <c:numCache>
                <c:formatCode>0.0%</c:formatCode>
                <c:ptCount val="7"/>
                <c:pt idx="0">
                  <c:v>0.35500000000000009</c:v>
                </c:pt>
                <c:pt idx="1">
                  <c:v>0.28900000000000009</c:v>
                </c:pt>
                <c:pt idx="2">
                  <c:v>0.28900000000000009</c:v>
                </c:pt>
                <c:pt idx="3">
                  <c:v>0.31600000000000011</c:v>
                </c:pt>
                <c:pt idx="4">
                  <c:v>0.34200000000000008</c:v>
                </c:pt>
                <c:pt idx="5">
                  <c:v>0.40800000000000008</c:v>
                </c:pt>
                <c:pt idx="6">
                  <c:v>0.36800000000000016</c:v>
                </c:pt>
              </c:numCache>
            </c:numRef>
          </c:val>
          <c:extLst xmlns:c16r2="http://schemas.microsoft.com/office/drawing/2015/06/chart">
            <c:ext xmlns:c16="http://schemas.microsoft.com/office/drawing/2014/chart" uri="{C3380CC4-5D6E-409C-BE32-E72D297353CC}">
              <c16:uniqueId val="{00000005-9EDC-4188-BBBC-FB054C735B9E}"/>
            </c:ext>
          </c:extLst>
        </c:ser>
        <c:ser>
          <c:idx val="3"/>
          <c:order val="3"/>
          <c:tx>
            <c:strRef>
              <c:f>ESTAT!$A$24</c:f>
              <c:strCache>
                <c:ptCount val="1"/>
                <c:pt idx="0">
                  <c:v>Rarament</c:v>
                </c:pt>
              </c:strCache>
            </c:strRef>
          </c:tx>
          <c:spPr>
            <a:solidFill>
              <a:srgbClr val="F89880"/>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ESTAT!$B$20:$H$20</c:f>
              <c:strCache>
                <c:ptCount val="7"/>
                <c:pt idx="0">
                  <c:v>Molt cansat/ada per fer coses</c:v>
                </c:pt>
                <c:pt idx="1">
                  <c:v>Amb problemes per a dormir</c:v>
                </c:pt>
                <c:pt idx="2">
                  <c:v>Desplaçat/ada, trist/a o deprimit/ida</c:v>
                </c:pt>
                <c:pt idx="3">
                  <c:v>Desesperançat/ada</c:v>
                </c:pt>
                <c:pt idx="4">
                  <c:v>Nerviós/osa o en tensió</c:v>
                </c:pt>
                <c:pt idx="5">
                  <c:v>Avorrit/ida de les coses</c:v>
                </c:pt>
                <c:pt idx="6">
                  <c:v>Enfadat/ada o violent/a</c:v>
                </c:pt>
              </c:strCache>
            </c:strRef>
          </c:cat>
          <c:val>
            <c:numRef>
              <c:f>ESTAT!$B$24:$H$24</c:f>
              <c:numCache>
                <c:formatCode>0.0%</c:formatCode>
                <c:ptCount val="7"/>
                <c:pt idx="0">
                  <c:v>0.14500000000000005</c:v>
                </c:pt>
                <c:pt idx="1">
                  <c:v>0.25</c:v>
                </c:pt>
                <c:pt idx="2">
                  <c:v>0.35500000000000009</c:v>
                </c:pt>
                <c:pt idx="3">
                  <c:v>0.21100000000000005</c:v>
                </c:pt>
                <c:pt idx="4">
                  <c:v>0.19700000000000001</c:v>
                </c:pt>
                <c:pt idx="5">
                  <c:v>0.17100000000000001</c:v>
                </c:pt>
                <c:pt idx="6">
                  <c:v>0.34200000000000008</c:v>
                </c:pt>
              </c:numCache>
            </c:numRef>
          </c:val>
          <c:extLst xmlns:c16r2="http://schemas.microsoft.com/office/drawing/2015/06/chart">
            <c:ext xmlns:c16="http://schemas.microsoft.com/office/drawing/2014/chart" uri="{C3380CC4-5D6E-409C-BE32-E72D297353CC}">
              <c16:uniqueId val="{00000006-9EDC-4188-BBBC-FB054C735B9E}"/>
            </c:ext>
          </c:extLst>
        </c:ser>
        <c:ser>
          <c:idx val="4"/>
          <c:order val="4"/>
          <c:tx>
            <c:strRef>
              <c:f>ESTAT!$A$25</c:f>
              <c:strCache>
                <c:ptCount val="1"/>
                <c:pt idx="0">
                  <c:v>Mai</c:v>
                </c:pt>
              </c:strCache>
            </c:strRef>
          </c:tx>
          <c:spPr>
            <a:solidFill>
              <a:srgbClr val="72A073"/>
            </a:solidFill>
          </c:spPr>
          <c:invertIfNegative val="0"/>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9EDC-4188-BBBC-FB054C735B9E}"/>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ESTAT!$B$20:$H$20</c:f>
              <c:strCache>
                <c:ptCount val="7"/>
                <c:pt idx="0">
                  <c:v>Molt cansat/ada per fer coses</c:v>
                </c:pt>
                <c:pt idx="1">
                  <c:v>Amb problemes per a dormir</c:v>
                </c:pt>
                <c:pt idx="2">
                  <c:v>Desplaçat/ada, trist/a o deprimit/ida</c:v>
                </c:pt>
                <c:pt idx="3">
                  <c:v>Desesperançat/ada</c:v>
                </c:pt>
                <c:pt idx="4">
                  <c:v>Nerviós/osa o en tensió</c:v>
                </c:pt>
                <c:pt idx="5">
                  <c:v>Avorrit/ida de les coses</c:v>
                </c:pt>
                <c:pt idx="6">
                  <c:v>Enfadat/ada o violent/a</c:v>
                </c:pt>
              </c:strCache>
            </c:strRef>
          </c:cat>
          <c:val>
            <c:numRef>
              <c:f>ESTAT!$B$25:$H$25</c:f>
              <c:numCache>
                <c:formatCode>0.0%</c:formatCode>
                <c:ptCount val="7"/>
                <c:pt idx="0">
                  <c:v>0</c:v>
                </c:pt>
                <c:pt idx="1">
                  <c:v>0.28900000000000009</c:v>
                </c:pt>
                <c:pt idx="2">
                  <c:v>0.18400000000000005</c:v>
                </c:pt>
                <c:pt idx="3">
                  <c:v>0.31600000000000011</c:v>
                </c:pt>
                <c:pt idx="4">
                  <c:v>9.2000000000000026E-2</c:v>
                </c:pt>
                <c:pt idx="5">
                  <c:v>0.10500000000000002</c:v>
                </c:pt>
                <c:pt idx="6">
                  <c:v>0.11799999999999998</c:v>
                </c:pt>
              </c:numCache>
            </c:numRef>
          </c:val>
          <c:extLst xmlns:c16r2="http://schemas.microsoft.com/office/drawing/2015/06/chart">
            <c:ext xmlns:c16="http://schemas.microsoft.com/office/drawing/2014/chart" uri="{C3380CC4-5D6E-409C-BE32-E72D297353CC}">
              <c16:uniqueId val="{00000008-9EDC-4188-BBBC-FB054C735B9E}"/>
            </c:ext>
          </c:extLst>
        </c:ser>
        <c:ser>
          <c:idx val="5"/>
          <c:order val="5"/>
          <c:tx>
            <c:strRef>
              <c:f>ESTAT!$A$26</c:f>
              <c:strCache>
                <c:ptCount val="1"/>
                <c:pt idx="0">
                  <c:v>Ns/Nc</c:v>
                </c:pt>
              </c:strCache>
            </c:strRef>
          </c:tx>
          <c:spPr>
            <a:solidFill>
              <a:srgbClr val="AFABAB"/>
            </a:solidFill>
          </c:spPr>
          <c:invertIfNegative val="0"/>
          <c:cat>
            <c:strRef>
              <c:f>ESTAT!$B$20:$H$20</c:f>
              <c:strCache>
                <c:ptCount val="7"/>
                <c:pt idx="0">
                  <c:v>Molt cansat/ada per fer coses</c:v>
                </c:pt>
                <c:pt idx="1">
                  <c:v>Amb problemes per a dormir</c:v>
                </c:pt>
                <c:pt idx="2">
                  <c:v>Desplaçat/ada, trist/a o deprimit/ida</c:v>
                </c:pt>
                <c:pt idx="3">
                  <c:v>Desesperançat/ada</c:v>
                </c:pt>
                <c:pt idx="4">
                  <c:v>Nerviós/osa o en tensió</c:v>
                </c:pt>
                <c:pt idx="5">
                  <c:v>Avorrit/ida de les coses</c:v>
                </c:pt>
                <c:pt idx="6">
                  <c:v>Enfadat/ada o violent/a</c:v>
                </c:pt>
              </c:strCache>
            </c:strRef>
          </c:cat>
          <c:val>
            <c:numRef>
              <c:f>ESTAT!$B$26:$H$26</c:f>
              <c:numCache>
                <c:formatCode>0.0%</c:formatCode>
                <c:ptCount val="7"/>
                <c:pt idx="0">
                  <c:v>0</c:v>
                </c:pt>
                <c:pt idx="1">
                  <c:v>0</c:v>
                </c:pt>
                <c:pt idx="2">
                  <c:v>0</c:v>
                </c:pt>
                <c:pt idx="3">
                  <c:v>0</c:v>
                </c:pt>
                <c:pt idx="4">
                  <c:v>1.2999999999999998E-2</c:v>
                </c:pt>
                <c:pt idx="5">
                  <c:v>0</c:v>
                </c:pt>
                <c:pt idx="6">
                  <c:v>0</c:v>
                </c:pt>
              </c:numCache>
            </c:numRef>
          </c:val>
          <c:extLst xmlns:c16r2="http://schemas.microsoft.com/office/drawing/2015/06/chart">
            <c:ext xmlns:c16="http://schemas.microsoft.com/office/drawing/2014/chart" uri="{C3380CC4-5D6E-409C-BE32-E72D297353CC}">
              <c16:uniqueId val="{00000009-9EDC-4188-BBBC-FB054C735B9E}"/>
            </c:ext>
          </c:extLst>
        </c:ser>
        <c:dLbls>
          <c:showLegendKey val="0"/>
          <c:showVal val="0"/>
          <c:showCatName val="0"/>
          <c:showSerName val="0"/>
          <c:showPercent val="0"/>
          <c:showBubbleSize val="0"/>
        </c:dLbls>
        <c:gapWidth val="50"/>
        <c:overlap val="100"/>
        <c:axId val="216090880"/>
        <c:axId val="216100864"/>
      </c:barChart>
      <c:dateAx>
        <c:axId val="216090880"/>
        <c:scaling>
          <c:orientation val="maxMin"/>
        </c:scaling>
        <c:delete val="0"/>
        <c:axPos val="l"/>
        <c:numFmt formatCode="General" sourceLinked="0"/>
        <c:majorTickMark val="none"/>
        <c:minorTickMark val="none"/>
        <c:tickLblPos val="nextTo"/>
        <c:crossAx val="216100864"/>
        <c:crosses val="autoZero"/>
        <c:auto val="0"/>
        <c:lblOffset val="100"/>
        <c:baseTimeUnit val="days"/>
      </c:dateAx>
      <c:valAx>
        <c:axId val="216100864"/>
        <c:scaling>
          <c:orientation val="minMax"/>
        </c:scaling>
        <c:delete val="1"/>
        <c:axPos val="t"/>
        <c:numFmt formatCode="0%" sourceLinked="1"/>
        <c:majorTickMark val="out"/>
        <c:minorTickMark val="none"/>
        <c:tickLblPos val="none"/>
        <c:crossAx val="216090880"/>
        <c:crosses val="autoZero"/>
        <c:crossBetween val="between"/>
      </c:valAx>
    </c:plotArea>
    <c:legend>
      <c:legendPos val="b"/>
      <c:layout>
        <c:manualLayout>
          <c:xMode val="edge"/>
          <c:yMode val="edge"/>
          <c:x val="0.29887065690215797"/>
          <c:y val="0.89343435268265858"/>
          <c:w val="0.69130297523998308"/>
          <c:h val="8.2168254186753803E-2"/>
        </c:manualLayout>
      </c:layout>
      <c:overlay val="0"/>
    </c:legend>
    <c:plotVisOnly val="1"/>
    <c:dispBlanksAs val="gap"/>
    <c:showDLblsOverMax val="0"/>
  </c:chart>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577B-4A90-B24A-4D2AD4278228}"/>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a:t>Accidents últims 12 mesos</a:t>
            </a:r>
          </a:p>
        </c:rich>
      </c:tx>
      <c:layout/>
      <c:overlay val="0"/>
    </c:title>
    <c:autoTitleDeleted val="0"/>
    <c:plotArea>
      <c:layout>
        <c:manualLayout>
          <c:layoutTarget val="inner"/>
          <c:xMode val="edge"/>
          <c:yMode val="edge"/>
          <c:x val="0.23081817359037224"/>
          <c:y val="0.18821203834876496"/>
          <c:w val="0.55752104262829882"/>
          <c:h val="0.81178796165123657"/>
        </c:manualLayout>
      </c:layout>
      <c:doughnutChart>
        <c:varyColors val="1"/>
        <c:ser>
          <c:idx val="0"/>
          <c:order val="0"/>
          <c:spPr>
            <a:ln w="19050">
              <a:solidFill>
                <a:schemeClr val="bg1"/>
              </a:solidFill>
            </a:ln>
          </c:spPr>
          <c:dPt>
            <c:idx val="0"/>
            <c:bubble3D val="0"/>
            <c:spPr>
              <a:solidFill>
                <a:srgbClr val="72A073"/>
              </a:solidFill>
              <a:ln w="19050">
                <a:solidFill>
                  <a:schemeClr val="bg1"/>
                </a:solidFill>
              </a:ln>
            </c:spPr>
            <c:extLst xmlns:c16r2="http://schemas.microsoft.com/office/drawing/2015/06/chart">
              <c:ext xmlns:c16="http://schemas.microsoft.com/office/drawing/2014/chart" uri="{C3380CC4-5D6E-409C-BE32-E72D297353CC}">
                <c16:uniqueId val="{00000001-9BE6-400C-8ABC-CEFAAA5E359C}"/>
              </c:ext>
            </c:extLst>
          </c:dPt>
          <c:dPt>
            <c:idx val="1"/>
            <c:bubble3D val="0"/>
            <c:spPr>
              <a:solidFill>
                <a:srgbClr val="EE7558"/>
              </a:solidFill>
              <a:ln w="19050">
                <a:solidFill>
                  <a:schemeClr val="bg1"/>
                </a:solidFill>
              </a:ln>
            </c:spPr>
            <c:extLst xmlns:c16r2="http://schemas.microsoft.com/office/drawing/2015/06/chart">
              <c:ext xmlns:c16="http://schemas.microsoft.com/office/drawing/2014/chart" uri="{C3380CC4-5D6E-409C-BE32-E72D297353CC}">
                <c16:uniqueId val="{00000003-9BE6-400C-8ABC-CEFAAA5E359C}"/>
              </c:ext>
            </c:extLst>
          </c:dPt>
          <c:dPt>
            <c:idx val="2"/>
            <c:bubble3D val="0"/>
            <c:spPr>
              <a:solidFill>
                <a:srgbClr val="E14E32"/>
              </a:solidFill>
              <a:ln w="19050">
                <a:solidFill>
                  <a:schemeClr val="bg1"/>
                </a:solidFill>
              </a:ln>
            </c:spPr>
            <c:extLst xmlns:c16r2="http://schemas.microsoft.com/office/drawing/2015/06/chart">
              <c:ext xmlns:c16="http://schemas.microsoft.com/office/drawing/2014/chart" uri="{C3380CC4-5D6E-409C-BE32-E72D297353CC}">
                <c16:uniqueId val="{00000005-9BE6-400C-8ABC-CEFAAA5E359C}"/>
              </c:ext>
            </c:extLst>
          </c:dPt>
          <c:dPt>
            <c:idx val="3"/>
            <c:bubble3D val="0"/>
            <c:spPr>
              <a:solidFill>
                <a:srgbClr val="D11507"/>
              </a:solidFill>
              <a:ln w="19050">
                <a:solidFill>
                  <a:schemeClr val="bg1"/>
                </a:solidFill>
              </a:ln>
            </c:spPr>
            <c:extLst xmlns:c16r2="http://schemas.microsoft.com/office/drawing/2015/06/chart">
              <c:ext xmlns:c16="http://schemas.microsoft.com/office/drawing/2014/chart" uri="{C3380CC4-5D6E-409C-BE32-E72D297353CC}">
                <c16:uniqueId val="{00000007-9BE6-400C-8ABC-CEFAAA5E359C}"/>
              </c:ext>
            </c:extLst>
          </c:dPt>
          <c:dPt>
            <c:idx val="4"/>
            <c:bubble3D val="0"/>
            <c:spPr>
              <a:solidFill>
                <a:srgbClr val="AFABAB"/>
              </a:solidFill>
              <a:ln w="19050">
                <a:solidFill>
                  <a:schemeClr val="bg1"/>
                </a:solidFill>
              </a:ln>
            </c:spPr>
            <c:extLst xmlns:c16r2="http://schemas.microsoft.com/office/drawing/2015/06/chart">
              <c:ext xmlns:c16="http://schemas.microsoft.com/office/drawing/2014/chart" uri="{C3380CC4-5D6E-409C-BE32-E72D297353CC}">
                <c16:uniqueId val="{00000009-9BE6-400C-8ABC-CEFAAA5E359C}"/>
              </c:ext>
            </c:extLst>
          </c:dPt>
          <c:dPt>
            <c:idx val="5"/>
            <c:bubble3D val="0"/>
            <c:spPr>
              <a:noFill/>
              <a:ln w="19050">
                <a:solidFill>
                  <a:schemeClr val="bg1"/>
                </a:solidFill>
              </a:ln>
            </c:spPr>
            <c:extLst xmlns:c16r2="http://schemas.microsoft.com/office/drawing/2015/06/chart">
              <c:ext xmlns:c16="http://schemas.microsoft.com/office/drawing/2014/chart" uri="{C3380CC4-5D6E-409C-BE32-E72D297353CC}">
                <c16:uniqueId val="{0000000B-9BE6-400C-8ABC-CEFAAA5E359C}"/>
              </c:ext>
            </c:extLst>
          </c:dPt>
          <c:dLbls>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9BE6-400C-8ABC-CEFAAA5E359C}"/>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B-9BE6-400C-8ABC-CEFAAA5E359C}"/>
                </c:ext>
              </c:extLst>
            </c:dLbl>
            <c:spPr>
              <a:noFill/>
              <a:ln>
                <a:noFill/>
              </a:ln>
              <a:effectLst/>
            </c:spPr>
            <c:showLegendKey val="0"/>
            <c:showVal val="1"/>
            <c:showCatName val="0"/>
            <c:showSerName val="0"/>
            <c:showPercent val="0"/>
            <c:showBubbleSize val="0"/>
            <c:showLeaderLines val="1"/>
            <c:extLst xmlns:c16r2="http://schemas.microsoft.com/office/drawing/2015/06/chart">
              <c:ext xmlns:c15="http://schemas.microsoft.com/office/drawing/2012/chart" uri="{CE6537A1-D6FC-4f65-9D91-7224C49458BB}"/>
            </c:extLst>
          </c:dLbls>
          <c:cat>
            <c:strRef>
              <c:f>ACCIDENTS!$A$9:$A$14</c:f>
              <c:strCache>
                <c:ptCount val="6"/>
                <c:pt idx="0">
                  <c:v>Cap accident</c:v>
                </c:pt>
                <c:pt idx="1">
                  <c:v>Un</c:v>
                </c:pt>
                <c:pt idx="2">
                  <c:v>Dos</c:v>
                </c:pt>
                <c:pt idx="3">
                  <c:v>Tres o més</c:v>
                </c:pt>
                <c:pt idx="4">
                  <c:v>Ns/Nc</c:v>
                </c:pt>
                <c:pt idx="5">
                  <c:v>Total</c:v>
                </c:pt>
              </c:strCache>
            </c:strRef>
          </c:cat>
          <c:val>
            <c:numRef>
              <c:f>ACCIDENTS!$B$9:$B$14</c:f>
              <c:numCache>
                <c:formatCode>0.0%</c:formatCode>
                <c:ptCount val="6"/>
                <c:pt idx="0">
                  <c:v>0.47400000000000009</c:v>
                </c:pt>
                <c:pt idx="1">
                  <c:v>0.28900000000000009</c:v>
                </c:pt>
                <c:pt idx="2">
                  <c:v>0.13200000000000001</c:v>
                </c:pt>
                <c:pt idx="3">
                  <c:v>0.10500000000000002</c:v>
                </c:pt>
                <c:pt idx="4">
                  <c:v>0</c:v>
                </c:pt>
                <c:pt idx="5">
                  <c:v>0.99999999999999989</c:v>
                </c:pt>
              </c:numCache>
            </c:numRef>
          </c:val>
          <c:extLst xmlns:c16r2="http://schemas.microsoft.com/office/drawing/2015/06/chart">
            <c:ext xmlns:c16="http://schemas.microsoft.com/office/drawing/2014/chart" uri="{C3380CC4-5D6E-409C-BE32-E72D297353CC}">
              <c16:uniqueId val="{0000000C-9BE6-400C-8ABC-CEFAAA5E359C}"/>
            </c:ext>
          </c:extLst>
        </c:ser>
        <c:dLbls>
          <c:showLegendKey val="0"/>
          <c:showVal val="0"/>
          <c:showCatName val="0"/>
          <c:showSerName val="0"/>
          <c:showPercent val="0"/>
          <c:showBubbleSize val="0"/>
          <c:showLeaderLines val="1"/>
        </c:dLbls>
        <c:firstSliceAng val="270"/>
        <c:holeSize val="50"/>
      </c:doughnutChart>
    </c:plotArea>
    <c:legend>
      <c:legendPos val="b"/>
      <c:legendEntry>
        <c:idx val="5"/>
        <c:delete val="1"/>
      </c:legendEntry>
      <c:layout>
        <c:manualLayout>
          <c:xMode val="edge"/>
          <c:yMode val="edge"/>
          <c:x val="6.5325670498084284E-2"/>
          <c:y val="0.67596701039985818"/>
          <c:w val="0.9"/>
          <c:h val="0.10088096728494685"/>
        </c:manualLayout>
      </c:layout>
      <c:overlay val="0"/>
    </c:legend>
    <c:plotVisOnly val="1"/>
    <c:dispBlanksAs val="zero"/>
    <c:showDLblsOverMax val="0"/>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Amb quina freqüència utilitzes...</a:t>
            </a:r>
          </a:p>
        </c:rich>
      </c:tx>
      <c:layout/>
      <c:overlay val="0"/>
    </c:title>
    <c:autoTitleDeleted val="0"/>
    <c:plotArea>
      <c:layout>
        <c:manualLayout>
          <c:layoutTarget val="inner"/>
          <c:xMode val="edge"/>
          <c:yMode val="edge"/>
          <c:x val="0.13568966466604263"/>
          <c:y val="0.13045848896794326"/>
          <c:w val="0.83764371271772864"/>
          <c:h val="0.74012085698590802"/>
        </c:manualLayout>
      </c:layout>
      <c:barChart>
        <c:barDir val="bar"/>
        <c:grouping val="percentStacked"/>
        <c:varyColors val="0"/>
        <c:ser>
          <c:idx val="0"/>
          <c:order val="0"/>
          <c:tx>
            <c:strRef>
              <c:f>ACCIDENTS!$A$17</c:f>
              <c:strCache>
                <c:ptCount val="1"/>
                <c:pt idx="0">
                  <c:v>Sempre</c:v>
                </c:pt>
              </c:strCache>
            </c:strRef>
          </c:tx>
          <c:spPr>
            <a:solidFill>
              <a:schemeClr val="accent2">
                <a:lumMod val="75000"/>
              </a:schemeClr>
            </a:solidFill>
          </c:spPr>
          <c:invertIfNegative val="0"/>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4A3C-4062-955E-E3B795A4B406}"/>
                </c:ext>
              </c:extLst>
            </c:dLbl>
            <c:dLbl>
              <c:idx val="2"/>
              <c:delete val="1"/>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4A3C-4062-955E-E3B795A4B406}"/>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4A3C-4062-955E-E3B795A4B406}"/>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ACCIDENTS!$B$16:$G$16</c:f>
              <c:strCache>
                <c:ptCount val="6"/>
                <c:pt idx="0">
                  <c:v>Moto</c:v>
                </c:pt>
                <c:pt idx="1">
                  <c:v>Cotxe</c:v>
                </c:pt>
                <c:pt idx="2">
                  <c:v>Bici</c:v>
                </c:pt>
                <c:pt idx="3">
                  <c:v>Metro</c:v>
                </c:pt>
                <c:pt idx="4">
                  <c:v>Autobús</c:v>
                </c:pt>
                <c:pt idx="5">
                  <c:v>Tren</c:v>
                </c:pt>
              </c:strCache>
            </c:strRef>
          </c:cat>
          <c:val>
            <c:numRef>
              <c:f>ACCIDENTS!$B$17:$G$17</c:f>
              <c:numCache>
                <c:formatCode>0.0%</c:formatCode>
                <c:ptCount val="6"/>
                <c:pt idx="0">
                  <c:v>0</c:v>
                </c:pt>
                <c:pt idx="1">
                  <c:v>0.63200000000000023</c:v>
                </c:pt>
                <c:pt idx="2">
                  <c:v>0</c:v>
                </c:pt>
                <c:pt idx="3">
                  <c:v>0</c:v>
                </c:pt>
                <c:pt idx="4">
                  <c:v>0.11799999999999998</c:v>
                </c:pt>
                <c:pt idx="5">
                  <c:v>1.2999999999999998E-2</c:v>
                </c:pt>
              </c:numCache>
            </c:numRef>
          </c:val>
          <c:extLst xmlns:c16r2="http://schemas.microsoft.com/office/drawing/2015/06/chart">
            <c:ext xmlns:c16="http://schemas.microsoft.com/office/drawing/2014/chart" uri="{C3380CC4-5D6E-409C-BE32-E72D297353CC}">
              <c16:uniqueId val="{00000003-4A3C-4062-955E-E3B795A4B406}"/>
            </c:ext>
          </c:extLst>
        </c:ser>
        <c:ser>
          <c:idx val="1"/>
          <c:order val="1"/>
          <c:tx>
            <c:strRef>
              <c:f>ACCIDENTS!$A$18</c:f>
              <c:strCache>
                <c:ptCount val="1"/>
                <c:pt idx="0">
                  <c:v>Sovint</c:v>
                </c:pt>
              </c:strCache>
            </c:strRef>
          </c:tx>
          <c:spPr>
            <a:solidFill>
              <a:schemeClr val="accent2"/>
            </a:solidFill>
          </c:spPr>
          <c:invertIfNegative val="0"/>
          <c:dLbls>
            <c:dLbl>
              <c:idx val="5"/>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ACCIDENTS!$B$16:$G$16</c:f>
              <c:strCache>
                <c:ptCount val="6"/>
                <c:pt idx="0">
                  <c:v>Moto</c:v>
                </c:pt>
                <c:pt idx="1">
                  <c:v>Cotxe</c:v>
                </c:pt>
                <c:pt idx="2">
                  <c:v>Bici</c:v>
                </c:pt>
                <c:pt idx="3">
                  <c:v>Metro</c:v>
                </c:pt>
                <c:pt idx="4">
                  <c:v>Autobús</c:v>
                </c:pt>
                <c:pt idx="5">
                  <c:v>Tren</c:v>
                </c:pt>
              </c:strCache>
            </c:strRef>
          </c:cat>
          <c:val>
            <c:numRef>
              <c:f>ACCIDENTS!$B$18:$G$18</c:f>
              <c:numCache>
                <c:formatCode>0.0%</c:formatCode>
                <c:ptCount val="6"/>
                <c:pt idx="0">
                  <c:v>9.2000000000000026E-2</c:v>
                </c:pt>
                <c:pt idx="1">
                  <c:v>0.34200000000000008</c:v>
                </c:pt>
                <c:pt idx="2">
                  <c:v>0.10500000000000002</c:v>
                </c:pt>
                <c:pt idx="3">
                  <c:v>5.3000000000000012E-2</c:v>
                </c:pt>
                <c:pt idx="4">
                  <c:v>0.21100000000000005</c:v>
                </c:pt>
                <c:pt idx="5">
                  <c:v>3.9000000000000014E-2</c:v>
                </c:pt>
              </c:numCache>
            </c:numRef>
          </c:val>
          <c:extLst xmlns:c16r2="http://schemas.microsoft.com/office/drawing/2015/06/chart">
            <c:ext xmlns:c16="http://schemas.microsoft.com/office/drawing/2014/chart" uri="{C3380CC4-5D6E-409C-BE32-E72D297353CC}">
              <c16:uniqueId val="{00000004-4A3C-4062-955E-E3B795A4B406}"/>
            </c:ext>
          </c:extLst>
        </c:ser>
        <c:ser>
          <c:idx val="2"/>
          <c:order val="2"/>
          <c:tx>
            <c:strRef>
              <c:f>ACCIDENTS!$A$19</c:f>
              <c:strCache>
                <c:ptCount val="1"/>
                <c:pt idx="0">
                  <c:v>De vegades</c:v>
                </c:pt>
              </c:strCache>
            </c:strRef>
          </c:tx>
          <c:spPr>
            <a:solidFill>
              <a:schemeClr val="accent2">
                <a:lumMod val="60000"/>
                <a:lumOff val="40000"/>
              </a:schemeClr>
            </a:solidFill>
          </c:spPr>
          <c:invertIfNegative val="0"/>
          <c:dLbls>
            <c:dLbl>
              <c:idx val="1"/>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ACCIDENTS!$B$16:$G$16</c:f>
              <c:strCache>
                <c:ptCount val="6"/>
                <c:pt idx="0">
                  <c:v>Moto</c:v>
                </c:pt>
                <c:pt idx="1">
                  <c:v>Cotxe</c:v>
                </c:pt>
                <c:pt idx="2">
                  <c:v>Bici</c:v>
                </c:pt>
                <c:pt idx="3">
                  <c:v>Metro</c:v>
                </c:pt>
                <c:pt idx="4">
                  <c:v>Autobús</c:v>
                </c:pt>
                <c:pt idx="5">
                  <c:v>Tren</c:v>
                </c:pt>
              </c:strCache>
            </c:strRef>
          </c:cat>
          <c:val>
            <c:numRef>
              <c:f>ACCIDENTS!$B$19:$G$19</c:f>
              <c:numCache>
                <c:formatCode>0.0%</c:formatCode>
                <c:ptCount val="6"/>
                <c:pt idx="0">
                  <c:v>7.9000000000000029E-2</c:v>
                </c:pt>
                <c:pt idx="1">
                  <c:v>0</c:v>
                </c:pt>
                <c:pt idx="2">
                  <c:v>0.224</c:v>
                </c:pt>
                <c:pt idx="3">
                  <c:v>7.9000000000000029E-2</c:v>
                </c:pt>
                <c:pt idx="4">
                  <c:v>0.28900000000000009</c:v>
                </c:pt>
                <c:pt idx="5">
                  <c:v>0.17100000000000001</c:v>
                </c:pt>
              </c:numCache>
            </c:numRef>
          </c:val>
          <c:extLst xmlns:c16r2="http://schemas.microsoft.com/office/drawing/2015/06/chart">
            <c:ext xmlns:c16="http://schemas.microsoft.com/office/drawing/2014/chart" uri="{C3380CC4-5D6E-409C-BE32-E72D297353CC}">
              <c16:uniqueId val="{00000005-4A3C-4062-955E-E3B795A4B406}"/>
            </c:ext>
          </c:extLst>
        </c:ser>
        <c:ser>
          <c:idx val="3"/>
          <c:order val="3"/>
          <c:tx>
            <c:strRef>
              <c:f>ACCIDENTS!$A$20</c:f>
              <c:strCache>
                <c:ptCount val="1"/>
                <c:pt idx="0">
                  <c:v>Rarament</c:v>
                </c:pt>
              </c:strCache>
            </c:strRef>
          </c:tx>
          <c:spPr>
            <a:solidFill>
              <a:schemeClr val="accent2">
                <a:lumMod val="40000"/>
                <a:lumOff val="60000"/>
              </a:schemeClr>
            </a:solidFill>
          </c:spPr>
          <c:invertIfNegative val="0"/>
          <c:dLbls>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4A3C-4062-955E-E3B795A4B406}"/>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ACCIDENTS!$B$16:$G$16</c:f>
              <c:strCache>
                <c:ptCount val="6"/>
                <c:pt idx="0">
                  <c:v>Moto</c:v>
                </c:pt>
                <c:pt idx="1">
                  <c:v>Cotxe</c:v>
                </c:pt>
                <c:pt idx="2">
                  <c:v>Bici</c:v>
                </c:pt>
                <c:pt idx="3">
                  <c:v>Metro</c:v>
                </c:pt>
                <c:pt idx="4">
                  <c:v>Autobús</c:v>
                </c:pt>
                <c:pt idx="5">
                  <c:v>Tren</c:v>
                </c:pt>
              </c:strCache>
            </c:strRef>
          </c:cat>
          <c:val>
            <c:numRef>
              <c:f>ACCIDENTS!$B$20:$G$20</c:f>
              <c:numCache>
                <c:formatCode>0.0%</c:formatCode>
                <c:ptCount val="6"/>
                <c:pt idx="0">
                  <c:v>9.2000000000000026E-2</c:v>
                </c:pt>
                <c:pt idx="1">
                  <c:v>0</c:v>
                </c:pt>
                <c:pt idx="2">
                  <c:v>0.28900000000000009</c:v>
                </c:pt>
                <c:pt idx="3">
                  <c:v>0.35500000000000009</c:v>
                </c:pt>
                <c:pt idx="4">
                  <c:v>0.19700000000000001</c:v>
                </c:pt>
                <c:pt idx="5">
                  <c:v>0.38200000000000012</c:v>
                </c:pt>
              </c:numCache>
            </c:numRef>
          </c:val>
          <c:extLst xmlns:c16r2="http://schemas.microsoft.com/office/drawing/2015/06/chart">
            <c:ext xmlns:c16="http://schemas.microsoft.com/office/drawing/2014/chart" uri="{C3380CC4-5D6E-409C-BE32-E72D297353CC}">
              <c16:uniqueId val="{00000007-4A3C-4062-955E-E3B795A4B406}"/>
            </c:ext>
          </c:extLst>
        </c:ser>
        <c:ser>
          <c:idx val="4"/>
          <c:order val="4"/>
          <c:tx>
            <c:strRef>
              <c:f>ACCIDENTS!$A$21</c:f>
              <c:strCache>
                <c:ptCount val="1"/>
                <c:pt idx="0">
                  <c:v>Mai</c:v>
                </c:pt>
              </c:strCache>
            </c:strRef>
          </c:tx>
          <c:spPr>
            <a:solidFill>
              <a:schemeClr val="accent2">
                <a:lumMod val="20000"/>
                <a:lumOff val="80000"/>
              </a:schemeClr>
            </a:solidFill>
          </c:spPr>
          <c:invertIfNegative val="0"/>
          <c:dLbls>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8-4A3C-4062-955E-E3B795A4B406}"/>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ACCIDENTS!$B$16:$G$16</c:f>
              <c:strCache>
                <c:ptCount val="6"/>
                <c:pt idx="0">
                  <c:v>Moto</c:v>
                </c:pt>
                <c:pt idx="1">
                  <c:v>Cotxe</c:v>
                </c:pt>
                <c:pt idx="2">
                  <c:v>Bici</c:v>
                </c:pt>
                <c:pt idx="3">
                  <c:v>Metro</c:v>
                </c:pt>
                <c:pt idx="4">
                  <c:v>Autobús</c:v>
                </c:pt>
                <c:pt idx="5">
                  <c:v>Tren</c:v>
                </c:pt>
              </c:strCache>
            </c:strRef>
          </c:cat>
          <c:val>
            <c:numRef>
              <c:f>ACCIDENTS!$B$21:$G$21</c:f>
              <c:numCache>
                <c:formatCode>0.0%</c:formatCode>
                <c:ptCount val="6"/>
                <c:pt idx="0">
                  <c:v>0.71100000000000019</c:v>
                </c:pt>
                <c:pt idx="1">
                  <c:v>1.2999999999999998E-2</c:v>
                </c:pt>
                <c:pt idx="2">
                  <c:v>0.35500000000000009</c:v>
                </c:pt>
                <c:pt idx="3">
                  <c:v>0.44700000000000001</c:v>
                </c:pt>
                <c:pt idx="4">
                  <c:v>0.15800000000000006</c:v>
                </c:pt>
                <c:pt idx="5">
                  <c:v>0.34200000000000008</c:v>
                </c:pt>
              </c:numCache>
            </c:numRef>
          </c:val>
          <c:extLst xmlns:c16r2="http://schemas.microsoft.com/office/drawing/2015/06/chart">
            <c:ext xmlns:c16="http://schemas.microsoft.com/office/drawing/2014/chart" uri="{C3380CC4-5D6E-409C-BE32-E72D297353CC}">
              <c16:uniqueId val="{00000009-4A3C-4062-955E-E3B795A4B406}"/>
            </c:ext>
          </c:extLst>
        </c:ser>
        <c:ser>
          <c:idx val="5"/>
          <c:order val="5"/>
          <c:tx>
            <c:strRef>
              <c:f>ACCIDENTS!$A$22</c:f>
              <c:strCache>
                <c:ptCount val="1"/>
                <c:pt idx="0">
                  <c:v>Ns/Nc</c:v>
                </c:pt>
              </c:strCache>
            </c:strRef>
          </c:tx>
          <c:spPr>
            <a:solidFill>
              <a:srgbClr val="AFABAB"/>
            </a:solidFill>
          </c:spPr>
          <c:invertIfNegative val="0"/>
          <c:dLbls>
            <c:dLbl>
              <c:idx val="0"/>
              <c:delete val="1"/>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A-4A3C-4062-955E-E3B795A4B406}"/>
                </c:ext>
              </c:extLst>
            </c:dLbl>
            <c:dLbl>
              <c:idx val="2"/>
              <c:delete val="1"/>
            </c:dLbl>
            <c:dLbl>
              <c:idx val="4"/>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ACCIDENTS!$B$16:$G$16</c:f>
              <c:strCache>
                <c:ptCount val="6"/>
                <c:pt idx="0">
                  <c:v>Moto</c:v>
                </c:pt>
                <c:pt idx="1">
                  <c:v>Cotxe</c:v>
                </c:pt>
                <c:pt idx="2">
                  <c:v>Bici</c:v>
                </c:pt>
                <c:pt idx="3">
                  <c:v>Metro</c:v>
                </c:pt>
                <c:pt idx="4">
                  <c:v>Autobús</c:v>
                </c:pt>
                <c:pt idx="5">
                  <c:v>Tren</c:v>
                </c:pt>
              </c:strCache>
            </c:strRef>
          </c:cat>
          <c:val>
            <c:numRef>
              <c:f>ACCIDENTS!$B$22:$G$22</c:f>
              <c:numCache>
                <c:formatCode>0.0%</c:formatCode>
                <c:ptCount val="6"/>
                <c:pt idx="0">
                  <c:v>2.5999999999999999E-2</c:v>
                </c:pt>
                <c:pt idx="1">
                  <c:v>1.2999999999999998E-2</c:v>
                </c:pt>
                <c:pt idx="2">
                  <c:v>2.5999999999999999E-2</c:v>
                </c:pt>
                <c:pt idx="3">
                  <c:v>6.6000000000000003E-2</c:v>
                </c:pt>
                <c:pt idx="4">
                  <c:v>2.5999999999999999E-2</c:v>
                </c:pt>
                <c:pt idx="5">
                  <c:v>5.3000000000000012E-2</c:v>
                </c:pt>
              </c:numCache>
            </c:numRef>
          </c:val>
          <c:extLst xmlns:c16r2="http://schemas.microsoft.com/office/drawing/2015/06/chart">
            <c:ext xmlns:c16="http://schemas.microsoft.com/office/drawing/2014/chart" uri="{C3380CC4-5D6E-409C-BE32-E72D297353CC}">
              <c16:uniqueId val="{0000000B-4A3C-4062-955E-E3B795A4B406}"/>
            </c:ext>
          </c:extLst>
        </c:ser>
        <c:dLbls>
          <c:showLegendKey val="0"/>
          <c:showVal val="0"/>
          <c:showCatName val="0"/>
          <c:showSerName val="0"/>
          <c:showPercent val="0"/>
          <c:showBubbleSize val="0"/>
        </c:dLbls>
        <c:gapWidth val="50"/>
        <c:overlap val="100"/>
        <c:axId val="125058432"/>
        <c:axId val="125076608"/>
      </c:barChart>
      <c:dateAx>
        <c:axId val="125058432"/>
        <c:scaling>
          <c:orientation val="maxMin"/>
        </c:scaling>
        <c:delete val="0"/>
        <c:axPos val="l"/>
        <c:numFmt formatCode="General" sourceLinked="0"/>
        <c:majorTickMark val="none"/>
        <c:minorTickMark val="none"/>
        <c:tickLblPos val="nextTo"/>
        <c:crossAx val="125076608"/>
        <c:crosses val="autoZero"/>
        <c:auto val="0"/>
        <c:lblOffset val="100"/>
        <c:baseTimeUnit val="days"/>
      </c:dateAx>
      <c:valAx>
        <c:axId val="125076608"/>
        <c:scaling>
          <c:orientation val="minMax"/>
        </c:scaling>
        <c:delete val="1"/>
        <c:axPos val="t"/>
        <c:numFmt formatCode="0%" sourceLinked="1"/>
        <c:majorTickMark val="out"/>
        <c:minorTickMark val="none"/>
        <c:tickLblPos val="none"/>
        <c:crossAx val="125058432"/>
        <c:crosses val="autoZero"/>
        <c:crossBetween val="between"/>
      </c:valAx>
    </c:plotArea>
    <c:legend>
      <c:legendPos val="b"/>
      <c:layout>
        <c:manualLayout>
          <c:xMode val="edge"/>
          <c:yMode val="edge"/>
          <c:x val="0.13336949140098744"/>
          <c:y val="0.89343435268265858"/>
          <c:w val="0.69130297523998308"/>
          <c:h val="8.2168254186753803E-2"/>
        </c:manualLayout>
      </c:layout>
      <c:overlay val="0"/>
    </c:legend>
    <c:plotVisOnly val="1"/>
    <c:dispBlanksAs val="gap"/>
    <c:showDLblsOverMax val="0"/>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577B-4A90-B24A-4D2AD4278228}"/>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400" b="0"/>
              <a:t>Ús cinturó de seguretat segons freqüència utilitza cotxe</a:t>
            </a:r>
          </a:p>
        </c:rich>
      </c:tx>
      <c:layout/>
      <c:overlay val="0"/>
    </c:title>
    <c:autoTitleDeleted val="0"/>
    <c:plotArea>
      <c:layout>
        <c:manualLayout>
          <c:layoutTarget val="inner"/>
          <c:xMode val="edge"/>
          <c:yMode val="edge"/>
          <c:x val="6.3755020080321301E-2"/>
          <c:y val="0.27940740740740738"/>
          <c:w val="0.85123828647925048"/>
          <c:h val="0.44157851851851854"/>
        </c:manualLayout>
      </c:layout>
      <c:barChart>
        <c:barDir val="col"/>
        <c:grouping val="clustered"/>
        <c:varyColors val="0"/>
        <c:ser>
          <c:idx val="0"/>
          <c:order val="0"/>
          <c:tx>
            <c:strRef>
              <c:f>ACCIDENTS!$A$31</c:f>
              <c:strCache>
                <c:ptCount val="1"/>
                <c:pt idx="0">
                  <c:v>Sempre cinturó</c:v>
                </c:pt>
              </c:strCache>
            </c:strRef>
          </c:tx>
          <c:spPr>
            <a:solidFill>
              <a:srgbClr val="72A073"/>
            </a:solidFill>
          </c:spPr>
          <c:invertIfNegative val="0"/>
          <c:dLbls>
            <c:dLbl>
              <c:idx val="1"/>
              <c:delete val="1"/>
            </c:dLbl>
            <c:spPr>
              <a:noFill/>
              <a:ln>
                <a:noFill/>
              </a:ln>
              <a:effectLst/>
            </c:spPr>
            <c:txPr>
              <a:bodyPr/>
              <a:lstStyle/>
              <a:p>
                <a:pPr>
                  <a:defRPr sz="8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ACCIDENTS!$B$30:$C$30</c:f>
              <c:strCache>
                <c:ptCount val="2"/>
                <c:pt idx="0">
                  <c:v>Sempre / sovint</c:v>
                </c:pt>
                <c:pt idx="1">
                  <c:v>De vegades / rarament</c:v>
                </c:pt>
              </c:strCache>
            </c:strRef>
          </c:cat>
          <c:val>
            <c:numRef>
              <c:f>ACCIDENTS!$B$31:$C$31</c:f>
              <c:numCache>
                <c:formatCode>0.0%</c:formatCode>
                <c:ptCount val="2"/>
                <c:pt idx="0">
                  <c:v>0.8510000000000002</c:v>
                </c:pt>
                <c:pt idx="1">
                  <c:v>0</c:v>
                </c:pt>
              </c:numCache>
            </c:numRef>
          </c:val>
          <c:extLst xmlns:c16r2="http://schemas.microsoft.com/office/drawing/2015/06/chart">
            <c:ext xmlns:c16="http://schemas.microsoft.com/office/drawing/2014/chart" uri="{C3380CC4-5D6E-409C-BE32-E72D297353CC}">
              <c16:uniqueId val="{00000000-E8BD-47F7-BA25-083243B3F4A9}"/>
            </c:ext>
          </c:extLst>
        </c:ser>
        <c:ser>
          <c:idx val="1"/>
          <c:order val="1"/>
          <c:tx>
            <c:strRef>
              <c:f>ACCIDENTS!$A$32</c:f>
              <c:strCache>
                <c:ptCount val="1"/>
                <c:pt idx="0">
                  <c:v>Sovint</c:v>
                </c:pt>
              </c:strCache>
            </c:strRef>
          </c:tx>
          <c:spPr>
            <a:solidFill>
              <a:srgbClr val="F89880"/>
            </a:solidFill>
          </c:spPr>
          <c:invertIfNegative val="0"/>
          <c:dLbls>
            <c:dLbl>
              <c:idx val="1"/>
              <c:delete val="1"/>
            </c:dLbl>
            <c:spPr>
              <a:noFill/>
              <a:ln>
                <a:noFill/>
              </a:ln>
              <a:effectLst/>
            </c:spPr>
            <c:txPr>
              <a:bodyPr/>
              <a:lstStyle/>
              <a:p>
                <a:pPr>
                  <a:defRPr sz="8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ACCIDENTS!$B$30:$C$30</c:f>
              <c:strCache>
                <c:ptCount val="2"/>
                <c:pt idx="0">
                  <c:v>Sempre / sovint</c:v>
                </c:pt>
                <c:pt idx="1">
                  <c:v>De vegades / rarament</c:v>
                </c:pt>
              </c:strCache>
            </c:strRef>
          </c:cat>
          <c:val>
            <c:numRef>
              <c:f>ACCIDENTS!$B$32:$C$32</c:f>
              <c:numCache>
                <c:formatCode>0.0%</c:formatCode>
                <c:ptCount val="2"/>
                <c:pt idx="0">
                  <c:v>0.13500000000000001</c:v>
                </c:pt>
                <c:pt idx="1">
                  <c:v>0</c:v>
                </c:pt>
              </c:numCache>
            </c:numRef>
          </c:val>
          <c:extLst xmlns:c16r2="http://schemas.microsoft.com/office/drawing/2015/06/chart">
            <c:ext xmlns:c16="http://schemas.microsoft.com/office/drawing/2014/chart" uri="{C3380CC4-5D6E-409C-BE32-E72D297353CC}">
              <c16:uniqueId val="{00000001-E8BD-47F7-BA25-083243B3F4A9}"/>
            </c:ext>
          </c:extLst>
        </c:ser>
        <c:ser>
          <c:idx val="2"/>
          <c:order val="2"/>
          <c:tx>
            <c:strRef>
              <c:f>ACCIDENTS!$A$33</c:f>
              <c:strCache>
                <c:ptCount val="1"/>
                <c:pt idx="0">
                  <c:v>De vegades</c:v>
                </c:pt>
              </c:strCache>
            </c:strRef>
          </c:tx>
          <c:spPr>
            <a:solidFill>
              <a:srgbClr val="EE7558"/>
            </a:solidFill>
          </c:spPr>
          <c:invertIfNegative val="0"/>
          <c:cat>
            <c:strRef>
              <c:f>ACCIDENTS!$B$30:$C$30</c:f>
              <c:strCache>
                <c:ptCount val="2"/>
                <c:pt idx="0">
                  <c:v>Sempre / sovint</c:v>
                </c:pt>
                <c:pt idx="1">
                  <c:v>De vegades / rarament</c:v>
                </c:pt>
              </c:strCache>
            </c:strRef>
          </c:cat>
          <c:val>
            <c:numRef>
              <c:f>ACCIDENTS!$B$33:$C$33</c:f>
              <c:numCache>
                <c:formatCode>0.0%</c:formatCode>
                <c:ptCount val="2"/>
                <c:pt idx="0">
                  <c:v>0</c:v>
                </c:pt>
                <c:pt idx="1">
                  <c:v>0</c:v>
                </c:pt>
              </c:numCache>
            </c:numRef>
          </c:val>
          <c:extLst xmlns:c16r2="http://schemas.microsoft.com/office/drawing/2015/06/chart">
            <c:ext xmlns:c16="http://schemas.microsoft.com/office/drawing/2014/chart" uri="{C3380CC4-5D6E-409C-BE32-E72D297353CC}">
              <c16:uniqueId val="{00000002-E8BD-47F7-BA25-083243B3F4A9}"/>
            </c:ext>
          </c:extLst>
        </c:ser>
        <c:ser>
          <c:idx val="3"/>
          <c:order val="3"/>
          <c:tx>
            <c:strRef>
              <c:f>ACCIDENTS!$A$34</c:f>
              <c:strCache>
                <c:ptCount val="1"/>
                <c:pt idx="0">
                  <c:v>Rarament</c:v>
                </c:pt>
              </c:strCache>
            </c:strRef>
          </c:tx>
          <c:spPr>
            <a:solidFill>
              <a:srgbClr val="E14E32"/>
            </a:solidFill>
          </c:spPr>
          <c:invertIfNegative val="0"/>
          <c:cat>
            <c:strRef>
              <c:f>ACCIDENTS!$B$30:$C$30</c:f>
              <c:strCache>
                <c:ptCount val="2"/>
                <c:pt idx="0">
                  <c:v>Sempre / sovint</c:v>
                </c:pt>
                <c:pt idx="1">
                  <c:v>De vegades / rarament</c:v>
                </c:pt>
              </c:strCache>
            </c:strRef>
          </c:cat>
          <c:val>
            <c:numRef>
              <c:f>ACCIDENTS!$B$34:$C$34</c:f>
              <c:numCache>
                <c:formatCode>0.0%</c:formatCode>
                <c:ptCount val="2"/>
                <c:pt idx="0">
                  <c:v>1.4E-2</c:v>
                </c:pt>
                <c:pt idx="1">
                  <c:v>0</c:v>
                </c:pt>
              </c:numCache>
            </c:numRef>
          </c:val>
          <c:extLst xmlns:c16r2="http://schemas.microsoft.com/office/drawing/2015/06/chart">
            <c:ext xmlns:c16="http://schemas.microsoft.com/office/drawing/2014/chart" uri="{C3380CC4-5D6E-409C-BE32-E72D297353CC}">
              <c16:uniqueId val="{00000003-E8BD-47F7-BA25-083243B3F4A9}"/>
            </c:ext>
          </c:extLst>
        </c:ser>
        <c:ser>
          <c:idx val="4"/>
          <c:order val="4"/>
          <c:tx>
            <c:strRef>
              <c:f>ACCIDENTS!$A$35</c:f>
              <c:strCache>
                <c:ptCount val="1"/>
                <c:pt idx="0">
                  <c:v>Mai cinturó</c:v>
                </c:pt>
              </c:strCache>
            </c:strRef>
          </c:tx>
          <c:spPr>
            <a:solidFill>
              <a:srgbClr val="D11507"/>
            </a:solidFill>
          </c:spPr>
          <c:invertIfNegative val="0"/>
          <c:cat>
            <c:strRef>
              <c:f>ACCIDENTS!$B$30:$C$30</c:f>
              <c:strCache>
                <c:ptCount val="2"/>
                <c:pt idx="0">
                  <c:v>Sempre / sovint</c:v>
                </c:pt>
                <c:pt idx="1">
                  <c:v>De vegades / rarament</c:v>
                </c:pt>
              </c:strCache>
            </c:strRef>
          </c:cat>
          <c:val>
            <c:numRef>
              <c:f>ACCIDENTS!$B$35:$C$35</c:f>
              <c:numCache>
                <c:formatCode>0.0%</c:formatCode>
                <c:ptCount val="2"/>
                <c:pt idx="0">
                  <c:v>0</c:v>
                </c:pt>
                <c:pt idx="1">
                  <c:v>0</c:v>
                </c:pt>
              </c:numCache>
            </c:numRef>
          </c:val>
          <c:extLst xmlns:c16r2="http://schemas.microsoft.com/office/drawing/2015/06/chart">
            <c:ext xmlns:c16="http://schemas.microsoft.com/office/drawing/2014/chart" uri="{C3380CC4-5D6E-409C-BE32-E72D297353CC}">
              <c16:uniqueId val="{00000004-E8BD-47F7-BA25-083243B3F4A9}"/>
            </c:ext>
          </c:extLst>
        </c:ser>
        <c:dLbls>
          <c:showLegendKey val="0"/>
          <c:showVal val="0"/>
          <c:showCatName val="0"/>
          <c:showSerName val="0"/>
          <c:showPercent val="0"/>
          <c:showBubbleSize val="0"/>
        </c:dLbls>
        <c:gapWidth val="75"/>
        <c:overlap val="-25"/>
        <c:axId val="126027648"/>
        <c:axId val="126029184"/>
      </c:barChart>
      <c:dateAx>
        <c:axId val="126027648"/>
        <c:scaling>
          <c:orientation val="minMax"/>
        </c:scaling>
        <c:delete val="0"/>
        <c:axPos val="b"/>
        <c:numFmt formatCode="General" sourceLinked="0"/>
        <c:majorTickMark val="none"/>
        <c:minorTickMark val="none"/>
        <c:tickLblPos val="nextTo"/>
        <c:crossAx val="126029184"/>
        <c:crosses val="autoZero"/>
        <c:auto val="0"/>
        <c:lblOffset val="100"/>
        <c:baseTimeUnit val="days"/>
      </c:dateAx>
      <c:valAx>
        <c:axId val="126029184"/>
        <c:scaling>
          <c:orientation val="minMax"/>
        </c:scaling>
        <c:delete val="0"/>
        <c:axPos val="l"/>
        <c:numFmt formatCode="0.0%" sourceLinked="1"/>
        <c:majorTickMark val="none"/>
        <c:minorTickMark val="none"/>
        <c:tickLblPos val="none"/>
        <c:spPr>
          <a:ln w="6350">
            <a:noFill/>
          </a:ln>
        </c:spPr>
        <c:crossAx val="126027648"/>
        <c:crosses val="autoZero"/>
        <c:crossBetween val="between"/>
      </c:valAx>
    </c:plotArea>
    <c:legend>
      <c:legendPos val="b"/>
      <c:layout>
        <c:manualLayout>
          <c:xMode val="edge"/>
          <c:yMode val="edge"/>
          <c:x val="3.4333383486300287E-2"/>
          <c:y val="0.85288584297333825"/>
          <c:w val="0.94831837103164029"/>
          <c:h val="0.12242279900197672"/>
        </c:manualLayout>
      </c:layout>
      <c:overlay val="0"/>
    </c:legend>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ca-ES" sz="1800" b="0">
                <a:solidFill>
                  <a:sysClr val="windowText" lastClr="000000"/>
                </a:solidFill>
              </a:rPr>
              <a:t>Edat</a:t>
            </a:r>
          </a:p>
        </c:rich>
      </c:tx>
      <c:layout/>
      <c:overlay val="0"/>
      <c:spPr>
        <a:noFill/>
        <a:ln>
          <a:noFill/>
        </a:ln>
        <a:effectLst/>
      </c:spPr>
    </c:title>
    <c:autoTitleDeleted val="0"/>
    <c:plotArea>
      <c:layout>
        <c:manualLayout>
          <c:layoutTarget val="inner"/>
          <c:xMode val="edge"/>
          <c:yMode val="edge"/>
          <c:x val="0.13777685684026394"/>
          <c:y val="0.26201647546866141"/>
          <c:w val="0.77184568436123369"/>
          <c:h val="0.66931935474358872"/>
        </c:manualLayout>
      </c:layout>
      <c:barChart>
        <c:barDir val="bar"/>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ysClr val="windowText" lastClr="000000"/>
                    </a:solidFill>
                    <a:latin typeface="+mn-lt"/>
                    <a:ea typeface="+mn-ea"/>
                    <a:cs typeface="+mn-cs"/>
                  </a:defRPr>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numRef>
              <c:f>SOCIODEMO!$A$15:$A$18</c:f>
              <c:numCache>
                <c:formatCode>General</c:formatCode>
                <c:ptCount val="4"/>
                <c:pt idx="0">
                  <c:v>14</c:v>
                </c:pt>
                <c:pt idx="1">
                  <c:v>15</c:v>
                </c:pt>
                <c:pt idx="2">
                  <c:v>16</c:v>
                </c:pt>
                <c:pt idx="3">
                  <c:v>17</c:v>
                </c:pt>
              </c:numCache>
            </c:numRef>
          </c:cat>
          <c:val>
            <c:numRef>
              <c:f>SOCIODEMO!$B$15:$B$18</c:f>
              <c:numCache>
                <c:formatCode>0.0%</c:formatCode>
                <c:ptCount val="4"/>
                <c:pt idx="0">
                  <c:v>6.6000000000000003E-2</c:v>
                </c:pt>
                <c:pt idx="1">
                  <c:v>0.84200000000000019</c:v>
                </c:pt>
                <c:pt idx="2">
                  <c:v>6.6000000000000003E-2</c:v>
                </c:pt>
                <c:pt idx="3">
                  <c:v>2.5999999999999999E-2</c:v>
                </c:pt>
              </c:numCache>
            </c:numRef>
          </c:val>
          <c:extLst xmlns:c16r2="http://schemas.microsoft.com/office/drawing/2015/06/chart">
            <c:ext xmlns:c16="http://schemas.microsoft.com/office/drawing/2014/chart" uri="{C3380CC4-5D6E-409C-BE32-E72D297353CC}">
              <c16:uniqueId val="{00000000-09C8-4A1F-8D9F-F6712AB5ADE1}"/>
            </c:ext>
          </c:extLst>
        </c:ser>
        <c:dLbls>
          <c:showLegendKey val="0"/>
          <c:showVal val="0"/>
          <c:showCatName val="0"/>
          <c:showSerName val="0"/>
          <c:showPercent val="0"/>
          <c:showBubbleSize val="0"/>
        </c:dLbls>
        <c:gapWidth val="50"/>
        <c:axId val="166553856"/>
        <c:axId val="166567936"/>
      </c:barChart>
      <c:catAx>
        <c:axId val="16655385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ysClr val="windowText" lastClr="000000"/>
                </a:solidFill>
                <a:latin typeface="+mn-lt"/>
                <a:ea typeface="+mn-ea"/>
                <a:cs typeface="+mn-cs"/>
              </a:defRPr>
            </a:pPr>
            <a:endParaRPr lang="ca-ES"/>
          </a:p>
        </c:txPr>
        <c:crossAx val="166567936"/>
        <c:crosses val="autoZero"/>
        <c:auto val="1"/>
        <c:lblAlgn val="ctr"/>
        <c:lblOffset val="100"/>
        <c:noMultiLvlLbl val="0"/>
      </c:catAx>
      <c:valAx>
        <c:axId val="166567936"/>
        <c:scaling>
          <c:orientation val="minMax"/>
        </c:scaling>
        <c:delete val="0"/>
        <c:axPos val="t"/>
        <c:numFmt formatCode="0.0%" sourceLinked="1"/>
        <c:majorTickMark val="none"/>
        <c:minorTickMark val="none"/>
        <c:tickLblPos val="none"/>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ca-ES"/>
          </a:p>
        </c:txPr>
        <c:crossAx val="166553856"/>
        <c:crosses val="autoZero"/>
        <c:crossBetween val="between"/>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ca-E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400" b="0"/>
              <a:t>Ús casc de seguretat segons freqüència utilitza moto</a:t>
            </a:r>
          </a:p>
        </c:rich>
      </c:tx>
      <c:layout/>
      <c:overlay val="0"/>
    </c:title>
    <c:autoTitleDeleted val="0"/>
    <c:plotArea>
      <c:layout>
        <c:manualLayout>
          <c:layoutTarget val="inner"/>
          <c:xMode val="edge"/>
          <c:yMode val="edge"/>
          <c:x val="4.6753681392235624E-2"/>
          <c:y val="0.23132814814814814"/>
          <c:w val="0.90649263721552875"/>
          <c:h val="0.4595562962962963"/>
        </c:manualLayout>
      </c:layout>
      <c:barChart>
        <c:barDir val="col"/>
        <c:grouping val="clustered"/>
        <c:varyColors val="0"/>
        <c:ser>
          <c:idx val="0"/>
          <c:order val="0"/>
          <c:tx>
            <c:strRef>
              <c:f>ACCIDENTS!$A$39</c:f>
              <c:strCache>
                <c:ptCount val="1"/>
                <c:pt idx="0">
                  <c:v>Sempre casc</c:v>
                </c:pt>
              </c:strCache>
            </c:strRef>
          </c:tx>
          <c:spPr>
            <a:solidFill>
              <a:srgbClr val="72A073"/>
            </a:solidFill>
          </c:spPr>
          <c:invertIfNegative val="0"/>
          <c:dLbls>
            <c:spPr>
              <a:noFill/>
              <a:ln>
                <a:noFill/>
              </a:ln>
              <a:effectLst/>
            </c:spPr>
            <c:txPr>
              <a:bodyPr/>
              <a:lstStyle/>
              <a:p>
                <a:pPr>
                  <a:defRPr sz="8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ACCIDENTS!$B$38:$C$38</c:f>
              <c:strCache>
                <c:ptCount val="2"/>
                <c:pt idx="0">
                  <c:v>Sempre / sovint</c:v>
                </c:pt>
                <c:pt idx="1">
                  <c:v>De vegades / rarament</c:v>
                </c:pt>
              </c:strCache>
            </c:strRef>
          </c:cat>
          <c:val>
            <c:numRef>
              <c:f>ACCIDENTS!$B$39:$C$39</c:f>
              <c:numCache>
                <c:formatCode>0.0%</c:formatCode>
                <c:ptCount val="2"/>
                <c:pt idx="0">
                  <c:v>0.87800000000000022</c:v>
                </c:pt>
                <c:pt idx="1">
                  <c:v>0.94199999999999995</c:v>
                </c:pt>
              </c:numCache>
            </c:numRef>
          </c:val>
          <c:extLst xmlns:c16r2="http://schemas.microsoft.com/office/drawing/2015/06/chart">
            <c:ext xmlns:c16="http://schemas.microsoft.com/office/drawing/2014/chart" uri="{C3380CC4-5D6E-409C-BE32-E72D297353CC}">
              <c16:uniqueId val="{00000000-C652-4B5E-919E-EE1A366C8C2B}"/>
            </c:ext>
          </c:extLst>
        </c:ser>
        <c:ser>
          <c:idx val="1"/>
          <c:order val="1"/>
          <c:tx>
            <c:strRef>
              <c:f>ACCIDENTS!$A$40</c:f>
              <c:strCache>
                <c:ptCount val="1"/>
                <c:pt idx="0">
                  <c:v>Sovint</c:v>
                </c:pt>
              </c:strCache>
            </c:strRef>
          </c:tx>
          <c:spPr>
            <a:solidFill>
              <a:srgbClr val="F89880"/>
            </a:solidFill>
          </c:spPr>
          <c:invertIfNegative val="0"/>
          <c:dLbls>
            <c:spPr>
              <a:noFill/>
              <a:ln>
                <a:noFill/>
              </a:ln>
              <a:effectLst/>
            </c:spPr>
            <c:txPr>
              <a:bodyPr/>
              <a:lstStyle/>
              <a:p>
                <a:pPr>
                  <a:defRPr sz="8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ACCIDENTS!$B$38:$C$38</c:f>
              <c:strCache>
                <c:ptCount val="2"/>
                <c:pt idx="0">
                  <c:v>Sempre / sovint</c:v>
                </c:pt>
                <c:pt idx="1">
                  <c:v>De vegades / rarament</c:v>
                </c:pt>
              </c:strCache>
            </c:strRef>
          </c:cat>
          <c:val>
            <c:numRef>
              <c:f>ACCIDENTS!$B$40:$C$40</c:f>
              <c:numCache>
                <c:formatCode>0.0%</c:formatCode>
                <c:ptCount val="2"/>
                <c:pt idx="0">
                  <c:v>4.9000000000000016E-2</c:v>
                </c:pt>
                <c:pt idx="1">
                  <c:v>2.1000000000000008E-2</c:v>
                </c:pt>
              </c:numCache>
            </c:numRef>
          </c:val>
          <c:extLst xmlns:c16r2="http://schemas.microsoft.com/office/drawing/2015/06/chart">
            <c:ext xmlns:c16="http://schemas.microsoft.com/office/drawing/2014/chart" uri="{C3380CC4-5D6E-409C-BE32-E72D297353CC}">
              <c16:uniqueId val="{00000001-C652-4B5E-919E-EE1A366C8C2B}"/>
            </c:ext>
          </c:extLst>
        </c:ser>
        <c:ser>
          <c:idx val="2"/>
          <c:order val="2"/>
          <c:tx>
            <c:strRef>
              <c:f>ACCIDENTS!$A$41</c:f>
              <c:strCache>
                <c:ptCount val="1"/>
                <c:pt idx="0">
                  <c:v>De vegades</c:v>
                </c:pt>
              </c:strCache>
            </c:strRef>
          </c:tx>
          <c:spPr>
            <a:solidFill>
              <a:srgbClr val="EE7558"/>
            </a:solidFill>
          </c:spPr>
          <c:invertIfNegative val="0"/>
          <c:cat>
            <c:strRef>
              <c:f>ACCIDENTS!$B$38:$C$38</c:f>
              <c:strCache>
                <c:ptCount val="2"/>
                <c:pt idx="0">
                  <c:v>Sempre / sovint</c:v>
                </c:pt>
                <c:pt idx="1">
                  <c:v>De vegades / rarament</c:v>
                </c:pt>
              </c:strCache>
            </c:strRef>
          </c:cat>
          <c:val>
            <c:numRef>
              <c:f>ACCIDENTS!$B$41:$C$41</c:f>
              <c:numCache>
                <c:formatCode>0.0%</c:formatCode>
                <c:ptCount val="2"/>
                <c:pt idx="0">
                  <c:v>2.4E-2</c:v>
                </c:pt>
                <c:pt idx="1">
                  <c:v>9.0000000000000028E-3</c:v>
                </c:pt>
              </c:numCache>
            </c:numRef>
          </c:val>
          <c:extLst xmlns:c16r2="http://schemas.microsoft.com/office/drawing/2015/06/chart">
            <c:ext xmlns:c16="http://schemas.microsoft.com/office/drawing/2014/chart" uri="{C3380CC4-5D6E-409C-BE32-E72D297353CC}">
              <c16:uniqueId val="{00000002-C652-4B5E-919E-EE1A366C8C2B}"/>
            </c:ext>
          </c:extLst>
        </c:ser>
        <c:ser>
          <c:idx val="3"/>
          <c:order val="3"/>
          <c:tx>
            <c:strRef>
              <c:f>ACCIDENTS!$A$42</c:f>
              <c:strCache>
                <c:ptCount val="1"/>
                <c:pt idx="0">
                  <c:v>Rarament</c:v>
                </c:pt>
              </c:strCache>
            </c:strRef>
          </c:tx>
          <c:spPr>
            <a:solidFill>
              <a:srgbClr val="E14E32"/>
            </a:solidFill>
          </c:spPr>
          <c:invertIfNegative val="0"/>
          <c:cat>
            <c:strRef>
              <c:f>ACCIDENTS!$B$38:$C$38</c:f>
              <c:strCache>
                <c:ptCount val="2"/>
                <c:pt idx="0">
                  <c:v>Sempre / sovint</c:v>
                </c:pt>
                <c:pt idx="1">
                  <c:v>De vegades / rarament</c:v>
                </c:pt>
              </c:strCache>
            </c:strRef>
          </c:cat>
          <c:val>
            <c:numRef>
              <c:f>ACCIDENTS!$B$42:$C$42</c:f>
              <c:numCache>
                <c:formatCode>0.0%</c:formatCode>
                <c:ptCount val="2"/>
                <c:pt idx="0">
                  <c:v>1.2E-2</c:v>
                </c:pt>
                <c:pt idx="1">
                  <c:v>6.0000000000000019E-3</c:v>
                </c:pt>
              </c:numCache>
            </c:numRef>
          </c:val>
          <c:extLst xmlns:c16r2="http://schemas.microsoft.com/office/drawing/2015/06/chart">
            <c:ext xmlns:c16="http://schemas.microsoft.com/office/drawing/2014/chart" uri="{C3380CC4-5D6E-409C-BE32-E72D297353CC}">
              <c16:uniqueId val="{00000003-C652-4B5E-919E-EE1A366C8C2B}"/>
            </c:ext>
          </c:extLst>
        </c:ser>
        <c:ser>
          <c:idx val="4"/>
          <c:order val="4"/>
          <c:tx>
            <c:strRef>
              <c:f>ACCIDENTS!$A$43</c:f>
              <c:strCache>
                <c:ptCount val="1"/>
                <c:pt idx="0">
                  <c:v>Mai casc</c:v>
                </c:pt>
              </c:strCache>
            </c:strRef>
          </c:tx>
          <c:spPr>
            <a:solidFill>
              <a:srgbClr val="D11507"/>
            </a:solidFill>
          </c:spPr>
          <c:invertIfNegative val="0"/>
          <c:cat>
            <c:strRef>
              <c:f>ACCIDENTS!$B$38:$C$38</c:f>
              <c:strCache>
                <c:ptCount val="2"/>
                <c:pt idx="0">
                  <c:v>Sempre / sovint</c:v>
                </c:pt>
                <c:pt idx="1">
                  <c:v>De vegades / rarament</c:v>
                </c:pt>
              </c:strCache>
            </c:strRef>
          </c:cat>
          <c:val>
            <c:numRef>
              <c:f>ACCIDENTS!$B$43:$C$43</c:f>
              <c:numCache>
                <c:formatCode>0.0%</c:formatCode>
                <c:ptCount val="2"/>
                <c:pt idx="0">
                  <c:v>2.4E-2</c:v>
                </c:pt>
                <c:pt idx="1">
                  <c:v>6.0000000000000019E-3</c:v>
                </c:pt>
              </c:numCache>
            </c:numRef>
          </c:val>
          <c:extLst xmlns:c16r2="http://schemas.microsoft.com/office/drawing/2015/06/chart">
            <c:ext xmlns:c16="http://schemas.microsoft.com/office/drawing/2014/chart" uri="{C3380CC4-5D6E-409C-BE32-E72D297353CC}">
              <c16:uniqueId val="{00000004-C652-4B5E-919E-EE1A366C8C2B}"/>
            </c:ext>
          </c:extLst>
        </c:ser>
        <c:ser>
          <c:idx val="6"/>
          <c:order val="5"/>
          <c:tx>
            <c:strRef>
              <c:f>ACCIDENTS!$A$45</c:f>
              <c:strCache>
                <c:ptCount val="1"/>
                <c:pt idx="0">
                  <c:v>Ns/Nc</c:v>
                </c:pt>
              </c:strCache>
            </c:strRef>
          </c:tx>
          <c:spPr>
            <a:solidFill>
              <a:srgbClr val="AFABAB"/>
            </a:solidFill>
          </c:spPr>
          <c:invertIfNegative val="0"/>
          <c:cat>
            <c:strRef>
              <c:f>ACCIDENTS!$B$38:$C$38</c:f>
              <c:strCache>
                <c:ptCount val="2"/>
                <c:pt idx="0">
                  <c:v>Sempre / sovint</c:v>
                </c:pt>
                <c:pt idx="1">
                  <c:v>De vegades / rarament</c:v>
                </c:pt>
              </c:strCache>
            </c:strRef>
          </c:cat>
          <c:val>
            <c:numRef>
              <c:f>ACCIDENTS!$B$45:$C$45</c:f>
              <c:numCache>
                <c:formatCode>0.0%</c:formatCode>
                <c:ptCount val="2"/>
                <c:pt idx="0">
                  <c:v>1.2E-2</c:v>
                </c:pt>
                <c:pt idx="1">
                  <c:v>3.0000000000000009E-3</c:v>
                </c:pt>
              </c:numCache>
            </c:numRef>
          </c:val>
          <c:extLst xmlns:c16r2="http://schemas.microsoft.com/office/drawing/2015/06/chart">
            <c:ext xmlns:c16="http://schemas.microsoft.com/office/drawing/2014/chart" uri="{C3380CC4-5D6E-409C-BE32-E72D297353CC}">
              <c16:uniqueId val="{00000005-C652-4B5E-919E-EE1A366C8C2B}"/>
            </c:ext>
          </c:extLst>
        </c:ser>
        <c:dLbls>
          <c:showLegendKey val="0"/>
          <c:showVal val="0"/>
          <c:showCatName val="0"/>
          <c:showSerName val="0"/>
          <c:showPercent val="0"/>
          <c:showBubbleSize val="0"/>
        </c:dLbls>
        <c:gapWidth val="75"/>
        <c:overlap val="-25"/>
        <c:axId val="126073472"/>
        <c:axId val="126079360"/>
      </c:barChart>
      <c:dateAx>
        <c:axId val="126073472"/>
        <c:scaling>
          <c:orientation val="minMax"/>
        </c:scaling>
        <c:delete val="0"/>
        <c:axPos val="b"/>
        <c:numFmt formatCode="General" sourceLinked="0"/>
        <c:majorTickMark val="none"/>
        <c:minorTickMark val="none"/>
        <c:tickLblPos val="nextTo"/>
        <c:crossAx val="126079360"/>
        <c:crosses val="autoZero"/>
        <c:auto val="0"/>
        <c:lblOffset val="100"/>
        <c:baseTimeUnit val="days"/>
      </c:dateAx>
      <c:valAx>
        <c:axId val="126079360"/>
        <c:scaling>
          <c:orientation val="minMax"/>
        </c:scaling>
        <c:delete val="0"/>
        <c:axPos val="l"/>
        <c:numFmt formatCode="0.0%" sourceLinked="1"/>
        <c:majorTickMark val="none"/>
        <c:minorTickMark val="none"/>
        <c:tickLblPos val="none"/>
        <c:spPr>
          <a:ln w="6350">
            <a:noFill/>
          </a:ln>
        </c:spPr>
        <c:crossAx val="126073472"/>
        <c:crosses val="autoZero"/>
        <c:crossBetween val="between"/>
      </c:valAx>
    </c:plotArea>
    <c:legend>
      <c:legendPos val="b"/>
      <c:layout>
        <c:manualLayout>
          <c:xMode val="edge"/>
          <c:yMode val="edge"/>
          <c:x val="5.6181334342633824E-2"/>
          <c:y val="0.8445167109529188"/>
          <c:w val="0.88339071388043067"/>
          <c:h val="0.13071548718949105"/>
        </c:manualLayout>
      </c:layout>
      <c:overlay val="0"/>
    </c:legend>
    <c:plotVisOnly val="1"/>
    <c:dispBlanksAs val="gap"/>
    <c:showDLblsOverMax val="0"/>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400" b="0"/>
              <a:t>Ús casc de seguretat segons freqüència utilitza bici</a:t>
            </a:r>
          </a:p>
        </c:rich>
      </c:tx>
      <c:layout/>
      <c:overlay val="0"/>
    </c:title>
    <c:autoTitleDeleted val="0"/>
    <c:plotArea>
      <c:layout>
        <c:manualLayout>
          <c:layoutTarget val="inner"/>
          <c:xMode val="edge"/>
          <c:yMode val="edge"/>
          <c:x val="5.5254350736278449E-2"/>
          <c:y val="0.37243925925925936"/>
          <c:w val="0.90649263721552875"/>
          <c:h val="0.33255629629629641"/>
        </c:manualLayout>
      </c:layout>
      <c:barChart>
        <c:barDir val="col"/>
        <c:grouping val="clustered"/>
        <c:varyColors val="0"/>
        <c:ser>
          <c:idx val="0"/>
          <c:order val="0"/>
          <c:tx>
            <c:strRef>
              <c:f>ACCIDENTS!$A$49</c:f>
              <c:strCache>
                <c:ptCount val="1"/>
                <c:pt idx="0">
                  <c:v>Sempre casc</c:v>
                </c:pt>
              </c:strCache>
            </c:strRef>
          </c:tx>
          <c:spPr>
            <a:solidFill>
              <a:srgbClr val="72A073"/>
            </a:solidFill>
          </c:spPr>
          <c:invertIfNegative val="0"/>
          <c:dLbls>
            <c:spPr>
              <a:noFill/>
              <a:ln>
                <a:noFill/>
              </a:ln>
              <a:effectLst/>
            </c:spPr>
            <c:txPr>
              <a:bodyPr/>
              <a:lstStyle/>
              <a:p>
                <a:pPr>
                  <a:defRPr sz="8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ACCIDENTS!$B$48:$C$48</c:f>
              <c:strCache>
                <c:ptCount val="2"/>
                <c:pt idx="0">
                  <c:v>Sempre / sovint</c:v>
                </c:pt>
                <c:pt idx="1">
                  <c:v>De vegades / rarament</c:v>
                </c:pt>
              </c:strCache>
            </c:strRef>
          </c:cat>
          <c:val>
            <c:numRef>
              <c:f>ACCIDENTS!$B$49:$C$49</c:f>
              <c:numCache>
                <c:formatCode>0%</c:formatCode>
                <c:ptCount val="2"/>
                <c:pt idx="0">
                  <c:v>0.19500000000000001</c:v>
                </c:pt>
                <c:pt idx="1">
                  <c:v>0.18000000000000005</c:v>
                </c:pt>
              </c:numCache>
            </c:numRef>
          </c:val>
          <c:extLst xmlns:c16r2="http://schemas.microsoft.com/office/drawing/2015/06/chart">
            <c:ext xmlns:c16="http://schemas.microsoft.com/office/drawing/2014/chart" uri="{C3380CC4-5D6E-409C-BE32-E72D297353CC}">
              <c16:uniqueId val="{00000000-C818-4C47-B518-4D5F7944531C}"/>
            </c:ext>
          </c:extLst>
        </c:ser>
        <c:ser>
          <c:idx val="1"/>
          <c:order val="1"/>
          <c:tx>
            <c:strRef>
              <c:f>ACCIDENTS!$A$50</c:f>
              <c:strCache>
                <c:ptCount val="1"/>
                <c:pt idx="0">
                  <c:v>Sovint</c:v>
                </c:pt>
              </c:strCache>
            </c:strRef>
          </c:tx>
          <c:spPr>
            <a:solidFill>
              <a:srgbClr val="F89880"/>
            </a:solidFill>
          </c:spPr>
          <c:invertIfNegative val="0"/>
          <c:dLbls>
            <c:spPr>
              <a:noFill/>
              <a:ln>
                <a:noFill/>
              </a:ln>
              <a:effectLst/>
            </c:spPr>
            <c:txPr>
              <a:bodyPr/>
              <a:lstStyle/>
              <a:p>
                <a:pPr>
                  <a:defRPr sz="8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ACCIDENTS!$B$48:$C$48</c:f>
              <c:strCache>
                <c:ptCount val="2"/>
                <c:pt idx="0">
                  <c:v>Sempre / sovint</c:v>
                </c:pt>
                <c:pt idx="1">
                  <c:v>De vegades / rarament</c:v>
                </c:pt>
              </c:strCache>
            </c:strRef>
          </c:cat>
          <c:val>
            <c:numRef>
              <c:f>ACCIDENTS!$B$50:$C$50</c:f>
              <c:numCache>
                <c:formatCode>0%</c:formatCode>
                <c:ptCount val="2"/>
                <c:pt idx="0">
                  <c:v>8.3000000000000032E-2</c:v>
                </c:pt>
                <c:pt idx="1">
                  <c:v>0.12000000000000002</c:v>
                </c:pt>
              </c:numCache>
            </c:numRef>
          </c:val>
          <c:extLst xmlns:c16r2="http://schemas.microsoft.com/office/drawing/2015/06/chart">
            <c:ext xmlns:c16="http://schemas.microsoft.com/office/drawing/2014/chart" uri="{C3380CC4-5D6E-409C-BE32-E72D297353CC}">
              <c16:uniqueId val="{00000001-C818-4C47-B518-4D5F7944531C}"/>
            </c:ext>
          </c:extLst>
        </c:ser>
        <c:ser>
          <c:idx val="2"/>
          <c:order val="2"/>
          <c:tx>
            <c:strRef>
              <c:f>ACCIDENTS!$A$51</c:f>
              <c:strCache>
                <c:ptCount val="1"/>
                <c:pt idx="0">
                  <c:v>De vegades</c:v>
                </c:pt>
              </c:strCache>
            </c:strRef>
          </c:tx>
          <c:spPr>
            <a:solidFill>
              <a:srgbClr val="EE7558"/>
            </a:solidFill>
          </c:spPr>
          <c:invertIfNegative val="0"/>
          <c:dLbls>
            <c:spPr>
              <a:noFill/>
              <a:ln>
                <a:noFill/>
              </a:ln>
              <a:effectLst/>
            </c:spPr>
            <c:txPr>
              <a:bodyPr/>
              <a:lstStyle/>
              <a:p>
                <a:pPr>
                  <a:defRPr sz="8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ACCIDENTS!$B$48:$C$48</c:f>
              <c:strCache>
                <c:ptCount val="2"/>
                <c:pt idx="0">
                  <c:v>Sempre / sovint</c:v>
                </c:pt>
                <c:pt idx="1">
                  <c:v>De vegades / rarament</c:v>
                </c:pt>
              </c:strCache>
            </c:strRef>
          </c:cat>
          <c:val>
            <c:numRef>
              <c:f>ACCIDENTS!$B$51:$C$51</c:f>
              <c:numCache>
                <c:formatCode>0%</c:formatCode>
                <c:ptCount val="2"/>
                <c:pt idx="0">
                  <c:v>0.112</c:v>
                </c:pt>
                <c:pt idx="1">
                  <c:v>0.14200000000000004</c:v>
                </c:pt>
              </c:numCache>
            </c:numRef>
          </c:val>
          <c:extLst xmlns:c16r2="http://schemas.microsoft.com/office/drawing/2015/06/chart">
            <c:ext xmlns:c16="http://schemas.microsoft.com/office/drawing/2014/chart" uri="{C3380CC4-5D6E-409C-BE32-E72D297353CC}">
              <c16:uniqueId val="{00000002-C818-4C47-B518-4D5F7944531C}"/>
            </c:ext>
          </c:extLst>
        </c:ser>
        <c:ser>
          <c:idx val="3"/>
          <c:order val="3"/>
          <c:tx>
            <c:strRef>
              <c:f>ACCIDENTS!$A$52</c:f>
              <c:strCache>
                <c:ptCount val="1"/>
                <c:pt idx="0">
                  <c:v>Rarament</c:v>
                </c:pt>
              </c:strCache>
            </c:strRef>
          </c:tx>
          <c:spPr>
            <a:solidFill>
              <a:srgbClr val="E14E32"/>
            </a:solidFill>
          </c:spPr>
          <c:invertIfNegative val="0"/>
          <c:dLbls>
            <c:spPr>
              <a:noFill/>
              <a:ln>
                <a:noFill/>
              </a:ln>
              <a:effectLst/>
            </c:spPr>
            <c:txPr>
              <a:bodyPr/>
              <a:lstStyle/>
              <a:p>
                <a:pPr>
                  <a:defRPr sz="8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ACCIDENTS!$B$48:$C$48</c:f>
              <c:strCache>
                <c:ptCount val="2"/>
                <c:pt idx="0">
                  <c:v>Sempre / sovint</c:v>
                </c:pt>
                <c:pt idx="1">
                  <c:v>De vegades / rarament</c:v>
                </c:pt>
              </c:strCache>
            </c:strRef>
          </c:cat>
          <c:val>
            <c:numRef>
              <c:f>ACCIDENTS!$B$52:$C$52</c:f>
              <c:numCache>
                <c:formatCode>0%</c:formatCode>
                <c:ptCount val="2"/>
                <c:pt idx="0">
                  <c:v>0.15400000000000005</c:v>
                </c:pt>
                <c:pt idx="1">
                  <c:v>0.14600000000000005</c:v>
                </c:pt>
              </c:numCache>
            </c:numRef>
          </c:val>
          <c:extLst xmlns:c16r2="http://schemas.microsoft.com/office/drawing/2015/06/chart">
            <c:ext xmlns:c16="http://schemas.microsoft.com/office/drawing/2014/chart" uri="{C3380CC4-5D6E-409C-BE32-E72D297353CC}">
              <c16:uniqueId val="{00000003-C818-4C47-B518-4D5F7944531C}"/>
            </c:ext>
          </c:extLst>
        </c:ser>
        <c:ser>
          <c:idx val="4"/>
          <c:order val="4"/>
          <c:tx>
            <c:strRef>
              <c:f>ACCIDENTS!$A$53</c:f>
              <c:strCache>
                <c:ptCount val="1"/>
                <c:pt idx="0">
                  <c:v>Mai casc</c:v>
                </c:pt>
              </c:strCache>
            </c:strRef>
          </c:tx>
          <c:spPr>
            <a:solidFill>
              <a:srgbClr val="D11507"/>
            </a:solidFill>
          </c:spPr>
          <c:invertIfNegative val="0"/>
          <c:dLbls>
            <c:spPr>
              <a:noFill/>
              <a:ln>
                <a:noFill/>
              </a:ln>
              <a:effectLst/>
            </c:spPr>
            <c:txPr>
              <a:bodyPr/>
              <a:lstStyle/>
              <a:p>
                <a:pPr>
                  <a:defRPr sz="8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ACCIDENTS!$B$48:$C$48</c:f>
              <c:strCache>
                <c:ptCount val="2"/>
                <c:pt idx="0">
                  <c:v>Sempre / sovint</c:v>
                </c:pt>
                <c:pt idx="1">
                  <c:v>De vegades / rarament</c:v>
                </c:pt>
              </c:strCache>
            </c:strRef>
          </c:cat>
          <c:val>
            <c:numRef>
              <c:f>ACCIDENTS!$B$53:$C$53</c:f>
              <c:numCache>
                <c:formatCode>0%</c:formatCode>
                <c:ptCount val="2"/>
                <c:pt idx="0">
                  <c:v>0.4200000000000001</c:v>
                </c:pt>
                <c:pt idx="1">
                  <c:v>0.30500000000000016</c:v>
                </c:pt>
              </c:numCache>
            </c:numRef>
          </c:val>
          <c:extLst xmlns:c16r2="http://schemas.microsoft.com/office/drawing/2015/06/chart">
            <c:ext xmlns:c16="http://schemas.microsoft.com/office/drawing/2014/chart" uri="{C3380CC4-5D6E-409C-BE32-E72D297353CC}">
              <c16:uniqueId val="{00000004-C818-4C47-B518-4D5F7944531C}"/>
            </c:ext>
          </c:extLst>
        </c:ser>
        <c:ser>
          <c:idx val="5"/>
          <c:order val="5"/>
          <c:tx>
            <c:strRef>
              <c:f>ACCIDENTS!$A$55</c:f>
              <c:strCache>
                <c:ptCount val="1"/>
                <c:pt idx="0">
                  <c:v>Ns/Nc</c:v>
                </c:pt>
              </c:strCache>
            </c:strRef>
          </c:tx>
          <c:spPr>
            <a:solidFill>
              <a:srgbClr val="AFABAB"/>
            </a:solidFill>
          </c:spPr>
          <c:invertIfNegative val="0"/>
          <c:cat>
            <c:strRef>
              <c:f>ACCIDENTS!$B$48:$C$48</c:f>
              <c:strCache>
                <c:ptCount val="2"/>
                <c:pt idx="0">
                  <c:v>Sempre / sovint</c:v>
                </c:pt>
                <c:pt idx="1">
                  <c:v>De vegades / rarament</c:v>
                </c:pt>
              </c:strCache>
            </c:strRef>
          </c:cat>
          <c:val>
            <c:numRef>
              <c:f>ACCIDENTS!$B$55:$C$55</c:f>
              <c:numCache>
                <c:formatCode>0%</c:formatCode>
                <c:ptCount val="2"/>
                <c:pt idx="0">
                  <c:v>6.0000000000000019E-3</c:v>
                </c:pt>
                <c:pt idx="1">
                  <c:v>1.4E-2</c:v>
                </c:pt>
              </c:numCache>
            </c:numRef>
          </c:val>
          <c:extLst xmlns:c16r2="http://schemas.microsoft.com/office/drawing/2015/06/chart">
            <c:ext xmlns:c16="http://schemas.microsoft.com/office/drawing/2014/chart" uri="{C3380CC4-5D6E-409C-BE32-E72D297353CC}">
              <c16:uniqueId val="{00000005-C818-4C47-B518-4D5F7944531C}"/>
            </c:ext>
          </c:extLst>
        </c:ser>
        <c:dLbls>
          <c:showLegendKey val="0"/>
          <c:showVal val="0"/>
          <c:showCatName val="0"/>
          <c:showSerName val="0"/>
          <c:showPercent val="0"/>
          <c:showBubbleSize val="0"/>
        </c:dLbls>
        <c:gapWidth val="75"/>
        <c:overlap val="-25"/>
        <c:axId val="126153472"/>
        <c:axId val="126155008"/>
      </c:barChart>
      <c:dateAx>
        <c:axId val="126153472"/>
        <c:scaling>
          <c:orientation val="minMax"/>
        </c:scaling>
        <c:delete val="0"/>
        <c:axPos val="b"/>
        <c:numFmt formatCode="General" sourceLinked="0"/>
        <c:majorTickMark val="none"/>
        <c:minorTickMark val="none"/>
        <c:tickLblPos val="nextTo"/>
        <c:crossAx val="126155008"/>
        <c:crosses val="autoZero"/>
        <c:auto val="0"/>
        <c:lblOffset val="100"/>
        <c:baseTimeUnit val="days"/>
      </c:dateAx>
      <c:valAx>
        <c:axId val="126155008"/>
        <c:scaling>
          <c:orientation val="minMax"/>
        </c:scaling>
        <c:delete val="0"/>
        <c:axPos val="l"/>
        <c:numFmt formatCode="0%" sourceLinked="1"/>
        <c:majorTickMark val="none"/>
        <c:minorTickMark val="none"/>
        <c:tickLblPos val="none"/>
        <c:spPr>
          <a:ln w="6350">
            <a:noFill/>
          </a:ln>
        </c:spPr>
        <c:crossAx val="126153472"/>
        <c:crosses val="autoZero"/>
        <c:crossBetween val="between"/>
      </c:valAx>
    </c:plotArea>
    <c:legend>
      <c:legendPos val="b"/>
      <c:layout>
        <c:manualLayout>
          <c:xMode val="edge"/>
          <c:yMode val="edge"/>
          <c:x val="5.6181334342633824E-2"/>
          <c:y val="0.85185534051234268"/>
          <c:w val="0.86215929847391892"/>
          <c:h val="0.1232225411075961"/>
        </c:manualLayout>
      </c:layout>
      <c:overlay val="0"/>
    </c:legend>
    <c:plotVisOnly val="1"/>
    <c:dispBlanksAs val="gap"/>
    <c:showDLblsOverMax val="0"/>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4D97-4476-81C9-1EC95FDFEDB8}"/>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400" b="0"/>
              <a:t>Quantes vegades a la setmana esmorza abans de sortir de casa</a:t>
            </a:r>
          </a:p>
        </c:rich>
      </c:tx>
      <c:layout>
        <c:manualLayout>
          <c:xMode val="edge"/>
          <c:yMode val="edge"/>
          <c:x val="0.14773776546630008"/>
          <c:y val="0"/>
        </c:manualLayout>
      </c:layout>
      <c:overlay val="0"/>
    </c:title>
    <c:autoTitleDeleted val="0"/>
    <c:plotArea>
      <c:layout>
        <c:manualLayout>
          <c:layoutTarget val="inner"/>
          <c:xMode val="edge"/>
          <c:yMode val="edge"/>
          <c:x val="0.23296706221581456"/>
          <c:y val="0.30635213455461252"/>
          <c:w val="0.76703295744542277"/>
          <c:h val="0.69364786544539725"/>
        </c:manualLayout>
      </c:layout>
      <c:barChart>
        <c:barDir val="bar"/>
        <c:grouping val="clustered"/>
        <c:varyColors val="0"/>
        <c:ser>
          <c:idx val="0"/>
          <c:order val="0"/>
          <c:tx>
            <c:strRef>
              <c:f>DIETA!$B$9</c:f>
              <c:strCache>
                <c:ptCount val="1"/>
                <c:pt idx="0">
                  <c:v>Noi</c:v>
                </c:pt>
              </c:strCache>
            </c:strRef>
          </c:tx>
          <c:invertIfNegative val="0"/>
          <c:dLbls>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DIETA!$A$10:$A$14</c:f>
              <c:strCache>
                <c:ptCount val="5"/>
                <c:pt idx="0">
                  <c:v>Cada dia</c:v>
                </c:pt>
                <c:pt idx="1">
                  <c:v>4-6 vegades</c:v>
                </c:pt>
                <c:pt idx="2">
                  <c:v>1-3 vegades</c:v>
                </c:pt>
                <c:pt idx="3">
                  <c:v>Cap vegada</c:v>
                </c:pt>
                <c:pt idx="4">
                  <c:v>Ns/Nc</c:v>
                </c:pt>
              </c:strCache>
            </c:strRef>
          </c:cat>
          <c:val>
            <c:numRef>
              <c:f>DIETA!$B$10:$B$14</c:f>
              <c:numCache>
                <c:formatCode>0.0%</c:formatCode>
                <c:ptCount val="5"/>
                <c:pt idx="0">
                  <c:v>0.66700000000000026</c:v>
                </c:pt>
                <c:pt idx="1">
                  <c:v>0.111</c:v>
                </c:pt>
                <c:pt idx="2">
                  <c:v>0.111</c:v>
                </c:pt>
                <c:pt idx="3">
                  <c:v>0.111</c:v>
                </c:pt>
                <c:pt idx="4">
                  <c:v>0</c:v>
                </c:pt>
              </c:numCache>
            </c:numRef>
          </c:val>
          <c:extLst xmlns:c16r2="http://schemas.microsoft.com/office/drawing/2015/06/chart">
            <c:ext xmlns:c16="http://schemas.microsoft.com/office/drawing/2014/chart" uri="{C3380CC4-5D6E-409C-BE32-E72D297353CC}">
              <c16:uniqueId val="{00000000-4794-46E5-9A82-D9FD449C84C3}"/>
            </c:ext>
          </c:extLst>
        </c:ser>
        <c:ser>
          <c:idx val="1"/>
          <c:order val="1"/>
          <c:tx>
            <c:strRef>
              <c:f>DIETA!$C$9</c:f>
              <c:strCache>
                <c:ptCount val="1"/>
                <c:pt idx="0">
                  <c:v>Noia</c:v>
                </c:pt>
              </c:strCache>
            </c:strRef>
          </c:tx>
          <c:invertIfNegative val="0"/>
          <c:dLbls>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DIETA!$A$10:$A$14</c:f>
              <c:strCache>
                <c:ptCount val="5"/>
                <c:pt idx="0">
                  <c:v>Cada dia</c:v>
                </c:pt>
                <c:pt idx="1">
                  <c:v>4-6 vegades</c:v>
                </c:pt>
                <c:pt idx="2">
                  <c:v>1-3 vegades</c:v>
                </c:pt>
                <c:pt idx="3">
                  <c:v>Cap vegada</c:v>
                </c:pt>
                <c:pt idx="4">
                  <c:v>Ns/Nc</c:v>
                </c:pt>
              </c:strCache>
            </c:strRef>
          </c:cat>
          <c:val>
            <c:numRef>
              <c:f>DIETA!$C$10:$C$14</c:f>
              <c:numCache>
                <c:formatCode>0.0%</c:formatCode>
                <c:ptCount val="5"/>
                <c:pt idx="0">
                  <c:v>0.45</c:v>
                </c:pt>
                <c:pt idx="1">
                  <c:v>0.17500000000000004</c:v>
                </c:pt>
                <c:pt idx="2">
                  <c:v>0.2</c:v>
                </c:pt>
                <c:pt idx="3">
                  <c:v>0.17500000000000004</c:v>
                </c:pt>
                <c:pt idx="4">
                  <c:v>0</c:v>
                </c:pt>
              </c:numCache>
            </c:numRef>
          </c:val>
          <c:extLst xmlns:c16r2="http://schemas.microsoft.com/office/drawing/2015/06/chart">
            <c:ext xmlns:c16="http://schemas.microsoft.com/office/drawing/2014/chart" uri="{C3380CC4-5D6E-409C-BE32-E72D297353CC}">
              <c16:uniqueId val="{00000001-4794-46E5-9A82-D9FD449C84C3}"/>
            </c:ext>
          </c:extLst>
        </c:ser>
        <c:dLbls>
          <c:showLegendKey val="0"/>
          <c:showVal val="1"/>
          <c:showCatName val="0"/>
          <c:showSerName val="0"/>
          <c:showPercent val="0"/>
          <c:showBubbleSize val="0"/>
        </c:dLbls>
        <c:gapWidth val="75"/>
        <c:overlap val="-25"/>
        <c:axId val="126251008"/>
        <c:axId val="126252544"/>
      </c:barChart>
      <c:dateAx>
        <c:axId val="126251008"/>
        <c:scaling>
          <c:orientation val="maxMin"/>
        </c:scaling>
        <c:delete val="0"/>
        <c:axPos val="l"/>
        <c:numFmt formatCode="General" sourceLinked="0"/>
        <c:majorTickMark val="none"/>
        <c:minorTickMark val="none"/>
        <c:tickLblPos val="nextTo"/>
        <c:crossAx val="126252544"/>
        <c:crosses val="autoZero"/>
        <c:auto val="0"/>
        <c:lblOffset val="100"/>
        <c:baseTimeUnit val="days"/>
      </c:dateAx>
      <c:valAx>
        <c:axId val="126252544"/>
        <c:scaling>
          <c:orientation val="minMax"/>
        </c:scaling>
        <c:delete val="1"/>
        <c:axPos val="t"/>
        <c:numFmt formatCode="0.0%" sourceLinked="1"/>
        <c:majorTickMark val="out"/>
        <c:minorTickMark val="none"/>
        <c:tickLblPos val="none"/>
        <c:crossAx val="126251008"/>
        <c:crosses val="autoZero"/>
        <c:crossBetween val="between"/>
      </c:valAx>
    </c:plotArea>
    <c:legend>
      <c:legendPos val="t"/>
      <c:layout>
        <c:manualLayout>
          <c:xMode val="edge"/>
          <c:yMode val="edge"/>
          <c:x val="0.36897475139551728"/>
          <c:y val="0.20071648186834096"/>
          <c:w val="0.24702672729289121"/>
          <c:h val="8.6706304569073189E-2"/>
        </c:manualLayout>
      </c:layout>
      <c:overlay val="0"/>
    </c:legend>
    <c:plotVisOnly val="1"/>
    <c:dispBlanksAs val="gap"/>
    <c:showDLblsOverMax val="0"/>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400" b="0"/>
              <a:t>Quantes vegades a la setmana esmorza a mig matí</a:t>
            </a:r>
          </a:p>
        </c:rich>
      </c:tx>
      <c:layout>
        <c:manualLayout>
          <c:xMode val="edge"/>
          <c:yMode val="edge"/>
          <c:x val="0.15951173708920457"/>
          <c:y val="0"/>
        </c:manualLayout>
      </c:layout>
      <c:overlay val="0"/>
    </c:title>
    <c:autoTitleDeleted val="0"/>
    <c:plotArea>
      <c:layout>
        <c:manualLayout>
          <c:layoutTarget val="inner"/>
          <c:xMode val="edge"/>
          <c:yMode val="edge"/>
          <c:x val="0.23296704255458545"/>
          <c:y val="0.31039370078740536"/>
          <c:w val="0.72571838379358089"/>
          <c:h val="0.67854051030507023"/>
        </c:manualLayout>
      </c:layout>
      <c:barChart>
        <c:barDir val="bar"/>
        <c:grouping val="clustered"/>
        <c:varyColors val="0"/>
        <c:ser>
          <c:idx val="0"/>
          <c:order val="0"/>
          <c:tx>
            <c:strRef>
              <c:f>DIETA!$B$17</c:f>
              <c:strCache>
                <c:ptCount val="1"/>
                <c:pt idx="0">
                  <c:v>Noi</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DIETA!$A$18:$A$22</c:f>
              <c:strCache>
                <c:ptCount val="5"/>
                <c:pt idx="0">
                  <c:v>Cada dia</c:v>
                </c:pt>
                <c:pt idx="1">
                  <c:v>4-6 vegades</c:v>
                </c:pt>
                <c:pt idx="2">
                  <c:v>1-3 vegades</c:v>
                </c:pt>
                <c:pt idx="3">
                  <c:v>Cap vegada</c:v>
                </c:pt>
                <c:pt idx="4">
                  <c:v>Ns/Nc</c:v>
                </c:pt>
              </c:strCache>
            </c:strRef>
          </c:cat>
          <c:val>
            <c:numRef>
              <c:f>DIETA!$B$18:$B$22</c:f>
              <c:numCache>
                <c:formatCode>0.0%</c:formatCode>
                <c:ptCount val="5"/>
                <c:pt idx="0">
                  <c:v>0.63900000000000023</c:v>
                </c:pt>
                <c:pt idx="1">
                  <c:v>0.13900000000000001</c:v>
                </c:pt>
                <c:pt idx="2">
                  <c:v>0.13900000000000001</c:v>
                </c:pt>
                <c:pt idx="3">
                  <c:v>2.8000000000000001E-2</c:v>
                </c:pt>
                <c:pt idx="4">
                  <c:v>5.6000000000000001E-2</c:v>
                </c:pt>
              </c:numCache>
            </c:numRef>
          </c:val>
          <c:extLst xmlns:c16r2="http://schemas.microsoft.com/office/drawing/2015/06/chart">
            <c:ext xmlns:c16="http://schemas.microsoft.com/office/drawing/2014/chart" uri="{C3380CC4-5D6E-409C-BE32-E72D297353CC}">
              <c16:uniqueId val="{00000000-6687-4866-B097-5D00DFF48B6A}"/>
            </c:ext>
          </c:extLst>
        </c:ser>
        <c:ser>
          <c:idx val="1"/>
          <c:order val="1"/>
          <c:tx>
            <c:strRef>
              <c:f>DIETA!$C$17</c:f>
              <c:strCache>
                <c:ptCount val="1"/>
                <c:pt idx="0">
                  <c:v>Noia</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DIETA!$A$18:$A$22</c:f>
              <c:strCache>
                <c:ptCount val="5"/>
                <c:pt idx="0">
                  <c:v>Cada dia</c:v>
                </c:pt>
                <c:pt idx="1">
                  <c:v>4-6 vegades</c:v>
                </c:pt>
                <c:pt idx="2">
                  <c:v>1-3 vegades</c:v>
                </c:pt>
                <c:pt idx="3">
                  <c:v>Cap vegada</c:v>
                </c:pt>
                <c:pt idx="4">
                  <c:v>Ns/Nc</c:v>
                </c:pt>
              </c:strCache>
            </c:strRef>
          </c:cat>
          <c:val>
            <c:numRef>
              <c:f>DIETA!$C$18:$C$22</c:f>
              <c:numCache>
                <c:formatCode>0.0%</c:formatCode>
                <c:ptCount val="5"/>
                <c:pt idx="0">
                  <c:v>0.6000000000000002</c:v>
                </c:pt>
                <c:pt idx="1">
                  <c:v>0.17500000000000004</c:v>
                </c:pt>
                <c:pt idx="2">
                  <c:v>0.15000000000000005</c:v>
                </c:pt>
                <c:pt idx="3">
                  <c:v>0.05</c:v>
                </c:pt>
                <c:pt idx="4">
                  <c:v>2.5000000000000001E-2</c:v>
                </c:pt>
              </c:numCache>
            </c:numRef>
          </c:val>
          <c:extLst xmlns:c16r2="http://schemas.microsoft.com/office/drawing/2015/06/chart">
            <c:ext xmlns:c16="http://schemas.microsoft.com/office/drawing/2014/chart" uri="{C3380CC4-5D6E-409C-BE32-E72D297353CC}">
              <c16:uniqueId val="{00000001-6687-4866-B097-5D00DFF48B6A}"/>
            </c:ext>
          </c:extLst>
        </c:ser>
        <c:dLbls>
          <c:showLegendKey val="0"/>
          <c:showVal val="1"/>
          <c:showCatName val="0"/>
          <c:showSerName val="0"/>
          <c:showPercent val="0"/>
          <c:showBubbleSize val="0"/>
        </c:dLbls>
        <c:gapWidth val="75"/>
        <c:overlap val="-25"/>
        <c:axId val="126283776"/>
        <c:axId val="126285312"/>
      </c:barChart>
      <c:dateAx>
        <c:axId val="126283776"/>
        <c:scaling>
          <c:orientation val="maxMin"/>
        </c:scaling>
        <c:delete val="0"/>
        <c:axPos val="l"/>
        <c:numFmt formatCode="General" sourceLinked="0"/>
        <c:majorTickMark val="none"/>
        <c:minorTickMark val="none"/>
        <c:tickLblPos val="nextTo"/>
        <c:crossAx val="126285312"/>
        <c:crosses val="autoZero"/>
        <c:auto val="0"/>
        <c:lblOffset val="100"/>
        <c:baseTimeUnit val="days"/>
      </c:dateAx>
      <c:valAx>
        <c:axId val="126285312"/>
        <c:scaling>
          <c:orientation val="minMax"/>
        </c:scaling>
        <c:delete val="1"/>
        <c:axPos val="t"/>
        <c:numFmt formatCode="0.0%" sourceLinked="1"/>
        <c:majorTickMark val="out"/>
        <c:minorTickMark val="none"/>
        <c:tickLblPos val="none"/>
        <c:crossAx val="126283776"/>
        <c:crosses val="autoZero"/>
        <c:crossBetween val="between"/>
      </c:valAx>
    </c:plotArea>
    <c:legend>
      <c:legendPos val="t"/>
      <c:layout>
        <c:manualLayout>
          <c:xMode val="edge"/>
          <c:yMode val="edge"/>
          <c:x val="0.36521888285091503"/>
          <c:y val="0.19787358547394687"/>
          <c:w val="0.24702672729289121"/>
          <c:h val="8.476700658319479E-2"/>
        </c:manualLayout>
      </c:layout>
      <c:overlay val="0"/>
    </c:legend>
    <c:plotVisOnly val="1"/>
    <c:dispBlanksAs val="gap"/>
    <c:showDLblsOverMax val="0"/>
  </c:chart>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400" b="0" i="0" baseline="0"/>
              <a:t>Què esmorza abans de sortir de casa</a:t>
            </a:r>
            <a:endParaRPr lang="es-ES" sz="1400"/>
          </a:p>
        </c:rich>
      </c:tx>
      <c:layout/>
      <c:overlay val="0"/>
    </c:title>
    <c:autoTitleDeleted val="0"/>
    <c:plotArea>
      <c:layout>
        <c:manualLayout>
          <c:layoutTarget val="inner"/>
          <c:xMode val="edge"/>
          <c:yMode val="edge"/>
          <c:x val="0.2493525807866584"/>
          <c:y val="9.9128358414318968E-2"/>
          <c:w val="0.52316254449988198"/>
          <c:h val="0.8624142099865777"/>
        </c:manualLayout>
      </c:layout>
      <c:doughnutChart>
        <c:varyColors val="1"/>
        <c:ser>
          <c:idx val="0"/>
          <c:order val="0"/>
          <c:spPr>
            <a:ln w="19050">
              <a:solidFill>
                <a:sysClr val="window" lastClr="FFFFFF"/>
              </a:solidFill>
            </a:ln>
          </c:spPr>
          <c:dPt>
            <c:idx val="0"/>
            <c:bubble3D val="0"/>
            <c:spPr>
              <a:solidFill>
                <a:srgbClr val="ED7D31">
                  <a:lumMod val="20000"/>
                  <a:lumOff val="80000"/>
                </a:srgbClr>
              </a:solidFill>
              <a:ln w="19050">
                <a:solidFill>
                  <a:sysClr val="window" lastClr="FFFFFF"/>
                </a:solidFill>
              </a:ln>
            </c:spPr>
            <c:extLst xmlns:c16r2="http://schemas.microsoft.com/office/drawing/2015/06/chart">
              <c:ext xmlns:c16="http://schemas.microsoft.com/office/drawing/2014/chart" uri="{C3380CC4-5D6E-409C-BE32-E72D297353CC}">
                <c16:uniqueId val="{00000001-04BE-4FA7-B87E-50A618BA708D}"/>
              </c:ext>
            </c:extLst>
          </c:dPt>
          <c:dPt>
            <c:idx val="1"/>
            <c:bubble3D val="0"/>
            <c:spPr>
              <a:solidFill>
                <a:schemeClr val="accent2">
                  <a:lumMod val="40000"/>
                  <a:lumOff val="60000"/>
                </a:schemeClr>
              </a:solidFill>
              <a:ln w="19050">
                <a:solidFill>
                  <a:sysClr val="window" lastClr="FFFFFF"/>
                </a:solidFill>
              </a:ln>
            </c:spPr>
            <c:extLst xmlns:c16r2="http://schemas.microsoft.com/office/drawing/2015/06/chart">
              <c:ext xmlns:c16="http://schemas.microsoft.com/office/drawing/2014/chart" uri="{C3380CC4-5D6E-409C-BE32-E72D297353CC}">
                <c16:uniqueId val="{00000003-04BE-4FA7-B87E-50A618BA708D}"/>
              </c:ext>
            </c:extLst>
          </c:dPt>
          <c:dPt>
            <c:idx val="2"/>
            <c:bubble3D val="0"/>
            <c:spPr>
              <a:solidFill>
                <a:schemeClr val="accent2">
                  <a:lumMod val="60000"/>
                  <a:lumOff val="40000"/>
                </a:schemeClr>
              </a:solidFill>
              <a:ln w="19050">
                <a:solidFill>
                  <a:sysClr val="window" lastClr="FFFFFF"/>
                </a:solidFill>
              </a:ln>
            </c:spPr>
            <c:extLst xmlns:c16r2="http://schemas.microsoft.com/office/drawing/2015/06/chart">
              <c:ext xmlns:c16="http://schemas.microsoft.com/office/drawing/2014/chart" uri="{C3380CC4-5D6E-409C-BE32-E72D297353CC}">
                <c16:uniqueId val="{00000005-04BE-4FA7-B87E-50A618BA708D}"/>
              </c:ext>
            </c:extLst>
          </c:dPt>
          <c:dPt>
            <c:idx val="3"/>
            <c:bubble3D val="0"/>
            <c:spPr>
              <a:solidFill>
                <a:schemeClr val="accent2"/>
              </a:solidFill>
              <a:ln w="19050">
                <a:solidFill>
                  <a:sysClr val="window" lastClr="FFFFFF"/>
                </a:solidFill>
              </a:ln>
            </c:spPr>
            <c:extLst xmlns:c16r2="http://schemas.microsoft.com/office/drawing/2015/06/chart">
              <c:ext xmlns:c16="http://schemas.microsoft.com/office/drawing/2014/chart" uri="{C3380CC4-5D6E-409C-BE32-E72D297353CC}">
                <c16:uniqueId val="{00000007-04BE-4FA7-B87E-50A618BA708D}"/>
              </c:ext>
            </c:extLst>
          </c:dPt>
          <c:dPt>
            <c:idx val="4"/>
            <c:bubble3D val="0"/>
            <c:spPr>
              <a:solidFill>
                <a:schemeClr val="accent2">
                  <a:lumMod val="75000"/>
                </a:schemeClr>
              </a:solidFill>
              <a:ln w="19050">
                <a:solidFill>
                  <a:sysClr val="window" lastClr="FFFFFF"/>
                </a:solidFill>
              </a:ln>
            </c:spPr>
            <c:extLst xmlns:c16r2="http://schemas.microsoft.com/office/drawing/2015/06/chart">
              <c:ext xmlns:c16="http://schemas.microsoft.com/office/drawing/2014/chart" uri="{C3380CC4-5D6E-409C-BE32-E72D297353CC}">
                <c16:uniqueId val="{00000009-04BE-4FA7-B87E-50A618BA708D}"/>
              </c:ext>
            </c:extLst>
          </c:dPt>
          <c:dPt>
            <c:idx val="5"/>
            <c:bubble3D val="0"/>
            <c:spPr>
              <a:solidFill>
                <a:srgbClr val="AFABAB"/>
              </a:solidFill>
              <a:ln w="19050">
                <a:solidFill>
                  <a:sysClr val="window" lastClr="FFFFFF"/>
                </a:solidFill>
              </a:ln>
            </c:spPr>
            <c:extLst xmlns:c16r2="http://schemas.microsoft.com/office/drawing/2015/06/chart">
              <c:ext xmlns:c16="http://schemas.microsoft.com/office/drawing/2014/chart" uri="{C3380CC4-5D6E-409C-BE32-E72D297353CC}">
                <c16:uniqueId val="{0000000B-04BE-4FA7-B87E-50A618BA708D}"/>
              </c:ext>
            </c:extLst>
          </c:dPt>
          <c:dPt>
            <c:idx val="6"/>
            <c:bubble3D val="0"/>
            <c:spPr>
              <a:noFill/>
              <a:ln w="19050">
                <a:solidFill>
                  <a:sysClr val="window" lastClr="FFFFFF"/>
                </a:solidFill>
              </a:ln>
            </c:spPr>
            <c:extLst xmlns:c16r2="http://schemas.microsoft.com/office/drawing/2015/06/chart">
              <c:ext xmlns:c16="http://schemas.microsoft.com/office/drawing/2014/chart" uri="{C3380CC4-5D6E-409C-BE32-E72D297353CC}">
                <c16:uniqueId val="{0000000D-04BE-4FA7-B87E-50A618BA708D}"/>
              </c:ext>
            </c:extLst>
          </c:dPt>
          <c:dLbls>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D-04BE-4FA7-B87E-50A618BA708D}"/>
                </c:ext>
              </c:extLst>
            </c:dLbl>
            <c:spPr>
              <a:noFill/>
              <a:ln>
                <a:noFill/>
              </a:ln>
              <a:effectLst/>
            </c:spPr>
            <c:txPr>
              <a:bodyPr/>
              <a:lstStyle/>
              <a:p>
                <a:pPr>
                  <a:defRPr sz="800"/>
                </a:pPr>
                <a:endParaRPr lang="ca-ES"/>
              </a:p>
            </c:txPr>
            <c:showLegendKey val="0"/>
            <c:showVal val="1"/>
            <c:showCatName val="0"/>
            <c:showSerName val="0"/>
            <c:showPercent val="0"/>
            <c:showBubbleSize val="0"/>
            <c:showLeaderLines val="1"/>
            <c:extLst xmlns:c16r2="http://schemas.microsoft.com/office/drawing/2015/06/chart">
              <c:ext xmlns:c15="http://schemas.microsoft.com/office/drawing/2012/chart" uri="{CE6537A1-D6FC-4f65-9D91-7224C49458BB}"/>
            </c:extLst>
          </c:dLbls>
          <c:cat>
            <c:strRef>
              <c:f>DIETA!$A$26:$A$32</c:f>
              <c:strCache>
                <c:ptCount val="7"/>
                <c:pt idx="0">
                  <c:v>Productes làctics</c:v>
                </c:pt>
                <c:pt idx="1">
                  <c:v>Fruita</c:v>
                </c:pt>
                <c:pt idx="2">
                  <c:v>Pa</c:v>
                </c:pt>
                <c:pt idx="3">
                  <c:v>Pastes</c:v>
                </c:pt>
                <c:pt idx="4">
                  <c:v>Cereals</c:v>
                </c:pt>
                <c:pt idx="5">
                  <c:v>Altres</c:v>
                </c:pt>
                <c:pt idx="6">
                  <c:v>Total</c:v>
                </c:pt>
              </c:strCache>
            </c:strRef>
          </c:cat>
          <c:val>
            <c:numRef>
              <c:f>DIETA!$B$26:$B$32</c:f>
              <c:numCache>
                <c:formatCode>0.0%</c:formatCode>
                <c:ptCount val="7"/>
                <c:pt idx="0">
                  <c:v>0.65800000000000025</c:v>
                </c:pt>
                <c:pt idx="1">
                  <c:v>0.19700000000000001</c:v>
                </c:pt>
                <c:pt idx="2">
                  <c:v>0.27600000000000002</c:v>
                </c:pt>
                <c:pt idx="3">
                  <c:v>0.40800000000000008</c:v>
                </c:pt>
                <c:pt idx="4">
                  <c:v>0.31600000000000011</c:v>
                </c:pt>
                <c:pt idx="5">
                  <c:v>0.11799999999999998</c:v>
                </c:pt>
                <c:pt idx="6">
                  <c:v>1.9729999999999999</c:v>
                </c:pt>
              </c:numCache>
            </c:numRef>
          </c:val>
          <c:extLst xmlns:c16r2="http://schemas.microsoft.com/office/drawing/2015/06/chart">
            <c:ext xmlns:c16="http://schemas.microsoft.com/office/drawing/2014/chart" uri="{C3380CC4-5D6E-409C-BE32-E72D297353CC}">
              <c16:uniqueId val="{0000000E-04BE-4FA7-B87E-50A618BA708D}"/>
            </c:ext>
          </c:extLst>
        </c:ser>
        <c:dLbls>
          <c:showLegendKey val="0"/>
          <c:showVal val="0"/>
          <c:showCatName val="0"/>
          <c:showSerName val="0"/>
          <c:showPercent val="0"/>
          <c:showBubbleSize val="0"/>
          <c:showLeaderLines val="1"/>
        </c:dLbls>
        <c:firstSliceAng val="270"/>
        <c:holeSize val="50"/>
      </c:doughnutChart>
    </c:plotArea>
    <c:legend>
      <c:legendPos val="b"/>
      <c:legendEntry>
        <c:idx val="6"/>
        <c:delete val="1"/>
      </c:legendEntry>
      <c:layout>
        <c:manualLayout>
          <c:xMode val="edge"/>
          <c:yMode val="edge"/>
          <c:x val="0.26135362827568598"/>
          <c:y val="0.56114971237904221"/>
          <c:w val="0.61604523820244617"/>
          <c:h val="0.14045495175871059"/>
        </c:manualLayout>
      </c:layout>
      <c:overlay val="0"/>
    </c:legend>
    <c:plotVisOnly val="1"/>
    <c:dispBlanksAs val="zero"/>
    <c:showDLblsOverMax val="0"/>
  </c:chart>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4D97-4476-81C9-1EC95FDFEDB8}"/>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Consum d'aliments</a:t>
            </a:r>
            <a:r>
              <a:rPr lang="es-ES" b="0" baseline="0"/>
              <a:t> darrera setmana</a:t>
            </a:r>
            <a:endParaRPr lang="es-ES" b="0"/>
          </a:p>
        </c:rich>
      </c:tx>
      <c:layout>
        <c:manualLayout>
          <c:xMode val="edge"/>
          <c:yMode val="edge"/>
          <c:x val="0.24664363309469564"/>
          <c:y val="0"/>
        </c:manualLayout>
      </c:layout>
      <c:overlay val="0"/>
    </c:title>
    <c:autoTitleDeleted val="0"/>
    <c:plotArea>
      <c:layout>
        <c:manualLayout>
          <c:layoutTarget val="inner"/>
          <c:xMode val="edge"/>
          <c:yMode val="edge"/>
          <c:x val="0.24949757614817741"/>
          <c:y val="0.11702435140396822"/>
          <c:w val="0.73216222527344221"/>
          <c:h val="0.79673182159179834"/>
        </c:manualLayout>
      </c:layout>
      <c:barChart>
        <c:barDir val="bar"/>
        <c:grouping val="percentStacked"/>
        <c:varyColors val="0"/>
        <c:ser>
          <c:idx val="0"/>
          <c:order val="0"/>
          <c:tx>
            <c:strRef>
              <c:f>DIETA!$B$39</c:f>
              <c:strCache>
                <c:ptCount val="1"/>
                <c:pt idx="0">
                  <c:v>Consum diari</c:v>
                </c:pt>
              </c:strCache>
            </c:strRef>
          </c:tx>
          <c:spPr>
            <a:solidFill>
              <a:srgbClr val="4F8952"/>
            </a:solidFill>
          </c:spPr>
          <c:invertIfNegative val="0"/>
          <c:dLbls>
            <c:spPr>
              <a:noFill/>
              <a:ln>
                <a:noFill/>
              </a:ln>
              <a:effectLst/>
            </c:spPr>
            <c:txPr>
              <a:bodyPr/>
              <a:lstStyle/>
              <a:p>
                <a:pPr>
                  <a:defRPr sz="800">
                    <a:solidFill>
                      <a:sysClr val="windowText" lastClr="000000"/>
                    </a:solidFill>
                  </a:defRPr>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DIETA!$A$40:$A$51</c:f>
              <c:strCache>
                <c:ptCount val="12"/>
                <c:pt idx="0">
                  <c:v>Pa</c:v>
                </c:pt>
                <c:pt idx="1">
                  <c:v>Arròs o pasta</c:v>
                </c:pt>
                <c:pt idx="2">
                  <c:v>Patates</c:v>
                </c:pt>
                <c:pt idx="3">
                  <c:v>Cereals</c:v>
                </c:pt>
                <c:pt idx="4">
                  <c:v>Llegums</c:v>
                </c:pt>
                <c:pt idx="5">
                  <c:v>Carn</c:v>
                </c:pt>
                <c:pt idx="6">
                  <c:v>Peix</c:v>
                </c:pt>
                <c:pt idx="7">
                  <c:v>Ou</c:v>
                </c:pt>
                <c:pt idx="8">
                  <c:v>Verdures i hortalisses</c:v>
                </c:pt>
                <c:pt idx="9">
                  <c:v>Peça de fruita</c:v>
                </c:pt>
                <c:pt idx="10">
                  <c:v>Fruites seques</c:v>
                </c:pt>
                <c:pt idx="11">
                  <c:v>Làctics</c:v>
                </c:pt>
              </c:strCache>
            </c:strRef>
          </c:cat>
          <c:val>
            <c:numRef>
              <c:f>DIETA!$B$40:$B$51</c:f>
              <c:numCache>
                <c:formatCode>0.0%</c:formatCode>
                <c:ptCount val="12"/>
                <c:pt idx="0">
                  <c:v>0.61800000000000022</c:v>
                </c:pt>
                <c:pt idx="1">
                  <c:v>0.17100000000000001</c:v>
                </c:pt>
                <c:pt idx="2">
                  <c:v>0.13200000000000001</c:v>
                </c:pt>
                <c:pt idx="3">
                  <c:v>0.19700000000000001</c:v>
                </c:pt>
                <c:pt idx="4">
                  <c:v>0.11799999999999998</c:v>
                </c:pt>
                <c:pt idx="5">
                  <c:v>0.19700000000000001</c:v>
                </c:pt>
                <c:pt idx="6">
                  <c:v>0.11799999999999998</c:v>
                </c:pt>
                <c:pt idx="7">
                  <c:v>0.13200000000000001</c:v>
                </c:pt>
                <c:pt idx="8">
                  <c:v>0.19700000000000001</c:v>
                </c:pt>
                <c:pt idx="9">
                  <c:v>0.30300000000000016</c:v>
                </c:pt>
                <c:pt idx="10">
                  <c:v>0.15800000000000006</c:v>
                </c:pt>
                <c:pt idx="11">
                  <c:v>0.55300000000000005</c:v>
                </c:pt>
              </c:numCache>
            </c:numRef>
          </c:val>
          <c:extLst xmlns:c16r2="http://schemas.microsoft.com/office/drawing/2015/06/chart">
            <c:ext xmlns:c16="http://schemas.microsoft.com/office/drawing/2014/chart" uri="{C3380CC4-5D6E-409C-BE32-E72D297353CC}">
              <c16:uniqueId val="{00000000-6F1E-4A31-ACF2-D44B2CD648F6}"/>
            </c:ext>
          </c:extLst>
        </c:ser>
        <c:ser>
          <c:idx val="1"/>
          <c:order val="1"/>
          <c:tx>
            <c:strRef>
              <c:f>DIETA!$C$39</c:f>
              <c:strCache>
                <c:ptCount val="1"/>
                <c:pt idx="0">
                  <c:v>Consum setmanal</c:v>
                </c:pt>
              </c:strCache>
            </c:strRef>
          </c:tx>
          <c:spPr>
            <a:solidFill>
              <a:srgbClr val="95B794"/>
            </a:solidFill>
          </c:spPr>
          <c:invertIfNegative val="0"/>
          <c:dLbls>
            <c:spPr>
              <a:noFill/>
              <a:ln>
                <a:noFill/>
              </a:ln>
              <a:effectLst/>
            </c:spPr>
            <c:txPr>
              <a:bodyPr/>
              <a:lstStyle/>
              <a:p>
                <a:pPr>
                  <a:defRPr sz="8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DIETA!$A$40:$A$51</c:f>
              <c:strCache>
                <c:ptCount val="12"/>
                <c:pt idx="0">
                  <c:v>Pa</c:v>
                </c:pt>
                <c:pt idx="1">
                  <c:v>Arròs o pasta</c:v>
                </c:pt>
                <c:pt idx="2">
                  <c:v>Patates</c:v>
                </c:pt>
                <c:pt idx="3">
                  <c:v>Cereals</c:v>
                </c:pt>
                <c:pt idx="4">
                  <c:v>Llegums</c:v>
                </c:pt>
                <c:pt idx="5">
                  <c:v>Carn</c:v>
                </c:pt>
                <c:pt idx="6">
                  <c:v>Peix</c:v>
                </c:pt>
                <c:pt idx="7">
                  <c:v>Ou</c:v>
                </c:pt>
                <c:pt idx="8">
                  <c:v>Verdures i hortalisses</c:v>
                </c:pt>
                <c:pt idx="9">
                  <c:v>Peça de fruita</c:v>
                </c:pt>
                <c:pt idx="10">
                  <c:v>Fruites seques</c:v>
                </c:pt>
                <c:pt idx="11">
                  <c:v>Làctics</c:v>
                </c:pt>
              </c:strCache>
            </c:strRef>
          </c:cat>
          <c:val>
            <c:numRef>
              <c:f>DIETA!$C$40:$C$51</c:f>
              <c:numCache>
                <c:formatCode>0.0%</c:formatCode>
                <c:ptCount val="12"/>
                <c:pt idx="0">
                  <c:v>0.32900000000000013</c:v>
                </c:pt>
                <c:pt idx="1">
                  <c:v>0.81599999999999995</c:v>
                </c:pt>
                <c:pt idx="2">
                  <c:v>0.77600000000000025</c:v>
                </c:pt>
                <c:pt idx="3">
                  <c:v>0.35500000000000009</c:v>
                </c:pt>
                <c:pt idx="4">
                  <c:v>0.77600000000000025</c:v>
                </c:pt>
                <c:pt idx="5">
                  <c:v>0.75000000000000022</c:v>
                </c:pt>
                <c:pt idx="6">
                  <c:v>0.68400000000000005</c:v>
                </c:pt>
                <c:pt idx="7">
                  <c:v>0.75000000000000022</c:v>
                </c:pt>
                <c:pt idx="8">
                  <c:v>0.65800000000000025</c:v>
                </c:pt>
                <c:pt idx="9">
                  <c:v>0.53900000000000003</c:v>
                </c:pt>
                <c:pt idx="10">
                  <c:v>0.42100000000000015</c:v>
                </c:pt>
                <c:pt idx="11">
                  <c:v>0.40800000000000008</c:v>
                </c:pt>
              </c:numCache>
            </c:numRef>
          </c:val>
          <c:extLst xmlns:c16r2="http://schemas.microsoft.com/office/drawing/2015/06/chart">
            <c:ext xmlns:c16="http://schemas.microsoft.com/office/drawing/2014/chart" uri="{C3380CC4-5D6E-409C-BE32-E72D297353CC}">
              <c16:uniqueId val="{00000001-6F1E-4A31-ACF2-D44B2CD648F6}"/>
            </c:ext>
          </c:extLst>
        </c:ser>
        <c:ser>
          <c:idx val="2"/>
          <c:order val="2"/>
          <c:tx>
            <c:strRef>
              <c:f>DIETA!$D$39</c:f>
              <c:strCache>
                <c:ptCount val="1"/>
                <c:pt idx="0">
                  <c:v>Cap vegada a la setmana</c:v>
                </c:pt>
              </c:strCache>
            </c:strRef>
          </c:tx>
          <c:spPr>
            <a:solidFill>
              <a:srgbClr val="E14E32"/>
            </a:solidFill>
          </c:spPr>
          <c:invertIfNegative val="0"/>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6F1E-4A31-ACF2-D44B2CD648F6}"/>
                </c:ext>
              </c:extLst>
            </c:dLbl>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6F1E-4A31-ACF2-D44B2CD648F6}"/>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6F1E-4A31-ACF2-D44B2CD648F6}"/>
                </c:ext>
              </c:extLst>
            </c:dLbl>
            <c:dLbl>
              <c:idx val="1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6F1E-4A31-ACF2-D44B2CD648F6}"/>
                </c:ext>
              </c:extLst>
            </c:dLbl>
            <c:spPr>
              <a:noFill/>
              <a:ln>
                <a:noFill/>
              </a:ln>
              <a:effectLst/>
            </c:spPr>
            <c:txPr>
              <a:bodyPr/>
              <a:lstStyle/>
              <a:p>
                <a:pPr>
                  <a:defRPr sz="800">
                    <a:solidFill>
                      <a:sysClr val="windowText" lastClr="000000"/>
                    </a:solidFill>
                  </a:defRPr>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DIETA!$A$40:$A$51</c:f>
              <c:strCache>
                <c:ptCount val="12"/>
                <c:pt idx="0">
                  <c:v>Pa</c:v>
                </c:pt>
                <c:pt idx="1">
                  <c:v>Arròs o pasta</c:v>
                </c:pt>
                <c:pt idx="2">
                  <c:v>Patates</c:v>
                </c:pt>
                <c:pt idx="3">
                  <c:v>Cereals</c:v>
                </c:pt>
                <c:pt idx="4">
                  <c:v>Llegums</c:v>
                </c:pt>
                <c:pt idx="5">
                  <c:v>Carn</c:v>
                </c:pt>
                <c:pt idx="6">
                  <c:v>Peix</c:v>
                </c:pt>
                <c:pt idx="7">
                  <c:v>Ou</c:v>
                </c:pt>
                <c:pt idx="8">
                  <c:v>Verdures i hortalisses</c:v>
                </c:pt>
                <c:pt idx="9">
                  <c:v>Peça de fruita</c:v>
                </c:pt>
                <c:pt idx="10">
                  <c:v>Fruites seques</c:v>
                </c:pt>
                <c:pt idx="11">
                  <c:v>Làctics</c:v>
                </c:pt>
              </c:strCache>
            </c:strRef>
          </c:cat>
          <c:val>
            <c:numRef>
              <c:f>DIETA!$D$40:$D$51</c:f>
              <c:numCache>
                <c:formatCode>0.0%</c:formatCode>
                <c:ptCount val="12"/>
                <c:pt idx="0">
                  <c:v>5.3000000000000012E-2</c:v>
                </c:pt>
                <c:pt idx="1">
                  <c:v>1.2999999999999998E-2</c:v>
                </c:pt>
                <c:pt idx="2">
                  <c:v>9.2000000000000026E-2</c:v>
                </c:pt>
                <c:pt idx="3">
                  <c:v>0.40800000000000008</c:v>
                </c:pt>
                <c:pt idx="4">
                  <c:v>9.2000000000000026E-2</c:v>
                </c:pt>
                <c:pt idx="5">
                  <c:v>3.9000000000000014E-2</c:v>
                </c:pt>
                <c:pt idx="6">
                  <c:v>0.19700000000000001</c:v>
                </c:pt>
                <c:pt idx="7">
                  <c:v>0.10500000000000002</c:v>
                </c:pt>
                <c:pt idx="8">
                  <c:v>0.13200000000000001</c:v>
                </c:pt>
                <c:pt idx="9">
                  <c:v>0.14500000000000005</c:v>
                </c:pt>
                <c:pt idx="10">
                  <c:v>0.42100000000000015</c:v>
                </c:pt>
                <c:pt idx="11">
                  <c:v>2.5999999999999999E-2</c:v>
                </c:pt>
              </c:numCache>
            </c:numRef>
          </c:val>
          <c:extLst xmlns:c16r2="http://schemas.microsoft.com/office/drawing/2015/06/chart">
            <c:ext xmlns:c16="http://schemas.microsoft.com/office/drawing/2014/chart" uri="{C3380CC4-5D6E-409C-BE32-E72D297353CC}">
              <c16:uniqueId val="{00000006-6F1E-4A31-ACF2-D44B2CD648F6}"/>
            </c:ext>
          </c:extLst>
        </c:ser>
        <c:ser>
          <c:idx val="3"/>
          <c:order val="3"/>
          <c:tx>
            <c:strRef>
              <c:f>DIETA!$E$39</c:f>
              <c:strCache>
                <c:ptCount val="1"/>
                <c:pt idx="0">
                  <c:v>Ns/Nc</c:v>
                </c:pt>
              </c:strCache>
            </c:strRef>
          </c:tx>
          <c:spPr>
            <a:solidFill>
              <a:srgbClr val="AFABAB"/>
            </a:solidFill>
          </c:spPr>
          <c:invertIfNegative val="0"/>
          <c:cat>
            <c:strRef>
              <c:f>DIETA!$A$40:$A$51</c:f>
              <c:strCache>
                <c:ptCount val="12"/>
                <c:pt idx="0">
                  <c:v>Pa</c:v>
                </c:pt>
                <c:pt idx="1">
                  <c:v>Arròs o pasta</c:v>
                </c:pt>
                <c:pt idx="2">
                  <c:v>Patates</c:v>
                </c:pt>
                <c:pt idx="3">
                  <c:v>Cereals</c:v>
                </c:pt>
                <c:pt idx="4">
                  <c:v>Llegums</c:v>
                </c:pt>
                <c:pt idx="5">
                  <c:v>Carn</c:v>
                </c:pt>
                <c:pt idx="6">
                  <c:v>Peix</c:v>
                </c:pt>
                <c:pt idx="7">
                  <c:v>Ou</c:v>
                </c:pt>
                <c:pt idx="8">
                  <c:v>Verdures i hortalisses</c:v>
                </c:pt>
                <c:pt idx="9">
                  <c:v>Peça de fruita</c:v>
                </c:pt>
                <c:pt idx="10">
                  <c:v>Fruites seques</c:v>
                </c:pt>
                <c:pt idx="11">
                  <c:v>Làctics</c:v>
                </c:pt>
              </c:strCache>
            </c:strRef>
          </c:cat>
          <c:val>
            <c:numRef>
              <c:f>DIETA!$E$40:$E$51</c:f>
              <c:numCache>
                <c:formatCode>0.0%</c:formatCode>
                <c:ptCount val="12"/>
                <c:pt idx="0">
                  <c:v>0</c:v>
                </c:pt>
                <c:pt idx="1">
                  <c:v>0</c:v>
                </c:pt>
                <c:pt idx="2">
                  <c:v>0</c:v>
                </c:pt>
                <c:pt idx="3">
                  <c:v>3.9000000000000014E-2</c:v>
                </c:pt>
                <c:pt idx="4">
                  <c:v>1.2999999999999998E-2</c:v>
                </c:pt>
                <c:pt idx="5">
                  <c:v>1.2999999999999998E-2</c:v>
                </c:pt>
                <c:pt idx="6">
                  <c:v>0</c:v>
                </c:pt>
                <c:pt idx="7">
                  <c:v>1.2999999999999998E-2</c:v>
                </c:pt>
                <c:pt idx="8">
                  <c:v>1.2999999999999998E-2</c:v>
                </c:pt>
                <c:pt idx="9">
                  <c:v>1.2999999999999998E-2</c:v>
                </c:pt>
                <c:pt idx="10">
                  <c:v>0</c:v>
                </c:pt>
                <c:pt idx="11">
                  <c:v>1.2999999999999998E-2</c:v>
                </c:pt>
              </c:numCache>
            </c:numRef>
          </c:val>
          <c:extLst xmlns:c16r2="http://schemas.microsoft.com/office/drawing/2015/06/chart">
            <c:ext xmlns:c16="http://schemas.microsoft.com/office/drawing/2014/chart" uri="{C3380CC4-5D6E-409C-BE32-E72D297353CC}">
              <c16:uniqueId val="{00000007-6F1E-4A31-ACF2-D44B2CD648F6}"/>
            </c:ext>
          </c:extLst>
        </c:ser>
        <c:dLbls>
          <c:showLegendKey val="0"/>
          <c:showVal val="0"/>
          <c:showCatName val="0"/>
          <c:showSerName val="0"/>
          <c:showPercent val="0"/>
          <c:showBubbleSize val="0"/>
        </c:dLbls>
        <c:gapWidth val="50"/>
        <c:overlap val="100"/>
        <c:axId val="126530304"/>
        <c:axId val="126531840"/>
      </c:barChart>
      <c:dateAx>
        <c:axId val="126530304"/>
        <c:scaling>
          <c:orientation val="maxMin"/>
        </c:scaling>
        <c:delete val="0"/>
        <c:axPos val="l"/>
        <c:numFmt formatCode="General" sourceLinked="0"/>
        <c:majorTickMark val="none"/>
        <c:minorTickMark val="none"/>
        <c:tickLblPos val="nextTo"/>
        <c:crossAx val="126531840"/>
        <c:crosses val="autoZero"/>
        <c:auto val="0"/>
        <c:lblOffset val="100"/>
        <c:baseTimeUnit val="days"/>
      </c:dateAx>
      <c:valAx>
        <c:axId val="126531840"/>
        <c:scaling>
          <c:orientation val="minMax"/>
        </c:scaling>
        <c:delete val="1"/>
        <c:axPos val="t"/>
        <c:numFmt formatCode="0%" sourceLinked="1"/>
        <c:majorTickMark val="out"/>
        <c:minorTickMark val="none"/>
        <c:tickLblPos val="none"/>
        <c:crossAx val="126530304"/>
        <c:crosses val="autoZero"/>
        <c:crossBetween val="between"/>
      </c:valAx>
    </c:plotArea>
    <c:legend>
      <c:legendPos val="b"/>
      <c:layout>
        <c:manualLayout>
          <c:xMode val="edge"/>
          <c:yMode val="edge"/>
          <c:x val="0.2386671150092004"/>
          <c:y val="0.91768433842514463"/>
          <c:w val="0.74093367332642679"/>
          <c:h val="8.2315661574856064E-2"/>
        </c:manualLayout>
      </c:layout>
      <c:overlay val="0"/>
    </c:legend>
    <c:plotVisOnly val="1"/>
    <c:dispBlanksAs val="gap"/>
    <c:showDLblsOverMax val="0"/>
  </c:chart>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2322312005049"/>
          <c:y val="1.0303363242385568E-2"/>
          <c:w val="0.73593431543238563"/>
          <c:h val="0.84408178277078461"/>
        </c:manualLayout>
      </c:layout>
      <c:barChart>
        <c:barDir val="bar"/>
        <c:grouping val="percentStacked"/>
        <c:varyColors val="0"/>
        <c:ser>
          <c:idx val="0"/>
          <c:order val="0"/>
          <c:tx>
            <c:strRef>
              <c:f>DIETA!$B$55</c:f>
              <c:strCache>
                <c:ptCount val="1"/>
                <c:pt idx="0">
                  <c:v>Consum diari</c:v>
                </c:pt>
              </c:strCache>
            </c:strRef>
          </c:tx>
          <c:spPr>
            <a:solidFill>
              <a:srgbClr val="E14E32"/>
            </a:solidFill>
          </c:spPr>
          <c:invertIfNegative val="0"/>
          <c:dLbls>
            <c:spPr>
              <a:noFill/>
              <a:ln>
                <a:noFill/>
              </a:ln>
              <a:effectLst/>
            </c:spPr>
            <c:txPr>
              <a:bodyPr/>
              <a:lstStyle/>
              <a:p>
                <a:pPr>
                  <a:defRPr sz="800">
                    <a:solidFill>
                      <a:sysClr val="windowText" lastClr="000000"/>
                    </a:solidFill>
                  </a:defRPr>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DIETA!$A$56:$A$62</c:f>
              <c:strCache>
                <c:ptCount val="7"/>
                <c:pt idx="0">
                  <c:v>Embotits</c:v>
                </c:pt>
                <c:pt idx="1">
                  <c:v>Refrescos</c:v>
                </c:pt>
                <c:pt idx="2">
                  <c:v>Begudes energètiques</c:v>
                </c:pt>
                <c:pt idx="3">
                  <c:v>Llaminadures</c:v>
                </c:pt>
                <c:pt idx="4">
                  <c:v>Pastes</c:v>
                </c:pt>
                <c:pt idx="5">
                  <c:v>Snacks</c:v>
                </c:pt>
                <c:pt idx="6">
                  <c:v>Menjar ràpid</c:v>
                </c:pt>
              </c:strCache>
            </c:strRef>
          </c:cat>
          <c:val>
            <c:numRef>
              <c:f>DIETA!$B$56:$B$62</c:f>
              <c:numCache>
                <c:formatCode>0.0%</c:formatCode>
                <c:ptCount val="7"/>
                <c:pt idx="0">
                  <c:v>0.39500000000000013</c:v>
                </c:pt>
                <c:pt idx="1">
                  <c:v>0.36800000000000016</c:v>
                </c:pt>
                <c:pt idx="2">
                  <c:v>0.11799999999999998</c:v>
                </c:pt>
                <c:pt idx="3">
                  <c:v>0.17100000000000001</c:v>
                </c:pt>
                <c:pt idx="4">
                  <c:v>0.224</c:v>
                </c:pt>
                <c:pt idx="5">
                  <c:v>0.15800000000000006</c:v>
                </c:pt>
                <c:pt idx="6">
                  <c:v>0.10500000000000002</c:v>
                </c:pt>
              </c:numCache>
            </c:numRef>
          </c:val>
          <c:extLst xmlns:c16r2="http://schemas.microsoft.com/office/drawing/2015/06/chart">
            <c:ext xmlns:c16="http://schemas.microsoft.com/office/drawing/2014/chart" uri="{C3380CC4-5D6E-409C-BE32-E72D297353CC}">
              <c16:uniqueId val="{00000000-A90C-442C-8864-701616974D66}"/>
            </c:ext>
          </c:extLst>
        </c:ser>
        <c:ser>
          <c:idx val="1"/>
          <c:order val="1"/>
          <c:tx>
            <c:strRef>
              <c:f>DIETA!$C$55</c:f>
              <c:strCache>
                <c:ptCount val="1"/>
                <c:pt idx="0">
                  <c:v>Consum setmanal</c:v>
                </c:pt>
              </c:strCache>
            </c:strRef>
          </c:tx>
          <c:spPr>
            <a:solidFill>
              <a:srgbClr val="F89880"/>
            </a:solidFill>
          </c:spPr>
          <c:invertIfNegative val="0"/>
          <c:dLbls>
            <c:spPr>
              <a:noFill/>
              <a:ln>
                <a:noFill/>
              </a:ln>
              <a:effectLst/>
            </c:spPr>
            <c:txPr>
              <a:bodyPr/>
              <a:lstStyle/>
              <a:p>
                <a:pPr>
                  <a:defRPr sz="8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DIETA!$A$56:$A$62</c:f>
              <c:strCache>
                <c:ptCount val="7"/>
                <c:pt idx="0">
                  <c:v>Embotits</c:v>
                </c:pt>
                <c:pt idx="1">
                  <c:v>Refrescos</c:v>
                </c:pt>
                <c:pt idx="2">
                  <c:v>Begudes energètiques</c:v>
                </c:pt>
                <c:pt idx="3">
                  <c:v>Llaminadures</c:v>
                </c:pt>
                <c:pt idx="4">
                  <c:v>Pastes</c:v>
                </c:pt>
                <c:pt idx="5">
                  <c:v>Snacks</c:v>
                </c:pt>
                <c:pt idx="6">
                  <c:v>Menjar ràpid</c:v>
                </c:pt>
              </c:strCache>
            </c:strRef>
          </c:cat>
          <c:val>
            <c:numRef>
              <c:f>DIETA!$C$56:$C$62</c:f>
              <c:numCache>
                <c:formatCode>0.0%</c:formatCode>
                <c:ptCount val="7"/>
                <c:pt idx="0">
                  <c:v>0.53900000000000003</c:v>
                </c:pt>
                <c:pt idx="1">
                  <c:v>0.40800000000000008</c:v>
                </c:pt>
                <c:pt idx="2">
                  <c:v>0.21100000000000005</c:v>
                </c:pt>
                <c:pt idx="3">
                  <c:v>0.51300000000000001</c:v>
                </c:pt>
                <c:pt idx="4">
                  <c:v>0.57900000000000018</c:v>
                </c:pt>
                <c:pt idx="5">
                  <c:v>0.59199999999999997</c:v>
                </c:pt>
                <c:pt idx="6">
                  <c:v>0.6050000000000002</c:v>
                </c:pt>
              </c:numCache>
            </c:numRef>
          </c:val>
          <c:extLst xmlns:c16r2="http://schemas.microsoft.com/office/drawing/2015/06/chart">
            <c:ext xmlns:c16="http://schemas.microsoft.com/office/drawing/2014/chart" uri="{C3380CC4-5D6E-409C-BE32-E72D297353CC}">
              <c16:uniqueId val="{00000001-A90C-442C-8864-701616974D66}"/>
            </c:ext>
          </c:extLst>
        </c:ser>
        <c:ser>
          <c:idx val="2"/>
          <c:order val="2"/>
          <c:tx>
            <c:strRef>
              <c:f>DIETA!$D$55</c:f>
              <c:strCache>
                <c:ptCount val="1"/>
                <c:pt idx="0">
                  <c:v>Cap vegada a la setmana</c:v>
                </c:pt>
              </c:strCache>
            </c:strRef>
          </c:tx>
          <c:spPr>
            <a:solidFill>
              <a:srgbClr val="4F8952"/>
            </a:solidFill>
          </c:spPr>
          <c:invertIfNegative val="0"/>
          <c:dLbls>
            <c:spPr>
              <a:noFill/>
              <a:ln>
                <a:noFill/>
              </a:ln>
              <a:effectLst/>
            </c:spPr>
            <c:txPr>
              <a:bodyPr/>
              <a:lstStyle/>
              <a:p>
                <a:pPr>
                  <a:defRPr sz="800">
                    <a:solidFill>
                      <a:sysClr val="windowText" lastClr="000000"/>
                    </a:solidFill>
                  </a:defRPr>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DIETA!$A$56:$A$62</c:f>
              <c:strCache>
                <c:ptCount val="7"/>
                <c:pt idx="0">
                  <c:v>Embotits</c:v>
                </c:pt>
                <c:pt idx="1">
                  <c:v>Refrescos</c:v>
                </c:pt>
                <c:pt idx="2">
                  <c:v>Begudes energètiques</c:v>
                </c:pt>
                <c:pt idx="3">
                  <c:v>Llaminadures</c:v>
                </c:pt>
                <c:pt idx="4">
                  <c:v>Pastes</c:v>
                </c:pt>
                <c:pt idx="5">
                  <c:v>Snacks</c:v>
                </c:pt>
                <c:pt idx="6">
                  <c:v>Menjar ràpid</c:v>
                </c:pt>
              </c:strCache>
            </c:strRef>
          </c:cat>
          <c:val>
            <c:numRef>
              <c:f>DIETA!$D$56:$D$62</c:f>
              <c:numCache>
                <c:formatCode>0.0%</c:formatCode>
                <c:ptCount val="7"/>
                <c:pt idx="0">
                  <c:v>5.3000000000000012E-2</c:v>
                </c:pt>
                <c:pt idx="1">
                  <c:v>0.224</c:v>
                </c:pt>
                <c:pt idx="2">
                  <c:v>0.67100000000000026</c:v>
                </c:pt>
                <c:pt idx="3">
                  <c:v>0.31600000000000011</c:v>
                </c:pt>
                <c:pt idx="4">
                  <c:v>0.19700000000000001</c:v>
                </c:pt>
                <c:pt idx="5">
                  <c:v>0.23700000000000004</c:v>
                </c:pt>
                <c:pt idx="6">
                  <c:v>0.27600000000000002</c:v>
                </c:pt>
              </c:numCache>
            </c:numRef>
          </c:val>
          <c:extLst xmlns:c16r2="http://schemas.microsoft.com/office/drawing/2015/06/chart">
            <c:ext xmlns:c16="http://schemas.microsoft.com/office/drawing/2014/chart" uri="{C3380CC4-5D6E-409C-BE32-E72D297353CC}">
              <c16:uniqueId val="{00000002-A90C-442C-8864-701616974D66}"/>
            </c:ext>
          </c:extLst>
        </c:ser>
        <c:ser>
          <c:idx val="3"/>
          <c:order val="3"/>
          <c:tx>
            <c:strRef>
              <c:f>DIETA!$E$55</c:f>
              <c:strCache>
                <c:ptCount val="1"/>
                <c:pt idx="0">
                  <c:v>Ns/Nc</c:v>
                </c:pt>
              </c:strCache>
            </c:strRef>
          </c:tx>
          <c:spPr>
            <a:solidFill>
              <a:srgbClr val="AFABAB"/>
            </a:solidFill>
          </c:spPr>
          <c:invertIfNegative val="0"/>
          <c:cat>
            <c:strRef>
              <c:f>DIETA!$A$56:$A$62</c:f>
              <c:strCache>
                <c:ptCount val="7"/>
                <c:pt idx="0">
                  <c:v>Embotits</c:v>
                </c:pt>
                <c:pt idx="1">
                  <c:v>Refrescos</c:v>
                </c:pt>
                <c:pt idx="2">
                  <c:v>Begudes energètiques</c:v>
                </c:pt>
                <c:pt idx="3">
                  <c:v>Llaminadures</c:v>
                </c:pt>
                <c:pt idx="4">
                  <c:v>Pastes</c:v>
                </c:pt>
                <c:pt idx="5">
                  <c:v>Snacks</c:v>
                </c:pt>
                <c:pt idx="6">
                  <c:v>Menjar ràpid</c:v>
                </c:pt>
              </c:strCache>
            </c:strRef>
          </c:cat>
          <c:val>
            <c:numRef>
              <c:f>DIETA!$E$56:$E$62</c:f>
              <c:numCache>
                <c:formatCode>0.0%</c:formatCode>
                <c:ptCount val="7"/>
                <c:pt idx="0">
                  <c:v>1.2999999999999998E-2</c:v>
                </c:pt>
                <c:pt idx="1">
                  <c:v>0</c:v>
                </c:pt>
                <c:pt idx="2">
                  <c:v>0</c:v>
                </c:pt>
                <c:pt idx="3">
                  <c:v>0</c:v>
                </c:pt>
                <c:pt idx="4">
                  <c:v>0</c:v>
                </c:pt>
                <c:pt idx="5">
                  <c:v>1.2999999999999998E-2</c:v>
                </c:pt>
                <c:pt idx="6">
                  <c:v>1.2999999999999998E-2</c:v>
                </c:pt>
              </c:numCache>
            </c:numRef>
          </c:val>
          <c:extLst xmlns:c16r2="http://schemas.microsoft.com/office/drawing/2015/06/chart">
            <c:ext xmlns:c16="http://schemas.microsoft.com/office/drawing/2014/chart" uri="{C3380CC4-5D6E-409C-BE32-E72D297353CC}">
              <c16:uniqueId val="{00000003-A90C-442C-8864-701616974D66}"/>
            </c:ext>
          </c:extLst>
        </c:ser>
        <c:dLbls>
          <c:showLegendKey val="0"/>
          <c:showVal val="0"/>
          <c:showCatName val="0"/>
          <c:showSerName val="0"/>
          <c:showPercent val="0"/>
          <c:showBubbleSize val="0"/>
        </c:dLbls>
        <c:gapWidth val="50"/>
        <c:overlap val="100"/>
        <c:axId val="126905728"/>
        <c:axId val="126915712"/>
      </c:barChart>
      <c:dateAx>
        <c:axId val="126905728"/>
        <c:scaling>
          <c:orientation val="maxMin"/>
        </c:scaling>
        <c:delete val="0"/>
        <c:axPos val="l"/>
        <c:numFmt formatCode="General" sourceLinked="0"/>
        <c:majorTickMark val="none"/>
        <c:minorTickMark val="none"/>
        <c:tickLblPos val="nextTo"/>
        <c:crossAx val="126915712"/>
        <c:crosses val="autoZero"/>
        <c:auto val="0"/>
        <c:lblOffset val="100"/>
        <c:baseTimeUnit val="days"/>
      </c:dateAx>
      <c:valAx>
        <c:axId val="126915712"/>
        <c:scaling>
          <c:orientation val="minMax"/>
        </c:scaling>
        <c:delete val="1"/>
        <c:axPos val="t"/>
        <c:numFmt formatCode="0%" sourceLinked="1"/>
        <c:majorTickMark val="out"/>
        <c:minorTickMark val="none"/>
        <c:tickLblPos val="none"/>
        <c:crossAx val="126905728"/>
        <c:crosses val="autoZero"/>
        <c:crossBetween val="between"/>
      </c:valAx>
    </c:plotArea>
    <c:legend>
      <c:legendPos val="b"/>
      <c:layout>
        <c:manualLayout>
          <c:xMode val="edge"/>
          <c:yMode val="edge"/>
          <c:x val="0.25085948713901518"/>
          <c:y val="0.87044285069462402"/>
          <c:w val="0.72870957888155075"/>
          <c:h val="0.1239433799098812"/>
        </c:manualLayout>
      </c:layout>
      <c:overlay val="0"/>
    </c:legend>
    <c:plotVisOnly val="1"/>
    <c:dispBlanksAs val="gap"/>
    <c:showDLblsOverMax val="0"/>
  </c:chart>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800" b="0" i="0" baseline="0"/>
              <a:t>Adherència a la dieta Mediterrània</a:t>
            </a:r>
            <a:endParaRPr lang="es-ES"/>
          </a:p>
        </c:rich>
      </c:tx>
      <c:layout/>
      <c:overlay val="0"/>
    </c:title>
    <c:autoTitleDeleted val="0"/>
    <c:plotArea>
      <c:layout>
        <c:manualLayout>
          <c:layoutTarget val="inner"/>
          <c:xMode val="edge"/>
          <c:yMode val="edge"/>
          <c:x val="0.2246774760631543"/>
          <c:y val="0.25615683313558402"/>
          <c:w val="0.62659405892020503"/>
          <c:h val="0.68882429079926655"/>
        </c:manualLayout>
      </c:layout>
      <c:doughnutChart>
        <c:varyColors val="1"/>
        <c:ser>
          <c:idx val="0"/>
          <c:order val="0"/>
          <c:spPr>
            <a:ln w="19050">
              <a:solidFill>
                <a:sysClr val="window" lastClr="FFFFFF"/>
              </a:solidFill>
            </a:ln>
          </c:spPr>
          <c:dPt>
            <c:idx val="0"/>
            <c:bubble3D val="0"/>
            <c:spPr>
              <a:solidFill>
                <a:srgbClr val="E14E32"/>
              </a:solidFill>
              <a:ln w="19050">
                <a:solidFill>
                  <a:sysClr val="window" lastClr="FFFFFF"/>
                </a:solidFill>
              </a:ln>
            </c:spPr>
            <c:extLst xmlns:c16r2="http://schemas.microsoft.com/office/drawing/2015/06/chart">
              <c:ext xmlns:c16="http://schemas.microsoft.com/office/drawing/2014/chart" uri="{C3380CC4-5D6E-409C-BE32-E72D297353CC}">
                <c16:uniqueId val="{00000001-7511-41D4-9302-BE0A1E8972D5}"/>
              </c:ext>
            </c:extLst>
          </c:dPt>
          <c:dPt>
            <c:idx val="1"/>
            <c:bubble3D val="0"/>
            <c:spPr>
              <a:solidFill>
                <a:srgbClr val="72A073"/>
              </a:solidFill>
              <a:ln w="19050">
                <a:solidFill>
                  <a:sysClr val="window" lastClr="FFFFFF"/>
                </a:solidFill>
              </a:ln>
            </c:spPr>
            <c:extLst xmlns:c16r2="http://schemas.microsoft.com/office/drawing/2015/06/chart">
              <c:ext xmlns:c16="http://schemas.microsoft.com/office/drawing/2014/chart" uri="{C3380CC4-5D6E-409C-BE32-E72D297353CC}">
                <c16:uniqueId val="{00000003-7511-41D4-9302-BE0A1E8972D5}"/>
              </c:ext>
            </c:extLst>
          </c:dPt>
          <c:dPt>
            <c:idx val="2"/>
            <c:bubble3D val="0"/>
            <c:spPr>
              <a:solidFill>
                <a:srgbClr val="287233"/>
              </a:solidFill>
              <a:ln w="19050">
                <a:solidFill>
                  <a:sysClr val="window" lastClr="FFFFFF"/>
                </a:solidFill>
              </a:ln>
            </c:spPr>
            <c:extLst xmlns:c16r2="http://schemas.microsoft.com/office/drawing/2015/06/chart">
              <c:ext xmlns:c16="http://schemas.microsoft.com/office/drawing/2014/chart" uri="{C3380CC4-5D6E-409C-BE32-E72D297353CC}">
                <c16:uniqueId val="{00000005-7511-41D4-9302-BE0A1E8972D5}"/>
              </c:ext>
            </c:extLst>
          </c:dPt>
          <c:dPt>
            <c:idx val="3"/>
            <c:bubble3D val="0"/>
            <c:spPr>
              <a:solidFill>
                <a:srgbClr val="AFABAB"/>
              </a:solidFill>
              <a:ln w="19050">
                <a:solidFill>
                  <a:sysClr val="window" lastClr="FFFFFF"/>
                </a:solidFill>
              </a:ln>
            </c:spPr>
            <c:extLst xmlns:c16r2="http://schemas.microsoft.com/office/drawing/2015/06/chart">
              <c:ext xmlns:c16="http://schemas.microsoft.com/office/drawing/2014/chart" uri="{C3380CC4-5D6E-409C-BE32-E72D297353CC}">
                <c16:uniqueId val="{00000007-7511-41D4-9302-BE0A1E8972D5}"/>
              </c:ext>
            </c:extLst>
          </c:dPt>
          <c:dPt>
            <c:idx val="4"/>
            <c:bubble3D val="0"/>
            <c:spPr>
              <a:noFill/>
              <a:ln w="19050">
                <a:solidFill>
                  <a:sysClr val="window" lastClr="FFFFFF"/>
                </a:solidFill>
              </a:ln>
            </c:spPr>
            <c:extLst xmlns:c16r2="http://schemas.microsoft.com/office/drawing/2015/06/chart">
              <c:ext xmlns:c16="http://schemas.microsoft.com/office/drawing/2014/chart" uri="{C3380CC4-5D6E-409C-BE32-E72D297353CC}">
                <c16:uniqueId val="{00000009-7511-41D4-9302-BE0A1E8972D5}"/>
              </c:ext>
            </c:extLst>
          </c:dPt>
          <c:dLbls>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7511-41D4-9302-BE0A1E8972D5}"/>
                </c:ext>
              </c:extLst>
            </c:dLbl>
            <c:spPr>
              <a:noFill/>
              <a:ln>
                <a:noFill/>
              </a:ln>
              <a:effectLst/>
            </c:spPr>
            <c:showLegendKey val="0"/>
            <c:showVal val="1"/>
            <c:showCatName val="0"/>
            <c:showSerName val="0"/>
            <c:showPercent val="0"/>
            <c:showBubbleSize val="0"/>
            <c:showLeaderLines val="1"/>
            <c:extLst xmlns:c16r2="http://schemas.microsoft.com/office/drawing/2015/06/chart">
              <c:ext xmlns:c15="http://schemas.microsoft.com/office/drawing/2012/chart" uri="{CE6537A1-D6FC-4f65-9D91-7224C49458BB}"/>
            </c:extLst>
          </c:dLbls>
          <c:cat>
            <c:strRef>
              <c:f>DIETA!$A$66:$A$70</c:f>
              <c:strCache>
                <c:ptCount val="5"/>
                <c:pt idx="0">
                  <c:v>Baixa</c:v>
                </c:pt>
                <c:pt idx="1">
                  <c:v>Moderada</c:v>
                </c:pt>
                <c:pt idx="2">
                  <c:v>Alta</c:v>
                </c:pt>
                <c:pt idx="3">
                  <c:v>Ns/Nc</c:v>
                </c:pt>
                <c:pt idx="4">
                  <c:v>Total</c:v>
                </c:pt>
              </c:strCache>
            </c:strRef>
          </c:cat>
          <c:val>
            <c:numRef>
              <c:f>DIETA!$B$66:$B$70</c:f>
              <c:numCache>
                <c:formatCode>0.0%</c:formatCode>
                <c:ptCount val="5"/>
                <c:pt idx="0">
                  <c:v>0.31600000000000011</c:v>
                </c:pt>
                <c:pt idx="1">
                  <c:v>0.46100000000000002</c:v>
                </c:pt>
                <c:pt idx="2">
                  <c:v>0.15800000000000006</c:v>
                </c:pt>
                <c:pt idx="3">
                  <c:v>6.6000000000000003E-2</c:v>
                </c:pt>
                <c:pt idx="4">
                  <c:v>1.0009999999999997</c:v>
                </c:pt>
              </c:numCache>
            </c:numRef>
          </c:val>
          <c:extLst xmlns:c16r2="http://schemas.microsoft.com/office/drawing/2015/06/chart">
            <c:ext xmlns:c16="http://schemas.microsoft.com/office/drawing/2014/chart" uri="{C3380CC4-5D6E-409C-BE32-E72D297353CC}">
              <c16:uniqueId val="{0000000A-7511-41D4-9302-BE0A1E8972D5}"/>
            </c:ext>
          </c:extLst>
        </c:ser>
        <c:dLbls>
          <c:showLegendKey val="0"/>
          <c:showVal val="0"/>
          <c:showCatName val="0"/>
          <c:showSerName val="0"/>
          <c:showPercent val="0"/>
          <c:showBubbleSize val="0"/>
          <c:showLeaderLines val="1"/>
        </c:dLbls>
        <c:firstSliceAng val="270"/>
        <c:holeSize val="50"/>
      </c:doughnutChart>
    </c:plotArea>
    <c:legend>
      <c:legendPos val="b"/>
      <c:legendEntry>
        <c:idx val="4"/>
        <c:delete val="1"/>
      </c:legendEntry>
      <c:layout>
        <c:manualLayout>
          <c:xMode val="edge"/>
          <c:yMode val="edge"/>
          <c:x val="0.16582431868913583"/>
          <c:y val="0.67085427677705234"/>
          <c:w val="0.74311771776191526"/>
          <c:h val="8.2570380757200065E-2"/>
        </c:manualLayout>
      </c:layout>
      <c:overlay val="0"/>
    </c:legend>
    <c:plotVisOnly val="1"/>
    <c:dispBlanksAs val="zero"/>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lang="en-US" sz="1800" b="1" i="0" u="none" strike="noStrike" kern="1200" baseline="0">
                <a:solidFill>
                  <a:sysClr val="windowText" lastClr="000000"/>
                </a:solidFill>
                <a:latin typeface="+mn-lt"/>
                <a:ea typeface="+mn-ea"/>
                <a:cs typeface="+mn-cs"/>
              </a:defRPr>
            </a:pPr>
            <a:r>
              <a:rPr lang="en-US" sz="1800" b="0" i="0" u="none" strike="noStrike" kern="1200" baseline="0">
                <a:solidFill>
                  <a:sysClr val="windowText" lastClr="000000"/>
                </a:solidFill>
                <a:latin typeface="+mn-lt"/>
                <a:ea typeface="+mn-ea"/>
                <a:cs typeface="+mn-cs"/>
              </a:rPr>
              <a:t>Sexe</a:t>
            </a:r>
          </a:p>
        </c:rich>
      </c:tx>
      <c:layout>
        <c:manualLayout>
          <c:xMode val="edge"/>
          <c:yMode val="edge"/>
          <c:x val="0.37130749040985955"/>
          <c:y val="0"/>
        </c:manualLayout>
      </c:layout>
      <c:overlay val="0"/>
      <c:spPr>
        <a:noFill/>
        <a:ln>
          <a:noFill/>
        </a:ln>
        <a:effectLst/>
      </c:spPr>
    </c:title>
    <c:autoTitleDeleted val="0"/>
    <c:plotArea>
      <c:layout>
        <c:manualLayout>
          <c:layoutTarget val="inner"/>
          <c:xMode val="edge"/>
          <c:yMode val="edge"/>
          <c:x val="6.5739551786795872E-2"/>
          <c:y val="0.17525569622746726"/>
          <c:w val="0.5627910357359176"/>
          <c:h val="0.74201618351611087"/>
        </c:manualLayout>
      </c:layout>
      <c:pieChart>
        <c:varyColors val="1"/>
        <c:ser>
          <c:idx val="1"/>
          <c:order val="1"/>
          <c:tx>
            <c:strRef>
              <c:f>SOCIODEMO!$B$20</c:f>
              <c:strCache>
                <c:ptCount val="1"/>
                <c:pt idx="0">
                  <c:v>%</c:v>
                </c:pt>
              </c:strCache>
            </c:strRef>
          </c:tx>
          <c:dPt>
            <c:idx val="0"/>
            <c:bubble3D val="0"/>
            <c:spPr>
              <a:solidFill>
                <a:schemeClr val="accent1"/>
              </a:solidFill>
              <a:ln w="19050">
                <a:solidFill>
                  <a:schemeClr val="lt1"/>
                </a:solidFill>
              </a:ln>
              <a:effectLst/>
            </c:spPr>
            <c:extLst xmlns:c16r2="http://schemas.microsoft.com/office/drawing/2015/06/chart">
              <c:ext xmlns:c16="http://schemas.microsoft.com/office/drawing/2014/chart" uri="{C3380CC4-5D6E-409C-BE32-E72D297353CC}">
                <c16:uniqueId val="{00000001-F488-43AF-9E6B-97A48941D2F4}"/>
              </c:ext>
            </c:extLst>
          </c:dPt>
          <c:dPt>
            <c:idx val="1"/>
            <c:bubble3D val="0"/>
            <c:spPr>
              <a:solidFill>
                <a:schemeClr val="accent2"/>
              </a:solidFill>
              <a:ln w="19050">
                <a:solidFill>
                  <a:schemeClr val="lt1"/>
                </a:solidFill>
              </a:ln>
              <a:effectLst/>
            </c:spPr>
            <c:extLst xmlns:c16r2="http://schemas.microsoft.com/office/drawing/2015/06/chart">
              <c:ext xmlns:c16="http://schemas.microsoft.com/office/drawing/2014/chart" uri="{C3380CC4-5D6E-409C-BE32-E72D297353CC}">
                <c16:uniqueId val="{00000003-F488-43AF-9E6B-97A48941D2F4}"/>
              </c:ext>
            </c:extLst>
          </c:dPt>
          <c:dLbls>
            <c:spPr>
              <a:noFill/>
              <a:ln>
                <a:noFill/>
              </a:ln>
              <a:effectLst/>
            </c:sp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SOCIODEMO!$A$21:$A$22</c:f>
              <c:strCache>
                <c:ptCount val="2"/>
                <c:pt idx="0">
                  <c:v>Noi</c:v>
                </c:pt>
                <c:pt idx="1">
                  <c:v>Noia</c:v>
                </c:pt>
              </c:strCache>
            </c:strRef>
          </c:cat>
          <c:val>
            <c:numRef>
              <c:f>SOCIODEMO!$B$21:$B$22</c:f>
              <c:numCache>
                <c:formatCode>0.0%</c:formatCode>
                <c:ptCount val="2"/>
                <c:pt idx="0">
                  <c:v>0.47400000000000009</c:v>
                </c:pt>
                <c:pt idx="1">
                  <c:v>0.52600000000000002</c:v>
                </c:pt>
              </c:numCache>
            </c:numRef>
          </c:val>
          <c:extLst xmlns:c16r2="http://schemas.microsoft.com/office/drawing/2015/06/chart">
            <c:ext xmlns:c16="http://schemas.microsoft.com/office/drawing/2014/chart" uri="{C3380CC4-5D6E-409C-BE32-E72D297353CC}">
              <c16:uniqueId val="{00000004-F488-43AF-9E6B-97A48941D2F4}"/>
            </c:ext>
          </c:extLst>
        </c:ser>
        <c:ser>
          <c:idx val="0"/>
          <c:order val="0"/>
          <c:tx>
            <c:strRef>
              <c:f>SOCIODEMO!$B$8</c:f>
              <c:strCache>
                <c:ptCount val="1"/>
                <c:pt idx="0">
                  <c:v>%</c:v>
                </c:pt>
              </c:strCache>
            </c:strRef>
          </c:tx>
          <c:dPt>
            <c:idx val="0"/>
            <c:bubble3D val="0"/>
            <c:spPr>
              <a:solidFill>
                <a:schemeClr val="accent1"/>
              </a:solidFill>
              <a:ln w="19050">
                <a:solidFill>
                  <a:schemeClr val="lt1"/>
                </a:solidFill>
              </a:ln>
              <a:effectLst/>
            </c:spPr>
            <c:extLst xmlns:c16r2="http://schemas.microsoft.com/office/drawing/2015/06/chart">
              <c:ext xmlns:c16="http://schemas.microsoft.com/office/drawing/2014/chart" uri="{C3380CC4-5D6E-409C-BE32-E72D297353CC}">
                <c16:uniqueId val="{00000006-F488-43AF-9E6B-97A48941D2F4}"/>
              </c:ext>
            </c:extLst>
          </c:dPt>
          <c:dPt>
            <c:idx val="1"/>
            <c:bubble3D val="0"/>
            <c:spPr>
              <a:solidFill>
                <a:schemeClr val="accent2"/>
              </a:solidFill>
              <a:ln w="19050">
                <a:solidFill>
                  <a:schemeClr val="lt1"/>
                </a:solidFill>
              </a:ln>
              <a:effectLst/>
            </c:spPr>
            <c:extLst xmlns:c16r2="http://schemas.microsoft.com/office/drawing/2015/06/chart">
              <c:ext xmlns:c16="http://schemas.microsoft.com/office/drawing/2014/chart" uri="{C3380CC4-5D6E-409C-BE32-E72D297353CC}">
                <c16:uniqueId val="{00000008-F488-43AF-9E6B-97A48941D2F4}"/>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ca-E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SOCIODEMO!$A$21:$A$22</c:f>
              <c:strCache>
                <c:ptCount val="2"/>
                <c:pt idx="0">
                  <c:v>Noi</c:v>
                </c:pt>
                <c:pt idx="1">
                  <c:v>Noia</c:v>
                </c:pt>
              </c:strCache>
            </c:strRef>
          </c:cat>
          <c:val>
            <c:numRef>
              <c:f>SOCIODEMO!$B$9:$B$10</c:f>
              <c:numCache>
                <c:formatCode>0.0%</c:formatCode>
                <c:ptCount val="2"/>
                <c:pt idx="0">
                  <c:v>1</c:v>
                </c:pt>
                <c:pt idx="1">
                  <c:v>0</c:v>
                </c:pt>
              </c:numCache>
            </c:numRef>
          </c:val>
          <c:extLst xmlns:c16r2="http://schemas.microsoft.com/office/drawing/2015/06/chart">
            <c:ext xmlns:c16="http://schemas.microsoft.com/office/drawing/2014/chart" uri="{C3380CC4-5D6E-409C-BE32-E72D297353CC}">
              <c16:uniqueId val="{00000009-F488-43AF-9E6B-97A48941D2F4}"/>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manualLayout>
          <c:xMode val="edge"/>
          <c:yMode val="edge"/>
          <c:x val="0.63440096910963051"/>
          <c:y val="0.35012732047759415"/>
          <c:w val="0.26014003221188259"/>
          <c:h val="0.38696133902587426"/>
        </c:manualLayout>
      </c:layout>
      <c:overlay val="0"/>
      <c:spPr>
        <a:noFill/>
        <a:ln>
          <a:noFill/>
        </a:ln>
        <a:effectLst/>
      </c:spPr>
      <c:txPr>
        <a:bodyPr rot="0" spcFirstLastPara="1" vertOverflow="ellipsis" vert="horz" wrap="square" anchor="ctr" anchorCtr="1"/>
        <a:lstStyle/>
        <a:p>
          <a:pPr>
            <a:defRPr lang="es-ES" sz="1200" b="0" i="0" u="none" strike="noStrike" kern="1200" baseline="0">
              <a:solidFill>
                <a:sysClr val="windowText" lastClr="000000">
                  <a:lumMod val="65000"/>
                  <a:lumOff val="35000"/>
                </a:sysClr>
              </a:solidFill>
              <a:latin typeface="+mn-lt"/>
              <a:ea typeface="+mn-ea"/>
              <a:cs typeface="+mn-cs"/>
            </a:defRPr>
          </a:pPr>
          <a:endParaRPr lang="ca-ES"/>
        </a:p>
      </c:txPr>
    </c:legend>
    <c:plotVisOnly val="1"/>
    <c:dispBlanksAs val="zero"/>
    <c:showDLblsOverMax val="0"/>
  </c:chart>
  <c:spPr>
    <a:noFill/>
    <a:ln w="9525" cap="flat" cmpd="sng" algn="ctr">
      <a:noFill/>
      <a:round/>
    </a:ln>
    <a:effectLst/>
  </c:spPr>
  <c:txPr>
    <a:bodyPr/>
    <a:lstStyle/>
    <a:p>
      <a:pPr>
        <a:defRPr/>
      </a:pPr>
      <a:endParaRPr lang="ca-E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4D97-4476-81C9-1EC95FDFEDB8}"/>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Fa dieta per aprimar-se</a:t>
            </a:r>
          </a:p>
        </c:rich>
      </c:tx>
      <c:layout/>
      <c:overlay val="0"/>
    </c:title>
    <c:autoTitleDeleted val="0"/>
    <c:plotArea>
      <c:layout>
        <c:manualLayout>
          <c:layoutTarget val="inner"/>
          <c:xMode val="edge"/>
          <c:yMode val="edge"/>
          <c:x val="0.13701522603792429"/>
          <c:y val="0.23528858892638421"/>
          <c:w val="0.86132833333333358"/>
          <c:h val="0.75836220472440941"/>
        </c:manualLayout>
      </c:layout>
      <c:barChart>
        <c:barDir val="bar"/>
        <c:grouping val="clustered"/>
        <c:varyColors val="0"/>
        <c:ser>
          <c:idx val="0"/>
          <c:order val="0"/>
          <c:tx>
            <c:strRef>
              <c:f>DIETA!$B$76</c:f>
              <c:strCache>
                <c:ptCount val="1"/>
                <c:pt idx="0">
                  <c:v>Noi</c:v>
                </c:pt>
              </c:strCache>
            </c:strRef>
          </c:tx>
          <c:invertIfNegative val="0"/>
          <c:dLbls>
            <c:dLbl>
              <c:idx val="2"/>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DIETA!$A$77:$A$79</c:f>
              <c:strCache>
                <c:ptCount val="3"/>
                <c:pt idx="0">
                  <c:v>Sí</c:v>
                </c:pt>
                <c:pt idx="1">
                  <c:v>No</c:v>
                </c:pt>
                <c:pt idx="2">
                  <c:v>Ns/Nc</c:v>
                </c:pt>
              </c:strCache>
            </c:strRef>
          </c:cat>
          <c:val>
            <c:numRef>
              <c:f>DIETA!$B$77:$B$79</c:f>
              <c:numCache>
                <c:formatCode>0.0%</c:formatCode>
                <c:ptCount val="3"/>
                <c:pt idx="0">
                  <c:v>2.8000000000000001E-2</c:v>
                </c:pt>
                <c:pt idx="1">
                  <c:v>0.9720000000000002</c:v>
                </c:pt>
                <c:pt idx="2">
                  <c:v>0</c:v>
                </c:pt>
              </c:numCache>
            </c:numRef>
          </c:val>
          <c:extLst xmlns:c16r2="http://schemas.microsoft.com/office/drawing/2015/06/chart">
            <c:ext xmlns:c16="http://schemas.microsoft.com/office/drawing/2014/chart" uri="{C3380CC4-5D6E-409C-BE32-E72D297353CC}">
              <c16:uniqueId val="{00000000-A6EB-4622-8254-6A4D93E41418}"/>
            </c:ext>
          </c:extLst>
        </c:ser>
        <c:ser>
          <c:idx val="1"/>
          <c:order val="1"/>
          <c:tx>
            <c:strRef>
              <c:f>DIETA!$C$76</c:f>
              <c:strCache>
                <c:ptCount val="1"/>
                <c:pt idx="0">
                  <c:v>Noia</c:v>
                </c:pt>
              </c:strCache>
            </c:strRef>
          </c:tx>
          <c:invertIfNegative val="0"/>
          <c:dLbls>
            <c:dLbl>
              <c:idx val="2"/>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DIETA!$A$77:$A$79</c:f>
              <c:strCache>
                <c:ptCount val="3"/>
                <c:pt idx="0">
                  <c:v>Sí</c:v>
                </c:pt>
                <c:pt idx="1">
                  <c:v>No</c:v>
                </c:pt>
                <c:pt idx="2">
                  <c:v>Ns/Nc</c:v>
                </c:pt>
              </c:strCache>
            </c:strRef>
          </c:cat>
          <c:val>
            <c:numRef>
              <c:f>DIETA!$C$77:$C$79</c:f>
              <c:numCache>
                <c:formatCode>0.0%</c:formatCode>
                <c:ptCount val="3"/>
                <c:pt idx="0">
                  <c:v>7.5000000000000011E-2</c:v>
                </c:pt>
                <c:pt idx="1">
                  <c:v>0.92500000000000004</c:v>
                </c:pt>
                <c:pt idx="2">
                  <c:v>0</c:v>
                </c:pt>
              </c:numCache>
            </c:numRef>
          </c:val>
          <c:extLst xmlns:c16r2="http://schemas.microsoft.com/office/drawing/2015/06/chart">
            <c:ext xmlns:c16="http://schemas.microsoft.com/office/drawing/2014/chart" uri="{C3380CC4-5D6E-409C-BE32-E72D297353CC}">
              <c16:uniqueId val="{00000001-A6EB-4622-8254-6A4D93E41418}"/>
            </c:ext>
          </c:extLst>
        </c:ser>
        <c:dLbls>
          <c:showLegendKey val="0"/>
          <c:showVal val="1"/>
          <c:showCatName val="0"/>
          <c:showSerName val="0"/>
          <c:showPercent val="0"/>
          <c:showBubbleSize val="0"/>
        </c:dLbls>
        <c:gapWidth val="75"/>
        <c:overlap val="-25"/>
        <c:axId val="127174912"/>
        <c:axId val="127193088"/>
      </c:barChart>
      <c:dateAx>
        <c:axId val="127174912"/>
        <c:scaling>
          <c:orientation val="maxMin"/>
        </c:scaling>
        <c:delete val="0"/>
        <c:axPos val="l"/>
        <c:numFmt formatCode="General" sourceLinked="0"/>
        <c:majorTickMark val="none"/>
        <c:minorTickMark val="none"/>
        <c:tickLblPos val="nextTo"/>
        <c:crossAx val="127193088"/>
        <c:crosses val="autoZero"/>
        <c:auto val="0"/>
        <c:lblOffset val="100"/>
        <c:baseTimeUnit val="days"/>
      </c:dateAx>
      <c:valAx>
        <c:axId val="127193088"/>
        <c:scaling>
          <c:orientation val="minMax"/>
        </c:scaling>
        <c:delete val="1"/>
        <c:axPos val="t"/>
        <c:numFmt formatCode="0.0%" sourceLinked="1"/>
        <c:majorTickMark val="out"/>
        <c:minorTickMark val="none"/>
        <c:tickLblPos val="none"/>
        <c:crossAx val="127174912"/>
        <c:crosses val="autoZero"/>
        <c:crossBetween val="between"/>
      </c:valAx>
    </c:plotArea>
    <c:legend>
      <c:legendPos val="t"/>
      <c:layout>
        <c:manualLayout>
          <c:xMode val="edge"/>
          <c:yMode val="edge"/>
          <c:x val="0.60873773131299769"/>
          <c:y val="0.22841294838145451"/>
          <c:w val="0.24564282405875737"/>
          <c:h val="0.11481214848144022"/>
        </c:manualLayout>
      </c:layout>
      <c:overlay val="0"/>
    </c:legend>
    <c:plotVisOnly val="1"/>
    <c:dispBlanksAs val="gap"/>
    <c:showDLblsOverMax val="0"/>
  </c:chart>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Ha fet dieta per aprimar-se</a:t>
            </a:r>
          </a:p>
        </c:rich>
      </c:tx>
      <c:layout/>
      <c:overlay val="0"/>
    </c:title>
    <c:autoTitleDeleted val="0"/>
    <c:plotArea>
      <c:layout>
        <c:manualLayout>
          <c:layoutTarget val="inner"/>
          <c:xMode val="edge"/>
          <c:yMode val="edge"/>
          <c:x val="0.13701522603792438"/>
          <c:y val="0.23528858892638421"/>
          <c:w val="0.66337472222222238"/>
          <c:h val="0.75836220472440941"/>
        </c:manualLayout>
      </c:layout>
      <c:barChart>
        <c:barDir val="bar"/>
        <c:grouping val="clustered"/>
        <c:varyColors val="0"/>
        <c:ser>
          <c:idx val="0"/>
          <c:order val="0"/>
          <c:tx>
            <c:strRef>
              <c:f>DIETA!$B$82</c:f>
              <c:strCache>
                <c:ptCount val="1"/>
                <c:pt idx="0">
                  <c:v>Noi</c:v>
                </c:pt>
              </c:strCache>
            </c:strRef>
          </c:tx>
          <c:invertIfNegative val="0"/>
          <c:dLbls>
            <c:dLbl>
              <c:idx val="2"/>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DIETA!$A$83:$A$85</c:f>
              <c:strCache>
                <c:ptCount val="3"/>
                <c:pt idx="0">
                  <c:v>Sí</c:v>
                </c:pt>
                <c:pt idx="1">
                  <c:v>No</c:v>
                </c:pt>
                <c:pt idx="2">
                  <c:v>Ns/Nc</c:v>
                </c:pt>
              </c:strCache>
            </c:strRef>
          </c:cat>
          <c:val>
            <c:numRef>
              <c:f>DIETA!$B$83:$B$85</c:f>
              <c:numCache>
                <c:formatCode>0.0%</c:formatCode>
                <c:ptCount val="3"/>
                <c:pt idx="0">
                  <c:v>0.13900000000000001</c:v>
                </c:pt>
                <c:pt idx="1">
                  <c:v>0.86100000000000021</c:v>
                </c:pt>
                <c:pt idx="2">
                  <c:v>0</c:v>
                </c:pt>
              </c:numCache>
            </c:numRef>
          </c:val>
          <c:extLst xmlns:c16r2="http://schemas.microsoft.com/office/drawing/2015/06/chart">
            <c:ext xmlns:c16="http://schemas.microsoft.com/office/drawing/2014/chart" uri="{C3380CC4-5D6E-409C-BE32-E72D297353CC}">
              <c16:uniqueId val="{00000000-880F-43EB-91FA-B72FF55A9926}"/>
            </c:ext>
          </c:extLst>
        </c:ser>
        <c:ser>
          <c:idx val="1"/>
          <c:order val="1"/>
          <c:tx>
            <c:strRef>
              <c:f>DIETA!$C$82</c:f>
              <c:strCache>
                <c:ptCount val="1"/>
                <c:pt idx="0">
                  <c:v>Noia</c:v>
                </c:pt>
              </c:strCache>
            </c:strRef>
          </c:tx>
          <c:invertIfNegative val="0"/>
          <c:dLbls>
            <c:dLbl>
              <c:idx val="2"/>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DIETA!$A$83:$A$85</c:f>
              <c:strCache>
                <c:ptCount val="3"/>
                <c:pt idx="0">
                  <c:v>Sí</c:v>
                </c:pt>
                <c:pt idx="1">
                  <c:v>No</c:v>
                </c:pt>
                <c:pt idx="2">
                  <c:v>Ns/Nc</c:v>
                </c:pt>
              </c:strCache>
            </c:strRef>
          </c:cat>
          <c:val>
            <c:numRef>
              <c:f>DIETA!$C$83:$C$85</c:f>
              <c:numCache>
                <c:formatCode>0.0%</c:formatCode>
                <c:ptCount val="3"/>
                <c:pt idx="0">
                  <c:v>0.32500000000000012</c:v>
                </c:pt>
                <c:pt idx="1">
                  <c:v>0.67500000000000038</c:v>
                </c:pt>
                <c:pt idx="2">
                  <c:v>0</c:v>
                </c:pt>
              </c:numCache>
            </c:numRef>
          </c:val>
          <c:extLst xmlns:c16r2="http://schemas.microsoft.com/office/drawing/2015/06/chart">
            <c:ext xmlns:c16="http://schemas.microsoft.com/office/drawing/2014/chart" uri="{C3380CC4-5D6E-409C-BE32-E72D297353CC}">
              <c16:uniqueId val="{00000001-880F-43EB-91FA-B72FF55A9926}"/>
            </c:ext>
          </c:extLst>
        </c:ser>
        <c:dLbls>
          <c:showLegendKey val="0"/>
          <c:showVal val="1"/>
          <c:showCatName val="0"/>
          <c:showSerName val="0"/>
          <c:showPercent val="0"/>
          <c:showBubbleSize val="0"/>
        </c:dLbls>
        <c:gapWidth val="75"/>
        <c:overlap val="-25"/>
        <c:axId val="127551744"/>
        <c:axId val="127574016"/>
      </c:barChart>
      <c:dateAx>
        <c:axId val="127551744"/>
        <c:scaling>
          <c:orientation val="maxMin"/>
        </c:scaling>
        <c:delete val="0"/>
        <c:axPos val="l"/>
        <c:numFmt formatCode="General" sourceLinked="0"/>
        <c:majorTickMark val="none"/>
        <c:minorTickMark val="none"/>
        <c:tickLblPos val="nextTo"/>
        <c:crossAx val="127574016"/>
        <c:crosses val="autoZero"/>
        <c:auto val="0"/>
        <c:lblOffset val="100"/>
        <c:baseTimeUnit val="days"/>
      </c:dateAx>
      <c:valAx>
        <c:axId val="127574016"/>
        <c:scaling>
          <c:orientation val="minMax"/>
        </c:scaling>
        <c:delete val="1"/>
        <c:axPos val="t"/>
        <c:numFmt formatCode="0.0%" sourceLinked="1"/>
        <c:majorTickMark val="out"/>
        <c:minorTickMark val="none"/>
        <c:tickLblPos val="none"/>
        <c:crossAx val="127551744"/>
        <c:crosses val="autoZero"/>
        <c:crossBetween val="between"/>
      </c:valAx>
    </c:plotArea>
    <c:legend>
      <c:legendPos val="t"/>
      <c:layout>
        <c:manualLayout>
          <c:xMode val="edge"/>
          <c:yMode val="edge"/>
          <c:x val="0.60873773131299769"/>
          <c:y val="0.22841294838145457"/>
          <c:w val="0.24564282405875737"/>
          <c:h val="0.11481214848144022"/>
        </c:manualLayout>
      </c:layout>
      <c:overlay val="0"/>
    </c:legend>
    <c:plotVisOnly val="1"/>
    <c:dispBlanksAs val="gap"/>
    <c:showDLblsOverMax val="0"/>
  </c:chart>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800" b="0"/>
              <a:t>Dieta supervisada segons IMC</a:t>
            </a:r>
          </a:p>
        </c:rich>
      </c:tx>
      <c:layout>
        <c:manualLayout>
          <c:xMode val="edge"/>
          <c:yMode val="edge"/>
          <c:x val="0.18080588517984594"/>
          <c:y val="1.6233766233766243E-2"/>
        </c:manualLayout>
      </c:layout>
      <c:overlay val="0"/>
    </c:title>
    <c:autoTitleDeleted val="0"/>
    <c:plotArea>
      <c:layout>
        <c:manualLayout>
          <c:layoutTarget val="inner"/>
          <c:xMode val="edge"/>
          <c:yMode val="edge"/>
          <c:x val="0.13077323131829321"/>
          <c:y val="0.16710691991203802"/>
          <c:w val="0.8692266666666667"/>
          <c:h val="0.74280303030303985"/>
        </c:manualLayout>
      </c:layout>
      <c:barChart>
        <c:barDir val="bar"/>
        <c:grouping val="clustered"/>
        <c:varyColors val="0"/>
        <c:ser>
          <c:idx val="0"/>
          <c:order val="0"/>
          <c:tx>
            <c:strRef>
              <c:f>DIETA!$B$88</c:f>
              <c:strCache>
                <c:ptCount val="1"/>
                <c:pt idx="0">
                  <c:v>Baix pes</c:v>
                </c:pt>
              </c:strCache>
            </c:strRef>
          </c:tx>
          <c:spPr>
            <a:solidFill>
              <a:srgbClr val="EE7558"/>
            </a:solidFill>
          </c:spPr>
          <c:invertIfNegative val="0"/>
          <c:dLbls>
            <c:dLbl>
              <c:idx val="1"/>
              <c:layout/>
              <c:showLegendKey val="0"/>
              <c:showVal val="1"/>
              <c:showCatName val="0"/>
              <c:showSerName val="0"/>
              <c:showPercent val="0"/>
              <c:showBubbleSize val="0"/>
            </c:dLbl>
            <c:showLegendKey val="0"/>
            <c:showVal val="0"/>
            <c:showCatName val="0"/>
            <c:showSerName val="0"/>
            <c:showPercent val="0"/>
            <c:showBubbleSize val="0"/>
          </c:dLbls>
          <c:cat>
            <c:strRef>
              <c:f>DIETA!$A$89:$A$91</c:f>
              <c:strCache>
                <c:ptCount val="3"/>
                <c:pt idx="0">
                  <c:v>Sí</c:v>
                </c:pt>
                <c:pt idx="1">
                  <c:v>No</c:v>
                </c:pt>
                <c:pt idx="2">
                  <c:v>Ns/Nc</c:v>
                </c:pt>
              </c:strCache>
            </c:strRef>
          </c:cat>
          <c:val>
            <c:numRef>
              <c:f>DIETA!$B$89:$B$91</c:f>
              <c:numCache>
                <c:formatCode>0.0%</c:formatCode>
                <c:ptCount val="3"/>
                <c:pt idx="0">
                  <c:v>0</c:v>
                </c:pt>
                <c:pt idx="1">
                  <c:v>1</c:v>
                </c:pt>
                <c:pt idx="2">
                  <c:v>0</c:v>
                </c:pt>
              </c:numCache>
            </c:numRef>
          </c:val>
          <c:extLst xmlns:c16r2="http://schemas.microsoft.com/office/drawing/2015/06/chart">
            <c:ext xmlns:c16="http://schemas.microsoft.com/office/drawing/2014/chart" uri="{C3380CC4-5D6E-409C-BE32-E72D297353CC}">
              <c16:uniqueId val="{00000000-685D-4775-B88E-8B03ACFC4589}"/>
            </c:ext>
          </c:extLst>
        </c:ser>
        <c:ser>
          <c:idx val="1"/>
          <c:order val="1"/>
          <c:tx>
            <c:strRef>
              <c:f>DIETA!$C$88</c:f>
              <c:strCache>
                <c:ptCount val="1"/>
                <c:pt idx="0">
                  <c:v>Normopès</c:v>
                </c:pt>
              </c:strCache>
            </c:strRef>
          </c:tx>
          <c:spPr>
            <a:solidFill>
              <a:srgbClr val="72A073"/>
            </a:solidFill>
          </c:spPr>
          <c:invertIfNegative val="0"/>
          <c:dLbls>
            <c:dLbl>
              <c:idx val="2"/>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DIETA!$A$89:$A$91</c:f>
              <c:strCache>
                <c:ptCount val="3"/>
                <c:pt idx="0">
                  <c:v>Sí</c:v>
                </c:pt>
                <c:pt idx="1">
                  <c:v>No</c:v>
                </c:pt>
                <c:pt idx="2">
                  <c:v>Ns/Nc</c:v>
                </c:pt>
              </c:strCache>
            </c:strRef>
          </c:cat>
          <c:val>
            <c:numRef>
              <c:f>DIETA!$C$89:$C$91</c:f>
              <c:numCache>
                <c:formatCode>0.0%</c:formatCode>
                <c:ptCount val="3"/>
                <c:pt idx="0">
                  <c:v>0.2</c:v>
                </c:pt>
                <c:pt idx="1">
                  <c:v>0.8</c:v>
                </c:pt>
                <c:pt idx="2">
                  <c:v>0</c:v>
                </c:pt>
              </c:numCache>
            </c:numRef>
          </c:val>
          <c:extLst xmlns:c16r2="http://schemas.microsoft.com/office/drawing/2015/06/chart">
            <c:ext xmlns:c16="http://schemas.microsoft.com/office/drawing/2014/chart" uri="{C3380CC4-5D6E-409C-BE32-E72D297353CC}">
              <c16:uniqueId val="{00000001-685D-4775-B88E-8B03ACFC4589}"/>
            </c:ext>
          </c:extLst>
        </c:ser>
        <c:ser>
          <c:idx val="2"/>
          <c:order val="2"/>
          <c:tx>
            <c:strRef>
              <c:f>DIETA!$D$88</c:f>
              <c:strCache>
                <c:ptCount val="1"/>
                <c:pt idx="0">
                  <c:v>Sobrepès/Obesitat</c:v>
                </c:pt>
              </c:strCache>
            </c:strRef>
          </c:tx>
          <c:spPr>
            <a:solidFill>
              <a:srgbClr val="E14E32"/>
            </a:solidFill>
          </c:spPr>
          <c:invertIfNegative val="0"/>
          <c:dLbls>
            <c:dLbl>
              <c:idx val="2"/>
              <c:delete val="1"/>
            </c:dLbl>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DIETA!$A$89:$A$91</c:f>
              <c:strCache>
                <c:ptCount val="3"/>
                <c:pt idx="0">
                  <c:v>Sí</c:v>
                </c:pt>
                <c:pt idx="1">
                  <c:v>No</c:v>
                </c:pt>
                <c:pt idx="2">
                  <c:v>Ns/Nc</c:v>
                </c:pt>
              </c:strCache>
            </c:strRef>
          </c:cat>
          <c:val>
            <c:numRef>
              <c:f>DIETA!$D$89:$D$91</c:f>
              <c:numCache>
                <c:formatCode>0.0%</c:formatCode>
                <c:ptCount val="3"/>
                <c:pt idx="0">
                  <c:v>0.16700000000000001</c:v>
                </c:pt>
                <c:pt idx="1">
                  <c:v>0.83300000000000018</c:v>
                </c:pt>
                <c:pt idx="2">
                  <c:v>0</c:v>
                </c:pt>
              </c:numCache>
            </c:numRef>
          </c:val>
          <c:extLst xmlns:c16r2="http://schemas.microsoft.com/office/drawing/2015/06/chart">
            <c:ext xmlns:c16="http://schemas.microsoft.com/office/drawing/2014/chart" uri="{C3380CC4-5D6E-409C-BE32-E72D297353CC}">
              <c16:uniqueId val="{00000002-685D-4775-B88E-8B03ACFC4589}"/>
            </c:ext>
          </c:extLst>
        </c:ser>
        <c:dLbls>
          <c:showLegendKey val="0"/>
          <c:showVal val="1"/>
          <c:showCatName val="0"/>
          <c:showSerName val="0"/>
          <c:showPercent val="0"/>
          <c:showBubbleSize val="0"/>
        </c:dLbls>
        <c:gapWidth val="75"/>
        <c:overlap val="-25"/>
        <c:axId val="127598592"/>
        <c:axId val="127600128"/>
      </c:barChart>
      <c:dateAx>
        <c:axId val="127598592"/>
        <c:scaling>
          <c:orientation val="maxMin"/>
        </c:scaling>
        <c:delete val="0"/>
        <c:axPos val="l"/>
        <c:numFmt formatCode="General" sourceLinked="0"/>
        <c:majorTickMark val="none"/>
        <c:minorTickMark val="none"/>
        <c:tickLblPos val="nextTo"/>
        <c:crossAx val="127600128"/>
        <c:crosses val="autoZero"/>
        <c:auto val="0"/>
        <c:lblOffset val="100"/>
        <c:baseTimeUnit val="days"/>
      </c:dateAx>
      <c:valAx>
        <c:axId val="127600128"/>
        <c:scaling>
          <c:orientation val="minMax"/>
        </c:scaling>
        <c:delete val="1"/>
        <c:axPos val="t"/>
        <c:numFmt formatCode="0.0%" sourceLinked="1"/>
        <c:majorTickMark val="out"/>
        <c:minorTickMark val="none"/>
        <c:tickLblPos val="none"/>
        <c:crossAx val="127598592"/>
        <c:crosses val="autoZero"/>
        <c:crossBetween val="between"/>
      </c:valAx>
    </c:plotArea>
    <c:legend>
      <c:legendPos val="b"/>
      <c:layout>
        <c:manualLayout>
          <c:xMode val="edge"/>
          <c:yMode val="edge"/>
          <c:x val="0.15010962023982719"/>
          <c:y val="0.90053402978092179"/>
          <c:w val="0.76154065404716864"/>
          <c:h val="9.946597021907036E-2"/>
        </c:manualLayout>
      </c:layout>
      <c:overlay val="0"/>
    </c:legend>
    <c:plotVisOnly val="1"/>
    <c:dispBlanksAs val="gap"/>
    <c:showDLblsOverMax val="0"/>
  </c:chart>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5C83-43D7-A5A4-171D833F294D}"/>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Esport i activitat física fora de l'horari escolar</a:t>
            </a:r>
          </a:p>
        </c:rich>
      </c:tx>
      <c:layout/>
      <c:overlay val="0"/>
    </c:title>
    <c:autoTitleDeleted val="0"/>
    <c:plotArea>
      <c:layout>
        <c:manualLayout>
          <c:layoutTarget val="inner"/>
          <c:xMode val="edge"/>
          <c:yMode val="edge"/>
          <c:x val="3.4428794992175271E-2"/>
          <c:y val="0.23492078742677591"/>
          <c:w val="0.93114241001564968"/>
          <c:h val="0.61454748602641063"/>
        </c:manualLayout>
      </c:layout>
      <c:barChart>
        <c:barDir val="col"/>
        <c:grouping val="clustered"/>
        <c:varyColors val="0"/>
        <c:ser>
          <c:idx val="0"/>
          <c:order val="0"/>
          <c:tx>
            <c:strRef>
              <c:f>LLEURE!$B$8</c:f>
              <c:strCache>
                <c:ptCount val="1"/>
                <c:pt idx="0">
                  <c:v>Noi</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LLEURE!$A$9:$A$13</c:f>
              <c:strCache>
                <c:ptCount val="5"/>
                <c:pt idx="0">
                  <c:v>Esport i activitat física</c:v>
                </c:pt>
                <c:pt idx="1">
                  <c:v>Esport</c:v>
                </c:pt>
                <c:pt idx="2">
                  <c:v>Activitat física</c:v>
                </c:pt>
                <c:pt idx="3">
                  <c:v>Ni esport ni activitat física</c:v>
                </c:pt>
                <c:pt idx="4">
                  <c:v>Ns/Nc</c:v>
                </c:pt>
              </c:strCache>
            </c:strRef>
          </c:cat>
          <c:val>
            <c:numRef>
              <c:f>LLEURE!$B$9:$B$13</c:f>
              <c:numCache>
                <c:formatCode>0.0%</c:formatCode>
                <c:ptCount val="5"/>
                <c:pt idx="0">
                  <c:v>0.5</c:v>
                </c:pt>
                <c:pt idx="1">
                  <c:v>8.3000000000000032E-2</c:v>
                </c:pt>
                <c:pt idx="2">
                  <c:v>0.13900000000000001</c:v>
                </c:pt>
                <c:pt idx="3">
                  <c:v>0.13900000000000001</c:v>
                </c:pt>
                <c:pt idx="4">
                  <c:v>0.13900000000000001</c:v>
                </c:pt>
              </c:numCache>
            </c:numRef>
          </c:val>
          <c:extLst xmlns:c16r2="http://schemas.microsoft.com/office/drawing/2015/06/chart">
            <c:ext xmlns:c16="http://schemas.microsoft.com/office/drawing/2014/chart" uri="{C3380CC4-5D6E-409C-BE32-E72D297353CC}">
              <c16:uniqueId val="{00000000-88FB-4ADA-8DC6-54BB4F01D4AA}"/>
            </c:ext>
          </c:extLst>
        </c:ser>
        <c:ser>
          <c:idx val="1"/>
          <c:order val="1"/>
          <c:tx>
            <c:strRef>
              <c:f>LLEURE!$C$8</c:f>
              <c:strCache>
                <c:ptCount val="1"/>
                <c:pt idx="0">
                  <c:v>Noia</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LLEURE!$A$9:$A$13</c:f>
              <c:strCache>
                <c:ptCount val="5"/>
                <c:pt idx="0">
                  <c:v>Esport i activitat física</c:v>
                </c:pt>
                <c:pt idx="1">
                  <c:v>Esport</c:v>
                </c:pt>
                <c:pt idx="2">
                  <c:v>Activitat física</c:v>
                </c:pt>
                <c:pt idx="3">
                  <c:v>Ni esport ni activitat física</c:v>
                </c:pt>
                <c:pt idx="4">
                  <c:v>Ns/Nc</c:v>
                </c:pt>
              </c:strCache>
            </c:strRef>
          </c:cat>
          <c:val>
            <c:numRef>
              <c:f>LLEURE!$C$9:$C$13</c:f>
              <c:numCache>
                <c:formatCode>0.0%</c:formatCode>
                <c:ptCount val="5"/>
                <c:pt idx="0">
                  <c:v>0.35000000000000009</c:v>
                </c:pt>
                <c:pt idx="1">
                  <c:v>0.125</c:v>
                </c:pt>
                <c:pt idx="2">
                  <c:v>0.25</c:v>
                </c:pt>
                <c:pt idx="3">
                  <c:v>0.2</c:v>
                </c:pt>
                <c:pt idx="4">
                  <c:v>7.5000000000000011E-2</c:v>
                </c:pt>
              </c:numCache>
            </c:numRef>
          </c:val>
          <c:extLst xmlns:c16r2="http://schemas.microsoft.com/office/drawing/2015/06/chart">
            <c:ext xmlns:c16="http://schemas.microsoft.com/office/drawing/2014/chart" uri="{C3380CC4-5D6E-409C-BE32-E72D297353CC}">
              <c16:uniqueId val="{00000001-88FB-4ADA-8DC6-54BB4F01D4AA}"/>
            </c:ext>
          </c:extLst>
        </c:ser>
        <c:dLbls>
          <c:showLegendKey val="0"/>
          <c:showVal val="1"/>
          <c:showCatName val="0"/>
          <c:showSerName val="0"/>
          <c:showPercent val="0"/>
          <c:showBubbleSize val="0"/>
        </c:dLbls>
        <c:gapWidth val="150"/>
        <c:overlap val="-25"/>
        <c:axId val="128023168"/>
        <c:axId val="128041344"/>
      </c:barChart>
      <c:dateAx>
        <c:axId val="128023168"/>
        <c:scaling>
          <c:orientation val="minMax"/>
        </c:scaling>
        <c:delete val="0"/>
        <c:axPos val="b"/>
        <c:numFmt formatCode="General" sourceLinked="0"/>
        <c:majorTickMark val="none"/>
        <c:minorTickMark val="none"/>
        <c:tickLblPos val="nextTo"/>
        <c:crossAx val="128041344"/>
        <c:crosses val="autoZero"/>
        <c:auto val="0"/>
        <c:lblOffset val="100"/>
        <c:baseTimeUnit val="days"/>
      </c:dateAx>
      <c:valAx>
        <c:axId val="128041344"/>
        <c:scaling>
          <c:orientation val="minMax"/>
        </c:scaling>
        <c:delete val="1"/>
        <c:axPos val="l"/>
        <c:numFmt formatCode="0.0%" sourceLinked="1"/>
        <c:majorTickMark val="out"/>
        <c:minorTickMark val="none"/>
        <c:tickLblPos val="none"/>
        <c:crossAx val="128023168"/>
        <c:crosses val="autoZero"/>
        <c:crossBetween val="between"/>
      </c:valAx>
    </c:plotArea>
    <c:legend>
      <c:legendPos val="t"/>
      <c:layout>
        <c:manualLayout>
          <c:xMode val="edge"/>
          <c:yMode val="edge"/>
          <c:x val="0.39707219696129897"/>
          <c:y val="0.20630296466938211"/>
          <c:w val="0.20585560607740941"/>
          <c:h val="7.3062253062195812E-2"/>
        </c:manualLayout>
      </c:layout>
      <c:overlay val="0"/>
    </c:legend>
    <c:plotVisOnly val="1"/>
    <c:dispBlanksAs val="gap"/>
    <c:showDLblsOverMax val="0"/>
  </c:chart>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Freqüència practica esport</a:t>
            </a:r>
          </a:p>
        </c:rich>
      </c:tx>
      <c:layout>
        <c:manualLayout>
          <c:xMode val="edge"/>
          <c:yMode val="edge"/>
          <c:x val="0.21544588616564131"/>
          <c:y val="1.5810276679841896E-2"/>
        </c:manualLayout>
      </c:layout>
      <c:overlay val="0"/>
    </c:title>
    <c:autoTitleDeleted val="0"/>
    <c:plotArea>
      <c:layout>
        <c:manualLayout>
          <c:layoutTarget val="inner"/>
          <c:xMode val="edge"/>
          <c:yMode val="edge"/>
          <c:x val="0.38446268160142555"/>
          <c:y val="0.23511416804124791"/>
          <c:w val="0.57492846607669623"/>
          <c:h val="0.75961573973213825"/>
        </c:manualLayout>
      </c:layout>
      <c:barChart>
        <c:barDir val="bar"/>
        <c:grouping val="clustered"/>
        <c:varyColors val="0"/>
        <c:ser>
          <c:idx val="0"/>
          <c:order val="0"/>
          <c:tx>
            <c:strRef>
              <c:f>LLEURE!$B$19</c:f>
              <c:strCache>
                <c:ptCount val="1"/>
                <c:pt idx="0">
                  <c:v>Noi</c:v>
                </c:pt>
              </c:strCache>
            </c:strRef>
          </c:tx>
          <c:invertIfNegative val="0"/>
          <c:dLbls>
            <c:dLbl>
              <c:idx val="3"/>
              <c:delete val="1"/>
            </c:dLbl>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LLEURE!$A$20:$A$25</c:f>
              <c:strCache>
                <c:ptCount val="6"/>
                <c:pt idx="0">
                  <c:v>Cada dia</c:v>
                </c:pt>
                <c:pt idx="1">
                  <c:v>De 4 a 6 cops per setmana</c:v>
                </c:pt>
                <c:pt idx="2">
                  <c:v>2 o 3 cops per setmana</c:v>
                </c:pt>
                <c:pt idx="3">
                  <c:v>Un cop per setmana</c:v>
                </c:pt>
                <c:pt idx="4">
                  <c:v>3 cops al mes o menys</c:v>
                </c:pt>
                <c:pt idx="5">
                  <c:v>Ns/Nc</c:v>
                </c:pt>
              </c:strCache>
            </c:strRef>
          </c:cat>
          <c:val>
            <c:numRef>
              <c:f>LLEURE!$B$20:$B$25</c:f>
              <c:numCache>
                <c:formatCode>0.0%</c:formatCode>
                <c:ptCount val="6"/>
                <c:pt idx="0">
                  <c:v>0.18500000000000005</c:v>
                </c:pt>
                <c:pt idx="1">
                  <c:v>0.55600000000000005</c:v>
                </c:pt>
                <c:pt idx="2">
                  <c:v>0.222</c:v>
                </c:pt>
                <c:pt idx="3">
                  <c:v>0</c:v>
                </c:pt>
                <c:pt idx="4">
                  <c:v>0</c:v>
                </c:pt>
                <c:pt idx="5">
                  <c:v>3.6999999999999998E-2</c:v>
                </c:pt>
              </c:numCache>
            </c:numRef>
          </c:val>
          <c:extLst xmlns:c16r2="http://schemas.microsoft.com/office/drawing/2015/06/chart">
            <c:ext xmlns:c16="http://schemas.microsoft.com/office/drawing/2014/chart" uri="{C3380CC4-5D6E-409C-BE32-E72D297353CC}">
              <c16:uniqueId val="{00000000-99C2-4ACC-B782-D8370694536E}"/>
            </c:ext>
          </c:extLst>
        </c:ser>
        <c:ser>
          <c:idx val="1"/>
          <c:order val="1"/>
          <c:tx>
            <c:strRef>
              <c:f>LLEURE!$C$19</c:f>
              <c:strCache>
                <c:ptCount val="1"/>
                <c:pt idx="0">
                  <c:v>Noia</c:v>
                </c:pt>
              </c:strCache>
            </c:strRef>
          </c:tx>
          <c:invertIfNegative val="0"/>
          <c:dLbls>
            <c:dLbl>
              <c:idx val="0"/>
              <c:delete val="1"/>
            </c:dLbl>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LLEURE!$A$20:$A$25</c:f>
              <c:strCache>
                <c:ptCount val="6"/>
                <c:pt idx="0">
                  <c:v>Cada dia</c:v>
                </c:pt>
                <c:pt idx="1">
                  <c:v>De 4 a 6 cops per setmana</c:v>
                </c:pt>
                <c:pt idx="2">
                  <c:v>2 o 3 cops per setmana</c:v>
                </c:pt>
                <c:pt idx="3">
                  <c:v>Un cop per setmana</c:v>
                </c:pt>
                <c:pt idx="4">
                  <c:v>3 cops al mes o menys</c:v>
                </c:pt>
                <c:pt idx="5">
                  <c:v>Ns/Nc</c:v>
                </c:pt>
              </c:strCache>
            </c:strRef>
          </c:cat>
          <c:val>
            <c:numRef>
              <c:f>LLEURE!$C$20:$C$25</c:f>
              <c:numCache>
                <c:formatCode>0.0%</c:formatCode>
                <c:ptCount val="6"/>
                <c:pt idx="0">
                  <c:v>0</c:v>
                </c:pt>
                <c:pt idx="1">
                  <c:v>0.35000000000000009</c:v>
                </c:pt>
                <c:pt idx="2">
                  <c:v>0.4</c:v>
                </c:pt>
                <c:pt idx="3">
                  <c:v>0.1</c:v>
                </c:pt>
                <c:pt idx="4">
                  <c:v>0</c:v>
                </c:pt>
                <c:pt idx="5">
                  <c:v>0.15000000000000005</c:v>
                </c:pt>
              </c:numCache>
            </c:numRef>
          </c:val>
          <c:extLst xmlns:c16r2="http://schemas.microsoft.com/office/drawing/2015/06/chart">
            <c:ext xmlns:c16="http://schemas.microsoft.com/office/drawing/2014/chart" uri="{C3380CC4-5D6E-409C-BE32-E72D297353CC}">
              <c16:uniqueId val="{00000001-99C2-4ACC-B782-D8370694536E}"/>
            </c:ext>
          </c:extLst>
        </c:ser>
        <c:dLbls>
          <c:showLegendKey val="0"/>
          <c:showVal val="1"/>
          <c:showCatName val="0"/>
          <c:showSerName val="0"/>
          <c:showPercent val="0"/>
          <c:showBubbleSize val="0"/>
        </c:dLbls>
        <c:gapWidth val="75"/>
        <c:overlap val="-25"/>
        <c:axId val="127679104"/>
        <c:axId val="127697280"/>
      </c:barChart>
      <c:dateAx>
        <c:axId val="127679104"/>
        <c:scaling>
          <c:orientation val="maxMin"/>
        </c:scaling>
        <c:delete val="0"/>
        <c:axPos val="l"/>
        <c:numFmt formatCode="General" sourceLinked="0"/>
        <c:majorTickMark val="none"/>
        <c:minorTickMark val="none"/>
        <c:tickLblPos val="nextTo"/>
        <c:crossAx val="127697280"/>
        <c:crosses val="autoZero"/>
        <c:auto val="0"/>
        <c:lblOffset val="100"/>
        <c:baseTimeUnit val="days"/>
      </c:dateAx>
      <c:valAx>
        <c:axId val="127697280"/>
        <c:scaling>
          <c:orientation val="minMax"/>
        </c:scaling>
        <c:delete val="1"/>
        <c:axPos val="t"/>
        <c:numFmt formatCode="0.0%" sourceLinked="1"/>
        <c:majorTickMark val="out"/>
        <c:minorTickMark val="none"/>
        <c:tickLblPos val="none"/>
        <c:crossAx val="127679104"/>
        <c:crosses val="autoZero"/>
        <c:crossBetween val="between"/>
      </c:valAx>
    </c:plotArea>
    <c:legend>
      <c:legendPos val="t"/>
      <c:layout>
        <c:manualLayout>
          <c:xMode val="edge"/>
          <c:yMode val="edge"/>
          <c:x val="0.39394230650746614"/>
          <c:y val="0.13454545454545744"/>
          <c:w val="0.20585560607740941"/>
          <c:h val="9.5298621269179304E-2"/>
        </c:manualLayout>
      </c:layout>
      <c:overlay val="0"/>
    </c:legend>
    <c:plotVisOnly val="1"/>
    <c:dispBlanksAs val="gap"/>
    <c:showDLblsOverMax val="0"/>
  </c:chart>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Freqüència practica activitat física</a:t>
            </a:r>
          </a:p>
        </c:rich>
      </c:tx>
      <c:layout>
        <c:manualLayout>
          <c:xMode val="edge"/>
          <c:yMode val="edge"/>
          <c:x val="0.13904526018754892"/>
          <c:y val="1.5810276679841896E-2"/>
        </c:manualLayout>
      </c:layout>
      <c:overlay val="0"/>
    </c:title>
    <c:autoTitleDeleted val="0"/>
    <c:plotArea>
      <c:layout>
        <c:manualLayout>
          <c:layoutTarget val="inner"/>
          <c:xMode val="edge"/>
          <c:yMode val="edge"/>
          <c:x val="0.38446268160142555"/>
          <c:y val="0.25092444472108971"/>
          <c:w val="0.45915437561455258"/>
          <c:h val="0.73853537082568232"/>
        </c:manualLayout>
      </c:layout>
      <c:barChart>
        <c:barDir val="bar"/>
        <c:grouping val="clustered"/>
        <c:varyColors val="0"/>
        <c:ser>
          <c:idx val="0"/>
          <c:order val="0"/>
          <c:tx>
            <c:strRef>
              <c:f>LLEURE!$B$28</c:f>
              <c:strCache>
                <c:ptCount val="1"/>
                <c:pt idx="0">
                  <c:v>Noi</c:v>
                </c:pt>
              </c:strCache>
            </c:strRef>
          </c:tx>
          <c:invertIfNegative val="0"/>
          <c:dLbls>
            <c:dLbl>
              <c:idx val="3"/>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LLEURE!$A$29:$A$34</c:f>
              <c:strCache>
                <c:ptCount val="6"/>
                <c:pt idx="0">
                  <c:v>Cada dia</c:v>
                </c:pt>
                <c:pt idx="1">
                  <c:v>De 4 a 6 cops per setmana</c:v>
                </c:pt>
                <c:pt idx="2">
                  <c:v>2 o 3 cops per setmana</c:v>
                </c:pt>
                <c:pt idx="3">
                  <c:v>Un cop per setmana</c:v>
                </c:pt>
                <c:pt idx="4">
                  <c:v>3 cops al mes o menys</c:v>
                </c:pt>
                <c:pt idx="5">
                  <c:v>Ns/Nc</c:v>
                </c:pt>
              </c:strCache>
            </c:strRef>
          </c:cat>
          <c:val>
            <c:numRef>
              <c:f>LLEURE!$B$29:$B$34</c:f>
              <c:numCache>
                <c:formatCode>0.0%</c:formatCode>
                <c:ptCount val="6"/>
                <c:pt idx="0">
                  <c:v>0.21400000000000005</c:v>
                </c:pt>
                <c:pt idx="1">
                  <c:v>0.21400000000000005</c:v>
                </c:pt>
                <c:pt idx="2">
                  <c:v>0.28600000000000009</c:v>
                </c:pt>
                <c:pt idx="3">
                  <c:v>0</c:v>
                </c:pt>
                <c:pt idx="4">
                  <c:v>3.5999999999999997E-2</c:v>
                </c:pt>
                <c:pt idx="5">
                  <c:v>0.25</c:v>
                </c:pt>
              </c:numCache>
            </c:numRef>
          </c:val>
          <c:extLst xmlns:c16r2="http://schemas.microsoft.com/office/drawing/2015/06/chart">
            <c:ext xmlns:c16="http://schemas.microsoft.com/office/drawing/2014/chart" uri="{C3380CC4-5D6E-409C-BE32-E72D297353CC}">
              <c16:uniqueId val="{00000000-8722-4C4D-A3E4-11A4E868955F}"/>
            </c:ext>
          </c:extLst>
        </c:ser>
        <c:ser>
          <c:idx val="1"/>
          <c:order val="1"/>
          <c:tx>
            <c:strRef>
              <c:f>LLEURE!$C$28</c:f>
              <c:strCache>
                <c:ptCount val="1"/>
                <c:pt idx="0">
                  <c:v>Noia</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LLEURE!$A$29:$A$34</c:f>
              <c:strCache>
                <c:ptCount val="6"/>
                <c:pt idx="0">
                  <c:v>Cada dia</c:v>
                </c:pt>
                <c:pt idx="1">
                  <c:v>De 4 a 6 cops per setmana</c:v>
                </c:pt>
                <c:pt idx="2">
                  <c:v>2 o 3 cops per setmana</c:v>
                </c:pt>
                <c:pt idx="3">
                  <c:v>Un cop per setmana</c:v>
                </c:pt>
                <c:pt idx="4">
                  <c:v>3 cops al mes o menys</c:v>
                </c:pt>
                <c:pt idx="5">
                  <c:v>Ns/Nc</c:v>
                </c:pt>
              </c:strCache>
            </c:strRef>
          </c:cat>
          <c:val>
            <c:numRef>
              <c:f>LLEURE!$C$29:$C$34</c:f>
              <c:numCache>
                <c:formatCode>0.0%</c:formatCode>
                <c:ptCount val="6"/>
                <c:pt idx="0">
                  <c:v>0.12000000000000002</c:v>
                </c:pt>
                <c:pt idx="1">
                  <c:v>0.16</c:v>
                </c:pt>
                <c:pt idx="2">
                  <c:v>0.16</c:v>
                </c:pt>
                <c:pt idx="3">
                  <c:v>0.32000000000000012</c:v>
                </c:pt>
                <c:pt idx="4">
                  <c:v>0.16</c:v>
                </c:pt>
                <c:pt idx="5">
                  <c:v>8.0000000000000029E-2</c:v>
                </c:pt>
              </c:numCache>
            </c:numRef>
          </c:val>
          <c:extLst xmlns:c16r2="http://schemas.microsoft.com/office/drawing/2015/06/chart">
            <c:ext xmlns:c16="http://schemas.microsoft.com/office/drawing/2014/chart" uri="{C3380CC4-5D6E-409C-BE32-E72D297353CC}">
              <c16:uniqueId val="{00000001-8722-4C4D-A3E4-11A4E868955F}"/>
            </c:ext>
          </c:extLst>
        </c:ser>
        <c:dLbls>
          <c:showLegendKey val="0"/>
          <c:showVal val="1"/>
          <c:showCatName val="0"/>
          <c:showSerName val="0"/>
          <c:showPercent val="0"/>
          <c:showBubbleSize val="0"/>
        </c:dLbls>
        <c:gapWidth val="75"/>
        <c:overlap val="-25"/>
        <c:axId val="127728256"/>
        <c:axId val="127926656"/>
      </c:barChart>
      <c:dateAx>
        <c:axId val="127728256"/>
        <c:scaling>
          <c:orientation val="maxMin"/>
        </c:scaling>
        <c:delete val="0"/>
        <c:axPos val="l"/>
        <c:numFmt formatCode="General" sourceLinked="0"/>
        <c:majorTickMark val="none"/>
        <c:minorTickMark val="none"/>
        <c:tickLblPos val="nextTo"/>
        <c:crossAx val="127926656"/>
        <c:crosses val="autoZero"/>
        <c:auto val="0"/>
        <c:lblOffset val="100"/>
        <c:baseTimeUnit val="days"/>
      </c:dateAx>
      <c:valAx>
        <c:axId val="127926656"/>
        <c:scaling>
          <c:orientation val="minMax"/>
        </c:scaling>
        <c:delete val="1"/>
        <c:axPos val="t"/>
        <c:numFmt formatCode="0.0%" sourceLinked="1"/>
        <c:majorTickMark val="out"/>
        <c:minorTickMark val="none"/>
        <c:tickLblPos val="none"/>
        <c:crossAx val="127728256"/>
        <c:crosses val="autoZero"/>
        <c:crossBetween val="between"/>
      </c:valAx>
    </c:plotArea>
    <c:legend>
      <c:legendPos val="t"/>
      <c:layout>
        <c:manualLayout>
          <c:xMode val="edge"/>
          <c:yMode val="edge"/>
          <c:x val="0.39707219696129997"/>
          <c:y val="0.13981554677207039"/>
          <c:w val="0.20585560607740941"/>
          <c:h val="9.5298621269179304E-2"/>
        </c:manualLayout>
      </c:layout>
      <c:overlay val="0"/>
    </c:legend>
    <c:plotVisOnly val="1"/>
    <c:dispBlanksAs val="gap"/>
    <c:showDLblsOverMax val="0"/>
  </c:chart>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5C83-43D7-A5A4-171D833F294D}"/>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Freqüència surt de nit per divertir-se</a:t>
            </a:r>
          </a:p>
        </c:rich>
      </c:tx>
      <c:layout>
        <c:manualLayout>
          <c:xMode val="edge"/>
          <c:yMode val="edge"/>
          <c:x val="1.8406949131358579E-2"/>
          <c:y val="9.1196929442053567E-3"/>
        </c:manualLayout>
      </c:layout>
      <c:overlay val="0"/>
    </c:title>
    <c:autoTitleDeleted val="0"/>
    <c:plotArea>
      <c:layout>
        <c:manualLayout>
          <c:layoutTarget val="inner"/>
          <c:xMode val="edge"/>
          <c:yMode val="edge"/>
          <c:x val="0.27597601770367414"/>
          <c:y val="0.28224229956513419"/>
          <c:w val="0.35774432607688744"/>
          <c:h val="0.71775770043486575"/>
        </c:manualLayout>
      </c:layout>
      <c:barChart>
        <c:barDir val="bar"/>
        <c:grouping val="clustered"/>
        <c:varyColors val="0"/>
        <c:ser>
          <c:idx val="0"/>
          <c:order val="0"/>
          <c:invertIfNegative val="0"/>
          <c:dLbls>
            <c:dLbl>
              <c:idx val="6"/>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LLEURE!$A$42:$A$48</c:f>
              <c:strCache>
                <c:ptCount val="7"/>
                <c:pt idx="0">
                  <c:v>&gt;2 nits /setmana</c:v>
                </c:pt>
                <c:pt idx="1">
                  <c:v>2 nits /setmana</c:v>
                </c:pt>
                <c:pt idx="2">
                  <c:v>1 nit/setmana</c:v>
                </c:pt>
                <c:pt idx="3">
                  <c:v>1-3 nits/mes</c:v>
                </c:pt>
                <c:pt idx="4">
                  <c:v>&lt;1 nit/mes</c:v>
                </c:pt>
                <c:pt idx="5">
                  <c:v>Mai</c:v>
                </c:pt>
                <c:pt idx="6">
                  <c:v>Ns/Nc</c:v>
                </c:pt>
              </c:strCache>
            </c:strRef>
          </c:cat>
          <c:val>
            <c:numRef>
              <c:f>LLEURE!$B$42:$B$48</c:f>
              <c:numCache>
                <c:formatCode>0.0%</c:formatCode>
                <c:ptCount val="7"/>
                <c:pt idx="0">
                  <c:v>3.9000000000000014E-2</c:v>
                </c:pt>
                <c:pt idx="1">
                  <c:v>0.13200000000000001</c:v>
                </c:pt>
                <c:pt idx="2">
                  <c:v>0.17100000000000001</c:v>
                </c:pt>
                <c:pt idx="3">
                  <c:v>0.26300000000000001</c:v>
                </c:pt>
                <c:pt idx="4">
                  <c:v>0.31600000000000011</c:v>
                </c:pt>
                <c:pt idx="5">
                  <c:v>7.9000000000000029E-2</c:v>
                </c:pt>
                <c:pt idx="6">
                  <c:v>0</c:v>
                </c:pt>
              </c:numCache>
            </c:numRef>
          </c:val>
          <c:extLst xmlns:c16r2="http://schemas.microsoft.com/office/drawing/2015/06/chart">
            <c:ext xmlns:c16="http://schemas.microsoft.com/office/drawing/2014/chart" uri="{C3380CC4-5D6E-409C-BE32-E72D297353CC}">
              <c16:uniqueId val="{00000000-D4DB-476A-A7FD-5E478749D070}"/>
            </c:ext>
          </c:extLst>
        </c:ser>
        <c:dLbls>
          <c:showLegendKey val="0"/>
          <c:showVal val="0"/>
          <c:showCatName val="0"/>
          <c:showSerName val="0"/>
          <c:showPercent val="0"/>
          <c:showBubbleSize val="0"/>
        </c:dLbls>
        <c:gapWidth val="50"/>
        <c:axId val="128094208"/>
        <c:axId val="128095744"/>
      </c:barChart>
      <c:catAx>
        <c:axId val="128094208"/>
        <c:scaling>
          <c:orientation val="maxMin"/>
        </c:scaling>
        <c:delete val="0"/>
        <c:axPos val="l"/>
        <c:numFmt formatCode="General" sourceLinked="1"/>
        <c:majorTickMark val="none"/>
        <c:minorTickMark val="none"/>
        <c:tickLblPos val="nextTo"/>
        <c:crossAx val="128095744"/>
        <c:crosses val="autoZero"/>
        <c:auto val="1"/>
        <c:lblAlgn val="ctr"/>
        <c:lblOffset val="100"/>
        <c:noMultiLvlLbl val="0"/>
      </c:catAx>
      <c:valAx>
        <c:axId val="128095744"/>
        <c:scaling>
          <c:orientation val="minMax"/>
        </c:scaling>
        <c:delete val="1"/>
        <c:axPos val="t"/>
        <c:numFmt formatCode="0.0%" sourceLinked="1"/>
        <c:majorTickMark val="none"/>
        <c:minorTickMark val="none"/>
        <c:tickLblPos val="none"/>
        <c:crossAx val="128094208"/>
        <c:crosses val="autoZero"/>
        <c:crossBetween val="between"/>
      </c:valAx>
    </c:plotArea>
    <c:plotVisOnly val="1"/>
    <c:dispBlanksAs val="gap"/>
    <c:showDLblsOverMax val="0"/>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Estructura familiar</a:t>
            </a:r>
          </a:p>
        </c:rich>
      </c:tx>
      <c:layout>
        <c:manualLayout>
          <c:xMode val="edge"/>
          <c:yMode val="edge"/>
          <c:x val="0.37097631843610884"/>
          <c:y val="2.9873027870516117E-2"/>
        </c:manualLayout>
      </c:layout>
      <c:overlay val="0"/>
    </c:title>
    <c:autoTitleDeleted val="0"/>
    <c:plotArea>
      <c:layout>
        <c:manualLayout>
          <c:layoutTarget val="inner"/>
          <c:xMode val="edge"/>
          <c:yMode val="edge"/>
          <c:x val="0.34463128549642674"/>
          <c:y val="0.17643583610915178"/>
          <c:w val="0.56890032579718453"/>
          <c:h val="0.78972039634601165"/>
        </c:manualLayout>
      </c:layout>
      <c:barChart>
        <c:barDir val="bar"/>
        <c:grouping val="clustered"/>
        <c:varyColors val="0"/>
        <c:ser>
          <c:idx val="0"/>
          <c:order val="0"/>
          <c:invertIfNegative val="0"/>
          <c:dLbls>
            <c:dLbl>
              <c:idx val="2"/>
              <c:delete val="1"/>
            </c:dLbl>
            <c:dLbl>
              <c:idx val="3"/>
              <c:delete val="1"/>
            </c:dLbl>
            <c:dLbl>
              <c:idx val="5"/>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SOCIODEMO!$A$29:$A$34</c:f>
              <c:strCache>
                <c:ptCount val="6"/>
                <c:pt idx="0">
                  <c:v>Família biparenteral</c:v>
                </c:pt>
                <c:pt idx="1">
                  <c:v>Família monoparental</c:v>
                </c:pt>
                <c:pt idx="2">
                  <c:v>Família reestructurada</c:v>
                </c:pt>
                <c:pt idx="3">
                  <c:v>Amb germans/es</c:v>
                </c:pt>
                <c:pt idx="4">
                  <c:v>Altra situació</c:v>
                </c:pt>
                <c:pt idx="5">
                  <c:v>Ns/Nc</c:v>
                </c:pt>
              </c:strCache>
            </c:strRef>
          </c:cat>
          <c:val>
            <c:numRef>
              <c:f>SOCIODEMO!$B$29:$B$34</c:f>
              <c:numCache>
                <c:formatCode>0.0%</c:formatCode>
                <c:ptCount val="6"/>
                <c:pt idx="0">
                  <c:v>0.8550000000000002</c:v>
                </c:pt>
                <c:pt idx="1">
                  <c:v>0.13200000000000001</c:v>
                </c:pt>
                <c:pt idx="2">
                  <c:v>0</c:v>
                </c:pt>
                <c:pt idx="3">
                  <c:v>0</c:v>
                </c:pt>
                <c:pt idx="4">
                  <c:v>1.2999999999999998E-2</c:v>
                </c:pt>
                <c:pt idx="5">
                  <c:v>0</c:v>
                </c:pt>
              </c:numCache>
            </c:numRef>
          </c:val>
          <c:extLst xmlns:c16r2="http://schemas.microsoft.com/office/drawing/2015/06/chart">
            <c:ext xmlns:c16="http://schemas.microsoft.com/office/drawing/2014/chart" uri="{C3380CC4-5D6E-409C-BE32-E72D297353CC}">
              <c16:uniqueId val="{00000000-4152-40DF-B774-1DD302B231EC}"/>
            </c:ext>
          </c:extLst>
        </c:ser>
        <c:dLbls>
          <c:showLegendKey val="0"/>
          <c:showVal val="0"/>
          <c:showCatName val="0"/>
          <c:showSerName val="0"/>
          <c:showPercent val="0"/>
          <c:showBubbleSize val="0"/>
        </c:dLbls>
        <c:gapWidth val="50"/>
        <c:axId val="165810560"/>
        <c:axId val="165812096"/>
      </c:barChart>
      <c:catAx>
        <c:axId val="165810560"/>
        <c:scaling>
          <c:orientation val="maxMin"/>
        </c:scaling>
        <c:delete val="0"/>
        <c:axPos val="l"/>
        <c:numFmt formatCode="General" sourceLinked="1"/>
        <c:majorTickMark val="none"/>
        <c:minorTickMark val="none"/>
        <c:tickLblPos val="nextTo"/>
        <c:crossAx val="165812096"/>
        <c:crosses val="autoZero"/>
        <c:auto val="1"/>
        <c:lblAlgn val="ctr"/>
        <c:lblOffset val="100"/>
        <c:noMultiLvlLbl val="0"/>
      </c:catAx>
      <c:valAx>
        <c:axId val="165812096"/>
        <c:scaling>
          <c:orientation val="minMax"/>
        </c:scaling>
        <c:delete val="1"/>
        <c:axPos val="t"/>
        <c:numFmt formatCode="0.0%" sourceLinked="1"/>
        <c:majorTickMark val="none"/>
        <c:minorTickMark val="none"/>
        <c:tickLblPos val="none"/>
        <c:crossAx val="165810560"/>
        <c:crosses val="autoZero"/>
        <c:crossBetween val="between"/>
      </c:valAx>
    </c:plotArea>
    <c:plotVisOnly val="1"/>
    <c:dispBlanksAs val="gap"/>
    <c:showDLblsOverMax val="0"/>
  </c:chart>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Quan surt de nit per divertir-se</a:t>
            </a:r>
          </a:p>
        </c:rich>
      </c:tx>
      <c:layout/>
      <c:overlay val="0"/>
    </c:title>
    <c:autoTitleDeleted val="0"/>
    <c:plotArea>
      <c:layout>
        <c:manualLayout>
          <c:layoutTarget val="inner"/>
          <c:xMode val="edge"/>
          <c:yMode val="edge"/>
          <c:x val="0.34739545906276281"/>
          <c:y val="0.23856231526046692"/>
          <c:w val="0.65260459770114954"/>
          <c:h val="0.69891992401205549"/>
        </c:manualLayout>
      </c:layout>
      <c:barChart>
        <c:barDir val="bar"/>
        <c:grouping val="clustered"/>
        <c:varyColors val="0"/>
        <c:ser>
          <c:idx val="0"/>
          <c:order val="0"/>
          <c:invertIfNegative val="0"/>
          <c:dLbls>
            <c:dLbl>
              <c:idx val="1"/>
              <c:delete val="1"/>
            </c:dLbl>
            <c:dLbl>
              <c:idx val="4"/>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LLEURE!$A$51:$A$55</c:f>
              <c:strCache>
                <c:ptCount val="5"/>
                <c:pt idx="0">
                  <c:v>Habitualment en cap de setmana</c:v>
                </c:pt>
                <c:pt idx="1">
                  <c:v>Habitualment entre setmana</c:v>
                </c:pt>
                <c:pt idx="2">
                  <c:v>Tant entre setmana com en cap de setmana</c:v>
                </c:pt>
                <c:pt idx="3">
                  <c:v>No surto mai</c:v>
                </c:pt>
                <c:pt idx="4">
                  <c:v>Ns/Nc</c:v>
                </c:pt>
              </c:strCache>
            </c:strRef>
          </c:cat>
          <c:val>
            <c:numRef>
              <c:f>LLEURE!$B$51:$B$55</c:f>
              <c:numCache>
                <c:formatCode>0.0%</c:formatCode>
                <c:ptCount val="5"/>
                <c:pt idx="0">
                  <c:v>0.82900000000000018</c:v>
                </c:pt>
                <c:pt idx="1">
                  <c:v>0</c:v>
                </c:pt>
                <c:pt idx="2">
                  <c:v>7.9000000000000029E-2</c:v>
                </c:pt>
                <c:pt idx="3">
                  <c:v>9.2000000000000026E-2</c:v>
                </c:pt>
                <c:pt idx="4">
                  <c:v>0</c:v>
                </c:pt>
              </c:numCache>
            </c:numRef>
          </c:val>
          <c:extLst xmlns:c16r2="http://schemas.microsoft.com/office/drawing/2015/06/chart">
            <c:ext xmlns:c16="http://schemas.microsoft.com/office/drawing/2014/chart" uri="{C3380CC4-5D6E-409C-BE32-E72D297353CC}">
              <c16:uniqueId val="{00000000-BF13-4C29-8B27-D2642E7EE3CC}"/>
            </c:ext>
          </c:extLst>
        </c:ser>
        <c:dLbls>
          <c:showLegendKey val="0"/>
          <c:showVal val="0"/>
          <c:showCatName val="0"/>
          <c:showSerName val="0"/>
          <c:showPercent val="0"/>
          <c:showBubbleSize val="0"/>
        </c:dLbls>
        <c:gapWidth val="50"/>
        <c:axId val="128386944"/>
        <c:axId val="128388480"/>
      </c:barChart>
      <c:catAx>
        <c:axId val="128386944"/>
        <c:scaling>
          <c:orientation val="maxMin"/>
        </c:scaling>
        <c:delete val="0"/>
        <c:axPos val="l"/>
        <c:numFmt formatCode="General" sourceLinked="1"/>
        <c:majorTickMark val="none"/>
        <c:minorTickMark val="none"/>
        <c:tickLblPos val="nextTo"/>
        <c:crossAx val="128388480"/>
        <c:crosses val="autoZero"/>
        <c:auto val="1"/>
        <c:lblAlgn val="ctr"/>
        <c:lblOffset val="100"/>
        <c:noMultiLvlLbl val="0"/>
      </c:catAx>
      <c:valAx>
        <c:axId val="128388480"/>
        <c:scaling>
          <c:orientation val="minMax"/>
        </c:scaling>
        <c:delete val="1"/>
        <c:axPos val="t"/>
        <c:numFmt formatCode="0.0%" sourceLinked="1"/>
        <c:majorTickMark val="none"/>
        <c:minorTickMark val="none"/>
        <c:tickLblPos val="none"/>
        <c:crossAx val="128386944"/>
        <c:crosses val="autoZero"/>
        <c:crossBetween val="between"/>
      </c:valAx>
    </c:plotArea>
    <c:plotVisOnly val="1"/>
    <c:dispBlanksAs val="gap"/>
    <c:showDLblsOverMax val="0"/>
  </c:chart>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A quina hora torna a casa</a:t>
            </a:r>
          </a:p>
        </c:rich>
      </c:tx>
      <c:layout/>
      <c:overlay val="0"/>
    </c:title>
    <c:autoTitleDeleted val="0"/>
    <c:plotArea>
      <c:layout>
        <c:manualLayout>
          <c:layoutTarget val="inner"/>
          <c:xMode val="edge"/>
          <c:yMode val="edge"/>
          <c:x val="0.34502262756724211"/>
          <c:y val="0.20580222312505778"/>
          <c:w val="0.43755131328008751"/>
          <c:h val="0.77535989819455531"/>
        </c:manualLayout>
      </c:layout>
      <c:barChart>
        <c:barDir val="bar"/>
        <c:grouping val="clustered"/>
        <c:varyColors val="0"/>
        <c:ser>
          <c:idx val="0"/>
          <c:order val="0"/>
          <c:invertIfNegative val="0"/>
          <c:dLbls>
            <c:dLbl>
              <c:idx val="4"/>
              <c:delete val="1"/>
            </c:dLbl>
            <c:dLbl>
              <c:idx val="6"/>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LLEURE!$A$58:$A$64</c:f>
              <c:strCache>
                <c:ptCount val="7"/>
                <c:pt idx="0">
                  <c:v>Abans de les 12</c:v>
                </c:pt>
                <c:pt idx="1">
                  <c:v>Entre les 12 i les 2</c:v>
                </c:pt>
                <c:pt idx="2">
                  <c:v>Entre les 2 i les 4</c:v>
                </c:pt>
                <c:pt idx="3">
                  <c:v>Entre les 4 i les 8</c:v>
                </c:pt>
                <c:pt idx="4">
                  <c:v>Després de les 8</c:v>
                </c:pt>
                <c:pt idx="5">
                  <c:v>No he sortit mai de nit</c:v>
                </c:pt>
                <c:pt idx="6">
                  <c:v>Ns/Nc</c:v>
                </c:pt>
              </c:strCache>
            </c:strRef>
          </c:cat>
          <c:val>
            <c:numRef>
              <c:f>LLEURE!$B$58:$B$64</c:f>
              <c:numCache>
                <c:formatCode>0.0%</c:formatCode>
                <c:ptCount val="7"/>
                <c:pt idx="0">
                  <c:v>0.21100000000000005</c:v>
                </c:pt>
                <c:pt idx="1">
                  <c:v>0.31600000000000011</c:v>
                </c:pt>
                <c:pt idx="2">
                  <c:v>0.26300000000000001</c:v>
                </c:pt>
                <c:pt idx="3">
                  <c:v>0.11799999999999998</c:v>
                </c:pt>
                <c:pt idx="4">
                  <c:v>0</c:v>
                </c:pt>
                <c:pt idx="5">
                  <c:v>9.2000000000000026E-2</c:v>
                </c:pt>
                <c:pt idx="6">
                  <c:v>0</c:v>
                </c:pt>
              </c:numCache>
            </c:numRef>
          </c:val>
          <c:extLst xmlns:c16r2="http://schemas.microsoft.com/office/drawing/2015/06/chart">
            <c:ext xmlns:c16="http://schemas.microsoft.com/office/drawing/2014/chart" uri="{C3380CC4-5D6E-409C-BE32-E72D297353CC}">
              <c16:uniqueId val="{00000000-B18B-4D2E-B554-16A732E22D4D}"/>
            </c:ext>
          </c:extLst>
        </c:ser>
        <c:dLbls>
          <c:showLegendKey val="0"/>
          <c:showVal val="0"/>
          <c:showCatName val="0"/>
          <c:showSerName val="0"/>
          <c:showPercent val="0"/>
          <c:showBubbleSize val="0"/>
        </c:dLbls>
        <c:gapWidth val="50"/>
        <c:axId val="128430080"/>
        <c:axId val="128431616"/>
      </c:barChart>
      <c:catAx>
        <c:axId val="128430080"/>
        <c:scaling>
          <c:orientation val="maxMin"/>
        </c:scaling>
        <c:delete val="0"/>
        <c:axPos val="l"/>
        <c:numFmt formatCode="General" sourceLinked="1"/>
        <c:majorTickMark val="none"/>
        <c:minorTickMark val="none"/>
        <c:tickLblPos val="nextTo"/>
        <c:crossAx val="128431616"/>
        <c:crosses val="autoZero"/>
        <c:auto val="1"/>
        <c:lblAlgn val="ctr"/>
        <c:lblOffset val="100"/>
        <c:noMultiLvlLbl val="0"/>
      </c:catAx>
      <c:valAx>
        <c:axId val="128431616"/>
        <c:scaling>
          <c:orientation val="minMax"/>
        </c:scaling>
        <c:delete val="1"/>
        <c:axPos val="t"/>
        <c:numFmt formatCode="0.0%" sourceLinked="1"/>
        <c:majorTickMark val="none"/>
        <c:minorTickMark val="none"/>
        <c:tickLblPos val="none"/>
        <c:crossAx val="128430080"/>
        <c:crosses val="autoZero"/>
        <c:crossBetween val="between"/>
      </c:valAx>
    </c:plotArea>
    <c:plotVisOnly val="1"/>
    <c:dispBlanksAs val="gap"/>
    <c:showDLblsOverMax val="0"/>
  </c:chart>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5C83-43D7-A5A4-171D833F294D}"/>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Activitats preferides</a:t>
            </a:r>
          </a:p>
          <a:p>
            <a:pPr>
              <a:defRPr/>
            </a:pPr>
            <a:r>
              <a:rPr lang="es-ES" sz="1600" b="0"/>
              <a:t>(dies laborables)</a:t>
            </a:r>
          </a:p>
        </c:rich>
      </c:tx>
      <c:layout/>
      <c:overlay val="0"/>
    </c:title>
    <c:autoTitleDeleted val="0"/>
    <c:plotArea>
      <c:layout>
        <c:manualLayout>
          <c:layoutTarget val="inner"/>
          <c:xMode val="edge"/>
          <c:yMode val="edge"/>
          <c:x val="0.41452469985155566"/>
          <c:y val="0.27719798348298536"/>
          <c:w val="0.54757694694990056"/>
          <c:h val="0.70488389471523138"/>
        </c:manualLayout>
      </c:layout>
      <c:barChart>
        <c:barDir val="bar"/>
        <c:grouping val="clustered"/>
        <c:varyColors val="0"/>
        <c:ser>
          <c:idx val="0"/>
          <c:order val="0"/>
          <c:tx>
            <c:strRef>
              <c:f>LLEURE!$B$193</c:f>
              <c:strCache>
                <c:ptCount val="1"/>
                <c:pt idx="0">
                  <c:v>Nois</c:v>
                </c:pt>
              </c:strCache>
            </c:strRef>
          </c:tx>
          <c:invertIfNegative val="0"/>
          <c:dLbls>
            <c:dLbl>
              <c:idx val="8"/>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LLEURE!$A$175:$A$183</c:f>
              <c:strCache>
                <c:ptCount val="9"/>
                <c:pt idx="0">
                  <c:v>Mirar la televisió</c:v>
                </c:pt>
                <c:pt idx="1">
                  <c:v>Escoltar música</c:v>
                </c:pt>
                <c:pt idx="2">
                  <c:v>Jugar a videojocs</c:v>
                </c:pt>
                <c:pt idx="3">
                  <c:v>Utilitzar xarxes socials</c:v>
                </c:pt>
                <c:pt idx="4">
                  <c:v>Navegar per Internet</c:v>
                </c:pt>
                <c:pt idx="5">
                  <c:v>Llegir</c:v>
                </c:pt>
                <c:pt idx="6">
                  <c:v>Estar a casa</c:v>
                </c:pt>
                <c:pt idx="7">
                  <c:v>Fer esport</c:v>
                </c:pt>
                <c:pt idx="8">
                  <c:v>Altres</c:v>
                </c:pt>
              </c:strCache>
            </c:strRef>
          </c:cat>
          <c:val>
            <c:numRef>
              <c:f>(LLEURE!$B$195:$B$201,LLEURE!$B$203,LLEURE!$B$211)</c:f>
              <c:numCache>
                <c:formatCode>0.0%</c:formatCode>
                <c:ptCount val="9"/>
                <c:pt idx="0">
                  <c:v>0.38900000000000012</c:v>
                </c:pt>
                <c:pt idx="1">
                  <c:v>0.58299999999999996</c:v>
                </c:pt>
                <c:pt idx="2">
                  <c:v>0.55600000000000005</c:v>
                </c:pt>
                <c:pt idx="3">
                  <c:v>0.44400000000000001</c:v>
                </c:pt>
                <c:pt idx="4">
                  <c:v>0.222</c:v>
                </c:pt>
                <c:pt idx="5">
                  <c:v>5.6000000000000001E-2</c:v>
                </c:pt>
                <c:pt idx="6">
                  <c:v>0.111</c:v>
                </c:pt>
                <c:pt idx="7">
                  <c:v>0.41700000000000009</c:v>
                </c:pt>
                <c:pt idx="8">
                  <c:v>0</c:v>
                </c:pt>
              </c:numCache>
            </c:numRef>
          </c:val>
          <c:extLst xmlns:c16r2="http://schemas.microsoft.com/office/drawing/2015/06/chart">
            <c:ext xmlns:c16="http://schemas.microsoft.com/office/drawing/2014/chart" uri="{C3380CC4-5D6E-409C-BE32-E72D297353CC}">
              <c16:uniqueId val="{00000000-D633-4745-8541-E8E5C751FDCA}"/>
            </c:ext>
          </c:extLst>
        </c:ser>
        <c:ser>
          <c:idx val="1"/>
          <c:order val="1"/>
          <c:tx>
            <c:strRef>
              <c:f>LLEURE!$B$213</c:f>
              <c:strCache>
                <c:ptCount val="1"/>
                <c:pt idx="0">
                  <c:v>Noies</c:v>
                </c:pt>
              </c:strCache>
            </c:strRef>
          </c:tx>
          <c:invertIfNegative val="0"/>
          <c:dLbls>
            <c:dLbl>
              <c:idx val="8"/>
              <c:delete val="1"/>
            </c:dLbl>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LLEURE!$A$175:$A$183</c:f>
              <c:strCache>
                <c:ptCount val="9"/>
                <c:pt idx="0">
                  <c:v>Mirar la televisió</c:v>
                </c:pt>
                <c:pt idx="1">
                  <c:v>Escoltar música</c:v>
                </c:pt>
                <c:pt idx="2">
                  <c:v>Jugar a videojocs</c:v>
                </c:pt>
                <c:pt idx="3">
                  <c:v>Utilitzar xarxes socials</c:v>
                </c:pt>
                <c:pt idx="4">
                  <c:v>Navegar per Internet</c:v>
                </c:pt>
                <c:pt idx="5">
                  <c:v>Llegir</c:v>
                </c:pt>
                <c:pt idx="6">
                  <c:v>Estar a casa</c:v>
                </c:pt>
                <c:pt idx="7">
                  <c:v>Fer esport</c:v>
                </c:pt>
                <c:pt idx="8">
                  <c:v>Altres</c:v>
                </c:pt>
              </c:strCache>
            </c:strRef>
          </c:cat>
          <c:val>
            <c:numRef>
              <c:f>(LLEURE!$B$215:$B$221,LLEURE!$B$223,LLEURE!$B$231)</c:f>
              <c:numCache>
                <c:formatCode>0.0%</c:formatCode>
                <c:ptCount val="9"/>
                <c:pt idx="0">
                  <c:v>0.52500000000000002</c:v>
                </c:pt>
                <c:pt idx="1">
                  <c:v>0.77500000000000024</c:v>
                </c:pt>
                <c:pt idx="2">
                  <c:v>0.1</c:v>
                </c:pt>
                <c:pt idx="3">
                  <c:v>0.77500000000000024</c:v>
                </c:pt>
                <c:pt idx="4">
                  <c:v>0.05</c:v>
                </c:pt>
                <c:pt idx="5">
                  <c:v>0.15000000000000005</c:v>
                </c:pt>
                <c:pt idx="6">
                  <c:v>0.25</c:v>
                </c:pt>
                <c:pt idx="7">
                  <c:v>0.22500000000000001</c:v>
                </c:pt>
                <c:pt idx="8">
                  <c:v>0</c:v>
                </c:pt>
              </c:numCache>
            </c:numRef>
          </c:val>
          <c:extLst xmlns:c16r2="http://schemas.microsoft.com/office/drawing/2015/06/chart">
            <c:ext xmlns:c16="http://schemas.microsoft.com/office/drawing/2014/chart" uri="{C3380CC4-5D6E-409C-BE32-E72D297353CC}">
              <c16:uniqueId val="{00000001-D633-4745-8541-E8E5C751FDCA}"/>
            </c:ext>
          </c:extLst>
        </c:ser>
        <c:dLbls>
          <c:showLegendKey val="0"/>
          <c:showVal val="1"/>
          <c:showCatName val="0"/>
          <c:showSerName val="0"/>
          <c:showPercent val="0"/>
          <c:showBubbleSize val="0"/>
        </c:dLbls>
        <c:gapWidth val="75"/>
        <c:overlap val="-25"/>
        <c:axId val="129066880"/>
        <c:axId val="129068416"/>
      </c:barChart>
      <c:dateAx>
        <c:axId val="129066880"/>
        <c:scaling>
          <c:orientation val="maxMin"/>
        </c:scaling>
        <c:delete val="0"/>
        <c:axPos val="l"/>
        <c:numFmt formatCode="General" sourceLinked="0"/>
        <c:majorTickMark val="none"/>
        <c:minorTickMark val="none"/>
        <c:tickLblPos val="nextTo"/>
        <c:crossAx val="129068416"/>
        <c:crosses val="autoZero"/>
        <c:auto val="0"/>
        <c:lblOffset val="100"/>
        <c:baseTimeUnit val="days"/>
      </c:dateAx>
      <c:valAx>
        <c:axId val="129068416"/>
        <c:scaling>
          <c:orientation val="minMax"/>
        </c:scaling>
        <c:delete val="1"/>
        <c:axPos val="t"/>
        <c:numFmt formatCode="0.0%" sourceLinked="1"/>
        <c:majorTickMark val="out"/>
        <c:minorTickMark val="none"/>
        <c:tickLblPos val="none"/>
        <c:crossAx val="129066880"/>
        <c:crosses val="autoZero"/>
        <c:crossBetween val="between"/>
      </c:valAx>
    </c:plotArea>
    <c:legend>
      <c:legendPos val="t"/>
      <c:layout>
        <c:manualLayout>
          <c:xMode val="edge"/>
          <c:yMode val="edge"/>
          <c:x val="0.36326127672688446"/>
          <c:y val="0.19578398104080444"/>
          <c:w val="0.25969595591746031"/>
          <c:h val="4.5405925450237423E-2"/>
        </c:manualLayout>
      </c:layout>
      <c:overlay val="0"/>
    </c:legend>
    <c:plotVisOnly val="1"/>
    <c:dispBlanksAs val="gap"/>
    <c:showDLblsOverMax val="0"/>
  </c:chart>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Activitats preferides</a:t>
            </a:r>
          </a:p>
          <a:p>
            <a:pPr>
              <a:defRPr/>
            </a:pPr>
            <a:r>
              <a:rPr lang="es-ES" sz="1600" b="0"/>
              <a:t>(cap de setmana)</a:t>
            </a:r>
          </a:p>
        </c:rich>
      </c:tx>
      <c:layout/>
      <c:overlay val="0"/>
    </c:title>
    <c:autoTitleDeleted val="0"/>
    <c:plotArea>
      <c:layout>
        <c:manualLayout>
          <c:layoutTarget val="inner"/>
          <c:xMode val="edge"/>
          <c:yMode val="edge"/>
          <c:x val="0.46395531953854607"/>
          <c:y val="0.21255101552580249"/>
          <c:w val="0.44743907011623529"/>
          <c:h val="0.76603897287620992"/>
        </c:manualLayout>
      </c:layout>
      <c:barChart>
        <c:barDir val="bar"/>
        <c:grouping val="clustered"/>
        <c:varyColors val="0"/>
        <c:ser>
          <c:idx val="0"/>
          <c:order val="0"/>
          <c:tx>
            <c:strRef>
              <c:f>LLEURE!$B$253</c:f>
              <c:strCache>
                <c:ptCount val="1"/>
                <c:pt idx="0">
                  <c:v>Nois</c:v>
                </c:pt>
              </c:strCache>
            </c:strRef>
          </c:tx>
          <c:invertIfNegative val="0"/>
          <c:dLbls>
            <c:dLbl>
              <c:idx val="9"/>
              <c:delete val="1"/>
            </c:dLbl>
            <c:dLbl>
              <c:idx val="15"/>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LLEURE!$A$235:$A$250</c:f>
              <c:strCache>
                <c:ptCount val="16"/>
                <c:pt idx="0">
                  <c:v>Mirar la televisió</c:v>
                </c:pt>
                <c:pt idx="1">
                  <c:v>Escoltar música</c:v>
                </c:pt>
                <c:pt idx="2">
                  <c:v>Jugar a videojocs</c:v>
                </c:pt>
                <c:pt idx="3">
                  <c:v>Utilitzar xarxes socials</c:v>
                </c:pt>
                <c:pt idx="4">
                  <c:v>Navegar per Internet</c:v>
                </c:pt>
                <c:pt idx="5">
                  <c:v>Llegir</c:v>
                </c:pt>
                <c:pt idx="6">
                  <c:v>Estar a casa</c:v>
                </c:pt>
                <c:pt idx="7">
                  <c:v>Anar a l'esplai</c:v>
                </c:pt>
                <c:pt idx="8">
                  <c:v>Fer esport</c:v>
                </c:pt>
                <c:pt idx="9">
                  <c:v>Anar a concerts</c:v>
                </c:pt>
                <c:pt idx="10">
                  <c:v>Anar a centres comercials</c:v>
                </c:pt>
                <c:pt idx="11">
                  <c:v>Anar al cinema/teatre</c:v>
                </c:pt>
                <c:pt idx="12">
                  <c:v>Anar a bars</c:v>
                </c:pt>
                <c:pt idx="13">
                  <c:v>Fer botellón</c:v>
                </c:pt>
                <c:pt idx="14">
                  <c:v>Anar a festes del barri</c:v>
                </c:pt>
                <c:pt idx="15">
                  <c:v>Anar a discoteques</c:v>
                </c:pt>
              </c:strCache>
            </c:strRef>
          </c:cat>
          <c:val>
            <c:numRef>
              <c:f>LLEURE!$B$255:$B$270</c:f>
              <c:numCache>
                <c:formatCode>0.0%</c:formatCode>
                <c:ptCount val="16"/>
                <c:pt idx="0">
                  <c:v>0.30600000000000016</c:v>
                </c:pt>
                <c:pt idx="1">
                  <c:v>0.33300000000000013</c:v>
                </c:pt>
                <c:pt idx="2">
                  <c:v>0.52800000000000002</c:v>
                </c:pt>
                <c:pt idx="3">
                  <c:v>0.16700000000000001</c:v>
                </c:pt>
                <c:pt idx="4">
                  <c:v>0.222</c:v>
                </c:pt>
                <c:pt idx="5">
                  <c:v>0.25</c:v>
                </c:pt>
                <c:pt idx="6">
                  <c:v>5.6000000000000001E-2</c:v>
                </c:pt>
                <c:pt idx="7">
                  <c:v>5.6000000000000001E-2</c:v>
                </c:pt>
                <c:pt idx="8">
                  <c:v>0.47200000000000009</c:v>
                </c:pt>
                <c:pt idx="9">
                  <c:v>0</c:v>
                </c:pt>
                <c:pt idx="10">
                  <c:v>5.6000000000000001E-2</c:v>
                </c:pt>
                <c:pt idx="11">
                  <c:v>0.111</c:v>
                </c:pt>
                <c:pt idx="12">
                  <c:v>5.6000000000000001E-2</c:v>
                </c:pt>
                <c:pt idx="13">
                  <c:v>5.6000000000000001E-2</c:v>
                </c:pt>
                <c:pt idx="14">
                  <c:v>5.6000000000000001E-2</c:v>
                </c:pt>
                <c:pt idx="15">
                  <c:v>0</c:v>
                </c:pt>
              </c:numCache>
            </c:numRef>
          </c:val>
          <c:extLst xmlns:c16r2="http://schemas.microsoft.com/office/drawing/2015/06/chart">
            <c:ext xmlns:c16="http://schemas.microsoft.com/office/drawing/2014/chart" uri="{C3380CC4-5D6E-409C-BE32-E72D297353CC}">
              <c16:uniqueId val="{00000000-47E3-41F6-8CB3-C6A7B7B74FFA}"/>
            </c:ext>
          </c:extLst>
        </c:ser>
        <c:ser>
          <c:idx val="1"/>
          <c:order val="1"/>
          <c:tx>
            <c:strRef>
              <c:f>LLEURE!$B$273</c:f>
              <c:strCache>
                <c:ptCount val="1"/>
                <c:pt idx="0">
                  <c:v>Noies</c:v>
                </c:pt>
              </c:strCache>
            </c:strRef>
          </c:tx>
          <c:invertIfNegative val="0"/>
          <c:dLbls>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LLEURE!$A$235:$A$250</c:f>
              <c:strCache>
                <c:ptCount val="16"/>
                <c:pt idx="0">
                  <c:v>Mirar la televisió</c:v>
                </c:pt>
                <c:pt idx="1">
                  <c:v>Escoltar música</c:v>
                </c:pt>
                <c:pt idx="2">
                  <c:v>Jugar a videojocs</c:v>
                </c:pt>
                <c:pt idx="3">
                  <c:v>Utilitzar xarxes socials</c:v>
                </c:pt>
                <c:pt idx="4">
                  <c:v>Navegar per Internet</c:v>
                </c:pt>
                <c:pt idx="5">
                  <c:v>Llegir</c:v>
                </c:pt>
                <c:pt idx="6">
                  <c:v>Estar a casa</c:v>
                </c:pt>
                <c:pt idx="7">
                  <c:v>Anar a l'esplai</c:v>
                </c:pt>
                <c:pt idx="8">
                  <c:v>Fer esport</c:v>
                </c:pt>
                <c:pt idx="9">
                  <c:v>Anar a concerts</c:v>
                </c:pt>
                <c:pt idx="10">
                  <c:v>Anar a centres comercials</c:v>
                </c:pt>
                <c:pt idx="11">
                  <c:v>Anar al cinema/teatre</c:v>
                </c:pt>
                <c:pt idx="12">
                  <c:v>Anar a bars</c:v>
                </c:pt>
                <c:pt idx="13">
                  <c:v>Fer botellón</c:v>
                </c:pt>
                <c:pt idx="14">
                  <c:v>Anar a festes del barri</c:v>
                </c:pt>
                <c:pt idx="15">
                  <c:v>Anar a discoteques</c:v>
                </c:pt>
              </c:strCache>
            </c:strRef>
          </c:cat>
          <c:val>
            <c:numRef>
              <c:f>LLEURE!$B$275:$B$290</c:f>
              <c:numCache>
                <c:formatCode>0.0%</c:formatCode>
                <c:ptCount val="16"/>
                <c:pt idx="0">
                  <c:v>0.4</c:v>
                </c:pt>
                <c:pt idx="1">
                  <c:v>0.47500000000000009</c:v>
                </c:pt>
                <c:pt idx="2">
                  <c:v>0.1</c:v>
                </c:pt>
                <c:pt idx="3">
                  <c:v>0.52500000000000002</c:v>
                </c:pt>
                <c:pt idx="4">
                  <c:v>7.5000000000000011E-2</c:v>
                </c:pt>
                <c:pt idx="5">
                  <c:v>0.125</c:v>
                </c:pt>
                <c:pt idx="6">
                  <c:v>0.3000000000000001</c:v>
                </c:pt>
                <c:pt idx="7">
                  <c:v>7.5000000000000011E-2</c:v>
                </c:pt>
                <c:pt idx="8">
                  <c:v>2.5000000000000001E-2</c:v>
                </c:pt>
                <c:pt idx="9">
                  <c:v>7.5000000000000011E-2</c:v>
                </c:pt>
                <c:pt idx="10">
                  <c:v>7.5000000000000011E-2</c:v>
                </c:pt>
                <c:pt idx="11">
                  <c:v>0.17500000000000004</c:v>
                </c:pt>
                <c:pt idx="12">
                  <c:v>0.1</c:v>
                </c:pt>
                <c:pt idx="13">
                  <c:v>0.1</c:v>
                </c:pt>
                <c:pt idx="14">
                  <c:v>0.27500000000000002</c:v>
                </c:pt>
                <c:pt idx="15">
                  <c:v>2.5000000000000001E-2</c:v>
                </c:pt>
              </c:numCache>
            </c:numRef>
          </c:val>
          <c:extLst xmlns:c16r2="http://schemas.microsoft.com/office/drawing/2015/06/chart">
            <c:ext xmlns:c16="http://schemas.microsoft.com/office/drawing/2014/chart" uri="{C3380CC4-5D6E-409C-BE32-E72D297353CC}">
              <c16:uniqueId val="{00000001-47E3-41F6-8CB3-C6A7B7B74FFA}"/>
            </c:ext>
          </c:extLst>
        </c:ser>
        <c:dLbls>
          <c:showLegendKey val="0"/>
          <c:showVal val="1"/>
          <c:showCatName val="0"/>
          <c:showSerName val="0"/>
          <c:showPercent val="0"/>
          <c:showBubbleSize val="0"/>
        </c:dLbls>
        <c:gapWidth val="75"/>
        <c:overlap val="-25"/>
        <c:axId val="129574784"/>
        <c:axId val="129576320"/>
      </c:barChart>
      <c:dateAx>
        <c:axId val="129574784"/>
        <c:scaling>
          <c:orientation val="maxMin"/>
        </c:scaling>
        <c:delete val="0"/>
        <c:axPos val="l"/>
        <c:numFmt formatCode="General" sourceLinked="0"/>
        <c:majorTickMark val="none"/>
        <c:minorTickMark val="none"/>
        <c:tickLblPos val="nextTo"/>
        <c:crossAx val="129576320"/>
        <c:crosses val="autoZero"/>
        <c:auto val="0"/>
        <c:lblOffset val="100"/>
        <c:baseTimeUnit val="days"/>
      </c:dateAx>
      <c:valAx>
        <c:axId val="129576320"/>
        <c:scaling>
          <c:orientation val="minMax"/>
        </c:scaling>
        <c:delete val="1"/>
        <c:axPos val="t"/>
        <c:numFmt formatCode="0.0%" sourceLinked="1"/>
        <c:majorTickMark val="out"/>
        <c:minorTickMark val="none"/>
        <c:tickLblPos val="none"/>
        <c:crossAx val="129574784"/>
        <c:crosses val="autoZero"/>
        <c:crossBetween val="between"/>
      </c:valAx>
    </c:plotArea>
    <c:legend>
      <c:legendPos val="t"/>
      <c:layout>
        <c:manualLayout>
          <c:xMode val="edge"/>
          <c:yMode val="edge"/>
          <c:x val="0.3526356332342373"/>
          <c:y val="0.14048966996152853"/>
          <c:w val="0.29472842565202861"/>
          <c:h val="4.5405943405142264E-2"/>
        </c:manualLayout>
      </c:layout>
      <c:overlay val="0"/>
    </c:legend>
    <c:plotVisOnly val="1"/>
    <c:dispBlanksAs val="gap"/>
    <c:showDLblsOverMax val="0"/>
  </c:chart>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5C83-43D7-A5A4-171D833F294D}"/>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Per connectar-se a Internet...</a:t>
            </a:r>
          </a:p>
        </c:rich>
      </c:tx>
      <c:layout/>
      <c:overlay val="0"/>
    </c:title>
    <c:autoTitleDeleted val="0"/>
    <c:plotArea>
      <c:layout>
        <c:manualLayout>
          <c:layoutTarget val="inner"/>
          <c:xMode val="edge"/>
          <c:yMode val="edge"/>
          <c:x val="0.22574107125498202"/>
          <c:y val="0.14075456784118201"/>
          <c:w val="0.74857991639934673"/>
          <c:h val="0.72982498809270469"/>
        </c:manualLayout>
      </c:layout>
      <c:barChart>
        <c:barDir val="bar"/>
        <c:grouping val="percentStacked"/>
        <c:varyColors val="0"/>
        <c:ser>
          <c:idx val="0"/>
          <c:order val="0"/>
          <c:tx>
            <c:strRef>
              <c:f>LLEURE!$A$147</c:f>
              <c:strCache>
                <c:ptCount val="1"/>
                <c:pt idx="0">
                  <c:v>Mai</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LLEURE!$B$146:$D$146</c:f>
              <c:strCache>
                <c:ptCount val="3"/>
                <c:pt idx="0">
                  <c:v>Desaten les seves obligacions</c:v>
                </c:pt>
                <c:pt idx="1">
                  <c:v>Deixa de practicar alguna activitat d’oci</c:v>
                </c:pt>
                <c:pt idx="2">
                  <c:v>Passa més temps navegant per Internet que amb els amics/gues</c:v>
                </c:pt>
              </c:strCache>
            </c:strRef>
          </c:cat>
          <c:val>
            <c:numRef>
              <c:f>LLEURE!$B$147:$D$147</c:f>
              <c:numCache>
                <c:formatCode>0.0%</c:formatCode>
                <c:ptCount val="3"/>
                <c:pt idx="0">
                  <c:v>0.23700000000000004</c:v>
                </c:pt>
                <c:pt idx="1">
                  <c:v>0.77600000000000025</c:v>
                </c:pt>
                <c:pt idx="2">
                  <c:v>0.42100000000000015</c:v>
                </c:pt>
              </c:numCache>
            </c:numRef>
          </c:val>
          <c:extLst xmlns:c16r2="http://schemas.microsoft.com/office/drawing/2015/06/chart">
            <c:ext xmlns:c16="http://schemas.microsoft.com/office/drawing/2014/chart" uri="{C3380CC4-5D6E-409C-BE32-E72D297353CC}">
              <c16:uniqueId val="{00000000-DBAA-4032-AE2E-58198ABAE322}"/>
            </c:ext>
          </c:extLst>
        </c:ser>
        <c:ser>
          <c:idx val="1"/>
          <c:order val="1"/>
          <c:tx>
            <c:strRef>
              <c:f>LLEURE!$A$148</c:f>
              <c:strCache>
                <c:ptCount val="1"/>
                <c:pt idx="0">
                  <c:v>Quasi mai</c:v>
                </c:pt>
              </c:strCache>
            </c:strRef>
          </c:tx>
          <c:spPr>
            <a:solidFill>
              <a:srgbClr val="F89880"/>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LLEURE!$B$146:$D$146</c:f>
              <c:strCache>
                <c:ptCount val="3"/>
                <c:pt idx="0">
                  <c:v>Desaten les seves obligacions</c:v>
                </c:pt>
                <c:pt idx="1">
                  <c:v>Deixa de practicar alguna activitat d’oci</c:v>
                </c:pt>
                <c:pt idx="2">
                  <c:v>Passa més temps navegant per Internet que amb els amics/gues</c:v>
                </c:pt>
              </c:strCache>
            </c:strRef>
          </c:cat>
          <c:val>
            <c:numRef>
              <c:f>LLEURE!$B$148:$D$148</c:f>
              <c:numCache>
                <c:formatCode>0.0%</c:formatCode>
                <c:ptCount val="3"/>
                <c:pt idx="0">
                  <c:v>0.34200000000000008</c:v>
                </c:pt>
                <c:pt idx="1">
                  <c:v>0.21100000000000005</c:v>
                </c:pt>
                <c:pt idx="2">
                  <c:v>0.28900000000000009</c:v>
                </c:pt>
              </c:numCache>
            </c:numRef>
          </c:val>
          <c:extLst xmlns:c16r2="http://schemas.microsoft.com/office/drawing/2015/06/chart">
            <c:ext xmlns:c16="http://schemas.microsoft.com/office/drawing/2014/chart" uri="{C3380CC4-5D6E-409C-BE32-E72D297353CC}">
              <c16:uniqueId val="{00000001-DBAA-4032-AE2E-58198ABAE322}"/>
            </c:ext>
          </c:extLst>
        </c:ser>
        <c:ser>
          <c:idx val="2"/>
          <c:order val="2"/>
          <c:tx>
            <c:strRef>
              <c:f>LLEURE!$A$149</c:f>
              <c:strCache>
                <c:ptCount val="1"/>
                <c:pt idx="0">
                  <c:v>Alguns cops</c:v>
                </c:pt>
              </c:strCache>
            </c:strRef>
          </c:tx>
          <c:spPr>
            <a:solidFill>
              <a:srgbClr val="EE7558"/>
            </a:solidFill>
          </c:spPr>
          <c:invertIfNegative val="0"/>
          <c:dLbls>
            <c:dLbl>
              <c:idx val="1"/>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LLEURE!$B$146:$D$146</c:f>
              <c:strCache>
                <c:ptCount val="3"/>
                <c:pt idx="0">
                  <c:v>Desaten les seves obligacions</c:v>
                </c:pt>
                <c:pt idx="1">
                  <c:v>Deixa de practicar alguna activitat d’oci</c:v>
                </c:pt>
                <c:pt idx="2">
                  <c:v>Passa més temps navegant per Internet que amb els amics/gues</c:v>
                </c:pt>
              </c:strCache>
            </c:strRef>
          </c:cat>
          <c:val>
            <c:numRef>
              <c:f>LLEURE!$B$149:$D$149</c:f>
              <c:numCache>
                <c:formatCode>0.0%</c:formatCode>
                <c:ptCount val="3"/>
                <c:pt idx="0">
                  <c:v>0.34200000000000008</c:v>
                </c:pt>
                <c:pt idx="1">
                  <c:v>1.2999999999999998E-2</c:v>
                </c:pt>
                <c:pt idx="2">
                  <c:v>0.18400000000000005</c:v>
                </c:pt>
              </c:numCache>
            </c:numRef>
          </c:val>
          <c:extLst xmlns:c16r2="http://schemas.microsoft.com/office/drawing/2015/06/chart">
            <c:ext xmlns:c16="http://schemas.microsoft.com/office/drawing/2014/chart" uri="{C3380CC4-5D6E-409C-BE32-E72D297353CC}">
              <c16:uniqueId val="{00000002-DBAA-4032-AE2E-58198ABAE322}"/>
            </c:ext>
          </c:extLst>
        </c:ser>
        <c:ser>
          <c:idx val="3"/>
          <c:order val="3"/>
          <c:tx>
            <c:strRef>
              <c:f>LLEURE!$A$150</c:f>
              <c:strCache>
                <c:ptCount val="1"/>
                <c:pt idx="0">
                  <c:v>Bastants cops</c:v>
                </c:pt>
              </c:strCache>
            </c:strRef>
          </c:tx>
          <c:spPr>
            <a:solidFill>
              <a:srgbClr val="E14E32"/>
            </a:solidFill>
          </c:spPr>
          <c:invertIfNegative val="0"/>
          <c:dLbls>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DBAA-4032-AE2E-58198ABAE322}"/>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LLEURE!$B$146:$D$146</c:f>
              <c:strCache>
                <c:ptCount val="3"/>
                <c:pt idx="0">
                  <c:v>Desaten les seves obligacions</c:v>
                </c:pt>
                <c:pt idx="1">
                  <c:v>Deixa de practicar alguna activitat d’oci</c:v>
                </c:pt>
                <c:pt idx="2">
                  <c:v>Passa més temps navegant per Internet que amb els amics/gues</c:v>
                </c:pt>
              </c:strCache>
            </c:strRef>
          </c:cat>
          <c:val>
            <c:numRef>
              <c:f>LLEURE!$B$150:$D$150</c:f>
              <c:numCache>
                <c:formatCode>0.0%</c:formatCode>
                <c:ptCount val="3"/>
                <c:pt idx="0">
                  <c:v>6.6000000000000003E-2</c:v>
                </c:pt>
                <c:pt idx="1">
                  <c:v>0</c:v>
                </c:pt>
                <c:pt idx="2">
                  <c:v>7.9000000000000029E-2</c:v>
                </c:pt>
              </c:numCache>
            </c:numRef>
          </c:val>
          <c:extLst xmlns:c16r2="http://schemas.microsoft.com/office/drawing/2015/06/chart">
            <c:ext xmlns:c16="http://schemas.microsoft.com/office/drawing/2014/chart" uri="{C3380CC4-5D6E-409C-BE32-E72D297353CC}">
              <c16:uniqueId val="{00000004-DBAA-4032-AE2E-58198ABAE322}"/>
            </c:ext>
          </c:extLst>
        </c:ser>
        <c:ser>
          <c:idx val="4"/>
          <c:order val="4"/>
          <c:tx>
            <c:strRef>
              <c:f>LLEURE!$A$151</c:f>
              <c:strCache>
                <c:ptCount val="1"/>
                <c:pt idx="0">
                  <c:v>Quasi sempre</c:v>
                </c:pt>
              </c:strCache>
            </c:strRef>
          </c:tx>
          <c:spPr>
            <a:solidFill>
              <a:srgbClr val="D11507"/>
            </a:solidFill>
          </c:spPr>
          <c:invertIfNegative val="0"/>
          <c:cat>
            <c:strRef>
              <c:f>LLEURE!$B$146:$D$146</c:f>
              <c:strCache>
                <c:ptCount val="3"/>
                <c:pt idx="0">
                  <c:v>Desaten les seves obligacions</c:v>
                </c:pt>
                <c:pt idx="1">
                  <c:v>Deixa de practicar alguna activitat d’oci</c:v>
                </c:pt>
                <c:pt idx="2">
                  <c:v>Passa més temps navegant per Internet que amb els amics/gues</c:v>
                </c:pt>
              </c:strCache>
            </c:strRef>
          </c:cat>
          <c:val>
            <c:numRef>
              <c:f>LLEURE!$B$151:$D$151</c:f>
              <c:numCache>
                <c:formatCode>0.0%</c:formatCode>
                <c:ptCount val="3"/>
                <c:pt idx="0">
                  <c:v>1.2999999999999998E-2</c:v>
                </c:pt>
                <c:pt idx="1">
                  <c:v>0</c:v>
                </c:pt>
                <c:pt idx="2">
                  <c:v>2.5999999999999999E-2</c:v>
                </c:pt>
              </c:numCache>
            </c:numRef>
          </c:val>
          <c:extLst xmlns:c16r2="http://schemas.microsoft.com/office/drawing/2015/06/chart">
            <c:ext xmlns:c16="http://schemas.microsoft.com/office/drawing/2014/chart" uri="{C3380CC4-5D6E-409C-BE32-E72D297353CC}">
              <c16:uniqueId val="{00000005-DBAA-4032-AE2E-58198ABAE322}"/>
            </c:ext>
          </c:extLst>
        </c:ser>
        <c:ser>
          <c:idx val="5"/>
          <c:order val="5"/>
          <c:tx>
            <c:strRef>
              <c:f>LLEURE!$A$152</c:f>
              <c:strCache>
                <c:ptCount val="1"/>
                <c:pt idx="0">
                  <c:v>Ns/Nc</c:v>
                </c:pt>
              </c:strCache>
            </c:strRef>
          </c:tx>
          <c:spPr>
            <a:solidFill>
              <a:srgbClr val="AFABAB"/>
            </a:solidFill>
          </c:spPr>
          <c:invertIfNegative val="0"/>
          <c:cat>
            <c:strRef>
              <c:f>LLEURE!$B$146:$D$146</c:f>
              <c:strCache>
                <c:ptCount val="3"/>
                <c:pt idx="0">
                  <c:v>Desaten les seves obligacions</c:v>
                </c:pt>
                <c:pt idx="1">
                  <c:v>Deixa de practicar alguna activitat d’oci</c:v>
                </c:pt>
                <c:pt idx="2">
                  <c:v>Passa més temps navegant per Internet que amb els amics/gues</c:v>
                </c:pt>
              </c:strCache>
            </c:strRef>
          </c:cat>
          <c:val>
            <c:numRef>
              <c:f>LLEURE!$B$152:$D$152</c:f>
              <c:numCache>
                <c:formatCode>0.0%</c:formatCode>
                <c:ptCount val="3"/>
                <c:pt idx="0">
                  <c:v>0</c:v>
                </c:pt>
                <c:pt idx="1">
                  <c:v>0</c:v>
                </c:pt>
                <c:pt idx="2">
                  <c:v>0</c:v>
                </c:pt>
              </c:numCache>
            </c:numRef>
          </c:val>
          <c:extLst xmlns:c16r2="http://schemas.microsoft.com/office/drawing/2015/06/chart">
            <c:ext xmlns:c16="http://schemas.microsoft.com/office/drawing/2014/chart" uri="{C3380CC4-5D6E-409C-BE32-E72D297353CC}">
              <c16:uniqueId val="{00000006-DBAA-4032-AE2E-58198ABAE322}"/>
            </c:ext>
          </c:extLst>
        </c:ser>
        <c:dLbls>
          <c:showLegendKey val="0"/>
          <c:showVal val="0"/>
          <c:showCatName val="0"/>
          <c:showSerName val="0"/>
          <c:showPercent val="0"/>
          <c:showBubbleSize val="0"/>
        </c:dLbls>
        <c:gapWidth val="50"/>
        <c:overlap val="100"/>
        <c:axId val="129895040"/>
        <c:axId val="129909120"/>
      </c:barChart>
      <c:dateAx>
        <c:axId val="129895040"/>
        <c:scaling>
          <c:orientation val="maxMin"/>
        </c:scaling>
        <c:delete val="0"/>
        <c:axPos val="l"/>
        <c:numFmt formatCode="General" sourceLinked="0"/>
        <c:majorTickMark val="none"/>
        <c:minorTickMark val="none"/>
        <c:tickLblPos val="nextTo"/>
        <c:crossAx val="129909120"/>
        <c:crosses val="autoZero"/>
        <c:auto val="0"/>
        <c:lblOffset val="100"/>
        <c:baseTimeUnit val="days"/>
      </c:dateAx>
      <c:valAx>
        <c:axId val="129909120"/>
        <c:scaling>
          <c:orientation val="minMax"/>
        </c:scaling>
        <c:delete val="1"/>
        <c:axPos val="t"/>
        <c:numFmt formatCode="0%" sourceLinked="1"/>
        <c:majorTickMark val="out"/>
        <c:minorTickMark val="none"/>
        <c:tickLblPos val="none"/>
        <c:crossAx val="129895040"/>
        <c:crosses val="autoZero"/>
        <c:crossBetween val="between"/>
      </c:valAx>
    </c:plotArea>
    <c:legend>
      <c:legendPos val="b"/>
      <c:layout>
        <c:manualLayout>
          <c:xMode val="edge"/>
          <c:yMode val="edge"/>
          <c:x val="0.22818423252649231"/>
          <c:y val="0.89343426666261316"/>
          <c:w val="0.72641679790025271"/>
          <c:h val="9.3090931201167446E-2"/>
        </c:manualLayout>
      </c:layout>
      <c:overlay val="0"/>
    </c:legend>
    <c:plotVisOnly val="1"/>
    <c:dispBlanksAs val="gap"/>
    <c:showDLblsOverMax val="0"/>
  </c:chart>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4DA5-41E7-B98F-9CE55737561C}"/>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9C7-49DC-A42A-5EAC09543A2A}"/>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Ha</a:t>
            </a:r>
            <a:r>
              <a:rPr lang="es-ES" b="0" baseline="0"/>
              <a:t> fumat alguna vegada</a:t>
            </a:r>
            <a:r>
              <a:rPr lang="es-ES" b="0"/>
              <a:t>?</a:t>
            </a:r>
          </a:p>
        </c:rich>
      </c:tx>
      <c:layout>
        <c:manualLayout>
          <c:xMode val="edge"/>
          <c:yMode val="edge"/>
          <c:x val="0.10017300461295878"/>
          <c:y val="0"/>
        </c:manualLayout>
      </c:layout>
      <c:overlay val="0"/>
    </c:title>
    <c:autoTitleDeleted val="0"/>
    <c:plotArea>
      <c:layout>
        <c:manualLayout>
          <c:layoutTarget val="inner"/>
          <c:xMode val="edge"/>
          <c:yMode val="edge"/>
          <c:x val="0"/>
          <c:y val="0.20926485959166802"/>
          <c:w val="1"/>
          <c:h val="0.65202827522665863"/>
        </c:manualLayout>
      </c:layout>
      <c:barChart>
        <c:barDir val="col"/>
        <c:grouping val="percentStacked"/>
        <c:varyColors val="0"/>
        <c:ser>
          <c:idx val="0"/>
          <c:order val="0"/>
          <c:tx>
            <c:strRef>
              <c:f>TABAC!$A$11</c:f>
              <c:strCache>
                <c:ptCount val="1"/>
                <c:pt idx="0">
                  <c:v>Sí</c:v>
                </c:pt>
              </c:strCache>
            </c:strRef>
          </c:tx>
          <c:spPr>
            <a:solidFill>
              <a:srgbClr val="E14E3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TABAC!$B$10:$C$10</c:f>
              <c:strCache>
                <c:ptCount val="2"/>
                <c:pt idx="0">
                  <c:v>Noi</c:v>
                </c:pt>
                <c:pt idx="1">
                  <c:v>Noia</c:v>
                </c:pt>
              </c:strCache>
            </c:strRef>
          </c:cat>
          <c:val>
            <c:numRef>
              <c:f>TABAC!$B$11:$C$11</c:f>
              <c:numCache>
                <c:formatCode>0.0%</c:formatCode>
                <c:ptCount val="2"/>
                <c:pt idx="0">
                  <c:v>0.30600000000000016</c:v>
                </c:pt>
                <c:pt idx="1">
                  <c:v>0.47500000000000009</c:v>
                </c:pt>
              </c:numCache>
            </c:numRef>
          </c:val>
          <c:extLst xmlns:c16r2="http://schemas.microsoft.com/office/drawing/2015/06/chart">
            <c:ext xmlns:c16="http://schemas.microsoft.com/office/drawing/2014/chart" uri="{C3380CC4-5D6E-409C-BE32-E72D297353CC}">
              <c16:uniqueId val="{00000000-18C3-4182-83C1-C18EA4687B7B}"/>
            </c:ext>
          </c:extLst>
        </c:ser>
        <c:ser>
          <c:idx val="1"/>
          <c:order val="1"/>
          <c:tx>
            <c:strRef>
              <c:f>TABAC!$A$12</c:f>
              <c:strCache>
                <c:ptCount val="1"/>
                <c:pt idx="0">
                  <c:v>No</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TABAC!$B$10:$C$10</c:f>
              <c:strCache>
                <c:ptCount val="2"/>
                <c:pt idx="0">
                  <c:v>Noi</c:v>
                </c:pt>
                <c:pt idx="1">
                  <c:v>Noia</c:v>
                </c:pt>
              </c:strCache>
            </c:strRef>
          </c:cat>
          <c:val>
            <c:numRef>
              <c:f>TABAC!$B$12:$C$12</c:f>
              <c:numCache>
                <c:formatCode>0.0%</c:formatCode>
                <c:ptCount val="2"/>
                <c:pt idx="0">
                  <c:v>0.66700000000000026</c:v>
                </c:pt>
                <c:pt idx="1">
                  <c:v>0.52500000000000002</c:v>
                </c:pt>
              </c:numCache>
            </c:numRef>
          </c:val>
          <c:extLst xmlns:c16r2="http://schemas.microsoft.com/office/drawing/2015/06/chart">
            <c:ext xmlns:c16="http://schemas.microsoft.com/office/drawing/2014/chart" uri="{C3380CC4-5D6E-409C-BE32-E72D297353CC}">
              <c16:uniqueId val="{00000001-18C3-4182-83C1-C18EA4687B7B}"/>
            </c:ext>
          </c:extLst>
        </c:ser>
        <c:ser>
          <c:idx val="2"/>
          <c:order val="2"/>
          <c:tx>
            <c:strRef>
              <c:f>TABAC!$A$13</c:f>
              <c:strCache>
                <c:ptCount val="1"/>
                <c:pt idx="0">
                  <c:v>Ns/Nc</c:v>
                </c:pt>
              </c:strCache>
            </c:strRef>
          </c:tx>
          <c:invertIfNegative val="0"/>
          <c:cat>
            <c:strRef>
              <c:f>TABAC!$B$10:$C$10</c:f>
              <c:strCache>
                <c:ptCount val="2"/>
                <c:pt idx="0">
                  <c:v>Noi</c:v>
                </c:pt>
                <c:pt idx="1">
                  <c:v>Noia</c:v>
                </c:pt>
              </c:strCache>
            </c:strRef>
          </c:cat>
          <c:val>
            <c:numRef>
              <c:f>TABAC!$B$13:$C$13</c:f>
              <c:numCache>
                <c:formatCode>0.0%</c:formatCode>
                <c:ptCount val="2"/>
                <c:pt idx="0">
                  <c:v>2.8000000000000001E-2</c:v>
                </c:pt>
                <c:pt idx="1">
                  <c:v>0</c:v>
                </c:pt>
              </c:numCache>
            </c:numRef>
          </c:val>
          <c:extLst xmlns:c16r2="http://schemas.microsoft.com/office/drawing/2015/06/chart">
            <c:ext xmlns:c16="http://schemas.microsoft.com/office/drawing/2014/chart" uri="{C3380CC4-5D6E-409C-BE32-E72D297353CC}">
              <c16:uniqueId val="{00000002-18C3-4182-83C1-C18EA4687B7B}"/>
            </c:ext>
          </c:extLst>
        </c:ser>
        <c:dLbls>
          <c:showLegendKey val="0"/>
          <c:showVal val="0"/>
          <c:showCatName val="0"/>
          <c:showSerName val="0"/>
          <c:showPercent val="0"/>
          <c:showBubbleSize val="0"/>
        </c:dLbls>
        <c:gapWidth val="50"/>
        <c:overlap val="100"/>
        <c:axId val="129775104"/>
        <c:axId val="129776640"/>
      </c:barChart>
      <c:dateAx>
        <c:axId val="129775104"/>
        <c:scaling>
          <c:orientation val="minMax"/>
        </c:scaling>
        <c:delete val="0"/>
        <c:axPos val="b"/>
        <c:numFmt formatCode="General" sourceLinked="0"/>
        <c:majorTickMark val="none"/>
        <c:minorTickMark val="none"/>
        <c:tickLblPos val="nextTo"/>
        <c:crossAx val="129776640"/>
        <c:crosses val="autoZero"/>
        <c:auto val="0"/>
        <c:lblOffset val="100"/>
        <c:baseTimeUnit val="days"/>
      </c:dateAx>
      <c:valAx>
        <c:axId val="129776640"/>
        <c:scaling>
          <c:orientation val="minMax"/>
        </c:scaling>
        <c:delete val="1"/>
        <c:axPos val="l"/>
        <c:numFmt formatCode="0%" sourceLinked="1"/>
        <c:majorTickMark val="out"/>
        <c:minorTickMark val="none"/>
        <c:tickLblPos val="none"/>
        <c:crossAx val="129775104"/>
        <c:crosses val="autoZero"/>
        <c:crossBetween val="between"/>
      </c:valAx>
    </c:plotArea>
    <c:legend>
      <c:legendPos val="b"/>
      <c:layout>
        <c:manualLayout>
          <c:xMode val="edge"/>
          <c:yMode val="edge"/>
          <c:x val="0.21572087992026959"/>
          <c:y val="0.93290520136595811"/>
          <c:w val="0.57996997670881811"/>
          <c:h val="6.4813309626619423E-2"/>
        </c:manualLayout>
      </c:layout>
      <c:overlay val="0"/>
    </c:legend>
    <c:plotVisOnly val="1"/>
    <c:dispBlanksAs val="gap"/>
    <c:showDLblsOverMax val="0"/>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Lloc d'origen</a:t>
            </a:r>
          </a:p>
        </c:rich>
      </c:tx>
      <c:layout/>
      <c:overlay val="0"/>
    </c:title>
    <c:autoTitleDeleted val="0"/>
    <c:plotArea>
      <c:layout>
        <c:manualLayout>
          <c:layoutTarget val="inner"/>
          <c:xMode val="edge"/>
          <c:yMode val="edge"/>
          <c:x val="0.29687287376098109"/>
          <c:y val="0.20916612350192812"/>
          <c:w val="0.70312710911136056"/>
          <c:h val="0.61956841503280213"/>
        </c:manualLayout>
      </c:layout>
      <c:barChart>
        <c:barDir val="bar"/>
        <c:grouping val="clustered"/>
        <c:varyColors val="0"/>
        <c:ser>
          <c:idx val="0"/>
          <c:order val="0"/>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SOCIODEMO!$A$37:$A$40</c:f>
              <c:strCache>
                <c:ptCount val="4"/>
                <c:pt idx="0">
                  <c:v>Autòcton</c:v>
                </c:pt>
                <c:pt idx="1">
                  <c:v>Immigrant de 1a generació</c:v>
                </c:pt>
                <c:pt idx="2">
                  <c:v>Immigrant de 2a generació</c:v>
                </c:pt>
                <c:pt idx="3">
                  <c:v>Ns/Nc</c:v>
                </c:pt>
              </c:strCache>
            </c:strRef>
          </c:cat>
          <c:val>
            <c:numRef>
              <c:f>SOCIODEMO!$B$37:$B$40</c:f>
              <c:numCache>
                <c:formatCode>0.0%</c:formatCode>
                <c:ptCount val="4"/>
                <c:pt idx="0">
                  <c:v>0.8550000000000002</c:v>
                </c:pt>
                <c:pt idx="1">
                  <c:v>2.5999999999999999E-2</c:v>
                </c:pt>
                <c:pt idx="2">
                  <c:v>9.2000000000000026E-2</c:v>
                </c:pt>
                <c:pt idx="3">
                  <c:v>2.5999999999999999E-2</c:v>
                </c:pt>
              </c:numCache>
            </c:numRef>
          </c:val>
          <c:extLst xmlns:c16r2="http://schemas.microsoft.com/office/drawing/2015/06/chart">
            <c:ext xmlns:c16="http://schemas.microsoft.com/office/drawing/2014/chart" uri="{C3380CC4-5D6E-409C-BE32-E72D297353CC}">
              <c16:uniqueId val="{00000000-4D3B-4179-93EF-16689B3A3076}"/>
            </c:ext>
          </c:extLst>
        </c:ser>
        <c:dLbls>
          <c:showLegendKey val="0"/>
          <c:showVal val="0"/>
          <c:showCatName val="0"/>
          <c:showSerName val="0"/>
          <c:showPercent val="0"/>
          <c:showBubbleSize val="0"/>
        </c:dLbls>
        <c:gapWidth val="50"/>
        <c:axId val="165841152"/>
        <c:axId val="165851136"/>
      </c:barChart>
      <c:catAx>
        <c:axId val="165841152"/>
        <c:scaling>
          <c:orientation val="maxMin"/>
        </c:scaling>
        <c:delete val="0"/>
        <c:axPos val="l"/>
        <c:numFmt formatCode="General" sourceLinked="1"/>
        <c:majorTickMark val="none"/>
        <c:minorTickMark val="none"/>
        <c:tickLblPos val="nextTo"/>
        <c:crossAx val="165851136"/>
        <c:crosses val="autoZero"/>
        <c:auto val="1"/>
        <c:lblAlgn val="ctr"/>
        <c:lblOffset val="100"/>
        <c:noMultiLvlLbl val="0"/>
      </c:catAx>
      <c:valAx>
        <c:axId val="165851136"/>
        <c:scaling>
          <c:orientation val="minMax"/>
        </c:scaling>
        <c:delete val="1"/>
        <c:axPos val="t"/>
        <c:numFmt formatCode="0.0%" sourceLinked="1"/>
        <c:majorTickMark val="none"/>
        <c:minorTickMark val="none"/>
        <c:tickLblPos val="none"/>
        <c:crossAx val="165841152"/>
        <c:crosses val="autoZero"/>
        <c:crossBetween val="between"/>
      </c:valAx>
    </c:plotArea>
    <c:plotVisOnly val="1"/>
    <c:dispBlanksAs val="gap"/>
    <c:showDLblsOverMax val="0"/>
  </c:chart>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A quina edat</a:t>
            </a:r>
          </a:p>
        </c:rich>
      </c:tx>
      <c:layout>
        <c:manualLayout>
          <c:xMode val="edge"/>
          <c:yMode val="edge"/>
          <c:x val="0.31645224019479756"/>
          <c:y val="0"/>
        </c:manualLayout>
      </c:layout>
      <c:overlay val="0"/>
    </c:title>
    <c:autoTitleDeleted val="0"/>
    <c:plotArea>
      <c:layout>
        <c:manualLayout>
          <c:layoutTarget val="inner"/>
          <c:xMode val="edge"/>
          <c:yMode val="edge"/>
          <c:x val="9.1746240193035268E-3"/>
          <c:y val="0.17850219582503252"/>
          <c:w val="0.99082537598069653"/>
          <c:h val="0.71201566634638158"/>
        </c:manualLayout>
      </c:layout>
      <c:barChart>
        <c:barDir val="col"/>
        <c:grouping val="clustered"/>
        <c:varyColors val="0"/>
        <c:ser>
          <c:idx val="0"/>
          <c:order val="0"/>
          <c:invertIfNegative val="0"/>
          <c:dLbls>
            <c:dLbl>
              <c:idx val="0"/>
              <c:delete val="1"/>
            </c:dLbl>
            <c:dLbl>
              <c:idx val="5"/>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TABAC!$A$16:$A$22</c:f>
              <c:strCache>
                <c:ptCount val="7"/>
                <c:pt idx="0">
                  <c:v>&lt;11</c:v>
                </c:pt>
                <c:pt idx="1">
                  <c:v>12</c:v>
                </c:pt>
                <c:pt idx="2">
                  <c:v>13</c:v>
                </c:pt>
                <c:pt idx="3">
                  <c:v>14</c:v>
                </c:pt>
                <c:pt idx="4">
                  <c:v>15</c:v>
                </c:pt>
                <c:pt idx="5">
                  <c:v>16+</c:v>
                </c:pt>
                <c:pt idx="6">
                  <c:v>Ns/Nc</c:v>
                </c:pt>
              </c:strCache>
            </c:strRef>
          </c:cat>
          <c:val>
            <c:numRef>
              <c:f>TABAC!$B$16:$B$22</c:f>
              <c:numCache>
                <c:formatCode>0.0%</c:formatCode>
                <c:ptCount val="7"/>
                <c:pt idx="0">
                  <c:v>0</c:v>
                </c:pt>
                <c:pt idx="1">
                  <c:v>6.7000000000000004E-2</c:v>
                </c:pt>
                <c:pt idx="2">
                  <c:v>0.2</c:v>
                </c:pt>
                <c:pt idx="3">
                  <c:v>0.46700000000000008</c:v>
                </c:pt>
                <c:pt idx="4">
                  <c:v>0.23300000000000001</c:v>
                </c:pt>
                <c:pt idx="5">
                  <c:v>0</c:v>
                </c:pt>
                <c:pt idx="6">
                  <c:v>3.3000000000000002E-2</c:v>
                </c:pt>
              </c:numCache>
            </c:numRef>
          </c:val>
          <c:extLst xmlns:c16r2="http://schemas.microsoft.com/office/drawing/2015/06/chart">
            <c:ext xmlns:c16="http://schemas.microsoft.com/office/drawing/2014/chart" uri="{C3380CC4-5D6E-409C-BE32-E72D297353CC}">
              <c16:uniqueId val="{00000000-9650-402C-BF7D-86E1F4D0E4B7}"/>
            </c:ext>
          </c:extLst>
        </c:ser>
        <c:dLbls>
          <c:showLegendKey val="0"/>
          <c:showVal val="0"/>
          <c:showCatName val="0"/>
          <c:showSerName val="0"/>
          <c:showPercent val="0"/>
          <c:showBubbleSize val="0"/>
        </c:dLbls>
        <c:gapWidth val="50"/>
        <c:axId val="129810432"/>
        <c:axId val="129811968"/>
      </c:barChart>
      <c:catAx>
        <c:axId val="129810432"/>
        <c:scaling>
          <c:orientation val="minMax"/>
        </c:scaling>
        <c:delete val="0"/>
        <c:axPos val="b"/>
        <c:numFmt formatCode="General" sourceLinked="1"/>
        <c:majorTickMark val="none"/>
        <c:minorTickMark val="none"/>
        <c:tickLblPos val="nextTo"/>
        <c:crossAx val="129811968"/>
        <c:crosses val="autoZero"/>
        <c:auto val="1"/>
        <c:lblAlgn val="ctr"/>
        <c:lblOffset val="100"/>
        <c:noMultiLvlLbl val="0"/>
      </c:catAx>
      <c:valAx>
        <c:axId val="129811968"/>
        <c:scaling>
          <c:orientation val="minMax"/>
        </c:scaling>
        <c:delete val="1"/>
        <c:axPos val="l"/>
        <c:numFmt formatCode="0.0%" sourceLinked="1"/>
        <c:majorTickMark val="none"/>
        <c:minorTickMark val="none"/>
        <c:tickLblPos val="none"/>
        <c:crossAx val="129810432"/>
        <c:crosses val="autoZero"/>
        <c:crossBetween val="between"/>
      </c:valAx>
    </c:plotArea>
    <c:plotVisOnly val="1"/>
    <c:dispBlanksAs val="gap"/>
    <c:showDLblsOverMax val="0"/>
  </c:chart>
  <c:spPr>
    <a:noFill/>
  </c:sp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Si ha fumat alguna vegada, fuma actualment?</a:t>
            </a:r>
          </a:p>
        </c:rich>
      </c:tx>
      <c:layout>
        <c:manualLayout>
          <c:xMode val="edge"/>
          <c:yMode val="edge"/>
          <c:x val="7.634273563905776E-2"/>
          <c:y val="6.3844556743839848E-2"/>
        </c:manualLayout>
      </c:layout>
      <c:overlay val="0"/>
    </c:title>
    <c:autoTitleDeleted val="0"/>
    <c:plotArea>
      <c:layout>
        <c:manualLayout>
          <c:layoutTarget val="inner"/>
          <c:xMode val="edge"/>
          <c:yMode val="edge"/>
          <c:x val="2.5344719234039353E-3"/>
          <c:y val="0.33172248991264974"/>
          <c:w val="0.86244459948835561"/>
          <c:h val="0.53885689661926583"/>
        </c:manualLayout>
      </c:layout>
      <c:barChart>
        <c:barDir val="col"/>
        <c:grouping val="percentStacked"/>
        <c:varyColors val="0"/>
        <c:ser>
          <c:idx val="0"/>
          <c:order val="0"/>
          <c:tx>
            <c:strRef>
              <c:f>TABAC!$A$26</c:f>
              <c:strCache>
                <c:ptCount val="1"/>
                <c:pt idx="0">
                  <c:v>Sí</c:v>
                </c:pt>
              </c:strCache>
            </c:strRef>
          </c:tx>
          <c:spPr>
            <a:solidFill>
              <a:srgbClr val="E14E3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TABAC!$B$25:$C$25</c:f>
              <c:strCache>
                <c:ptCount val="2"/>
                <c:pt idx="0">
                  <c:v>Noi</c:v>
                </c:pt>
                <c:pt idx="1">
                  <c:v>Noia</c:v>
                </c:pt>
              </c:strCache>
            </c:strRef>
          </c:cat>
          <c:val>
            <c:numRef>
              <c:f>TABAC!$B$26:$C$26</c:f>
              <c:numCache>
                <c:formatCode>0.0%</c:formatCode>
                <c:ptCount val="2"/>
                <c:pt idx="0">
                  <c:v>0.18200000000000005</c:v>
                </c:pt>
                <c:pt idx="1">
                  <c:v>0.47400000000000009</c:v>
                </c:pt>
              </c:numCache>
            </c:numRef>
          </c:val>
          <c:extLst xmlns:c16r2="http://schemas.microsoft.com/office/drawing/2015/06/chart">
            <c:ext xmlns:c16="http://schemas.microsoft.com/office/drawing/2014/chart" uri="{C3380CC4-5D6E-409C-BE32-E72D297353CC}">
              <c16:uniqueId val="{00000000-778A-4DFB-A6A5-AA34F4C5F994}"/>
            </c:ext>
          </c:extLst>
        </c:ser>
        <c:ser>
          <c:idx val="1"/>
          <c:order val="1"/>
          <c:tx>
            <c:strRef>
              <c:f>TABAC!$A$27</c:f>
              <c:strCache>
                <c:ptCount val="1"/>
                <c:pt idx="0">
                  <c:v>No</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TABAC!$B$25:$C$25</c:f>
              <c:strCache>
                <c:ptCount val="2"/>
                <c:pt idx="0">
                  <c:v>Noi</c:v>
                </c:pt>
                <c:pt idx="1">
                  <c:v>Noia</c:v>
                </c:pt>
              </c:strCache>
            </c:strRef>
          </c:cat>
          <c:val>
            <c:numRef>
              <c:f>TABAC!$B$27:$C$27</c:f>
              <c:numCache>
                <c:formatCode>0.0%</c:formatCode>
                <c:ptCount val="2"/>
                <c:pt idx="0">
                  <c:v>0.81799999999999995</c:v>
                </c:pt>
                <c:pt idx="1">
                  <c:v>0.47400000000000009</c:v>
                </c:pt>
              </c:numCache>
            </c:numRef>
          </c:val>
          <c:extLst xmlns:c16r2="http://schemas.microsoft.com/office/drawing/2015/06/chart">
            <c:ext xmlns:c16="http://schemas.microsoft.com/office/drawing/2014/chart" uri="{C3380CC4-5D6E-409C-BE32-E72D297353CC}">
              <c16:uniqueId val="{00000001-778A-4DFB-A6A5-AA34F4C5F994}"/>
            </c:ext>
          </c:extLst>
        </c:ser>
        <c:ser>
          <c:idx val="2"/>
          <c:order val="2"/>
          <c:tx>
            <c:strRef>
              <c:f>TABAC!$A$28</c:f>
              <c:strCache>
                <c:ptCount val="1"/>
                <c:pt idx="0">
                  <c:v>Ns/Nc</c:v>
                </c:pt>
              </c:strCache>
            </c:strRef>
          </c:tx>
          <c:invertIfNegative val="0"/>
          <c:cat>
            <c:strRef>
              <c:f>TABAC!$B$25:$C$25</c:f>
              <c:strCache>
                <c:ptCount val="2"/>
                <c:pt idx="0">
                  <c:v>Noi</c:v>
                </c:pt>
                <c:pt idx="1">
                  <c:v>Noia</c:v>
                </c:pt>
              </c:strCache>
            </c:strRef>
          </c:cat>
          <c:val>
            <c:numRef>
              <c:f>TABAC!$B$28:$C$28</c:f>
              <c:numCache>
                <c:formatCode>0.0%</c:formatCode>
                <c:ptCount val="2"/>
                <c:pt idx="0">
                  <c:v>0</c:v>
                </c:pt>
                <c:pt idx="1">
                  <c:v>5.3000000000000012E-2</c:v>
                </c:pt>
              </c:numCache>
            </c:numRef>
          </c:val>
          <c:extLst xmlns:c16r2="http://schemas.microsoft.com/office/drawing/2015/06/chart">
            <c:ext xmlns:c16="http://schemas.microsoft.com/office/drawing/2014/chart" uri="{C3380CC4-5D6E-409C-BE32-E72D297353CC}">
              <c16:uniqueId val="{00000002-778A-4DFB-A6A5-AA34F4C5F994}"/>
            </c:ext>
          </c:extLst>
        </c:ser>
        <c:dLbls>
          <c:showLegendKey val="0"/>
          <c:showVal val="0"/>
          <c:showCatName val="0"/>
          <c:showSerName val="0"/>
          <c:showPercent val="0"/>
          <c:showBubbleSize val="0"/>
        </c:dLbls>
        <c:gapWidth val="50"/>
        <c:overlap val="100"/>
        <c:axId val="129659648"/>
        <c:axId val="129661184"/>
      </c:barChart>
      <c:dateAx>
        <c:axId val="129659648"/>
        <c:scaling>
          <c:orientation val="minMax"/>
        </c:scaling>
        <c:delete val="0"/>
        <c:axPos val="b"/>
        <c:numFmt formatCode="General" sourceLinked="0"/>
        <c:majorTickMark val="none"/>
        <c:minorTickMark val="none"/>
        <c:tickLblPos val="nextTo"/>
        <c:crossAx val="129661184"/>
        <c:crosses val="autoZero"/>
        <c:auto val="0"/>
        <c:lblOffset val="100"/>
        <c:baseTimeUnit val="days"/>
      </c:dateAx>
      <c:valAx>
        <c:axId val="129661184"/>
        <c:scaling>
          <c:orientation val="minMax"/>
        </c:scaling>
        <c:delete val="1"/>
        <c:axPos val="l"/>
        <c:numFmt formatCode="0%" sourceLinked="1"/>
        <c:majorTickMark val="out"/>
        <c:minorTickMark val="none"/>
        <c:tickLblPos val="none"/>
        <c:crossAx val="129659648"/>
        <c:crosses val="autoZero"/>
        <c:crossBetween val="between"/>
      </c:valAx>
    </c:plotArea>
    <c:legend>
      <c:legendPos val="b"/>
      <c:layout>
        <c:manualLayout>
          <c:xMode val="edge"/>
          <c:yMode val="edge"/>
          <c:x val="0.1841607140879542"/>
          <c:y val="0.92975725049294211"/>
          <c:w val="0.57452367749806432"/>
          <c:h val="6.5163651840818224E-2"/>
        </c:manualLayout>
      </c:layout>
      <c:overlay val="0"/>
    </c:legend>
    <c:plotVisOnly val="1"/>
    <c:dispBlanksAs val="gap"/>
    <c:showDLblsOverMax val="0"/>
  </c:chart>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4DA5-41E7-B98F-9CE55737561C}"/>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9C7-49DC-A42A-5EAC09543A2A}"/>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b="0"/>
              <a:t>Amb quina freqüència fuma </a:t>
            </a:r>
          </a:p>
        </c:rich>
      </c:tx>
      <c:layout>
        <c:manualLayout>
          <c:xMode val="edge"/>
          <c:yMode val="edge"/>
          <c:x val="0.12019456047675114"/>
          <c:y val="5.6737588652482334E-3"/>
        </c:manualLayout>
      </c:layout>
      <c:overlay val="0"/>
    </c:title>
    <c:autoTitleDeleted val="0"/>
    <c:plotArea>
      <c:layout>
        <c:manualLayout>
          <c:layoutTarget val="inner"/>
          <c:xMode val="edge"/>
          <c:yMode val="edge"/>
          <c:x val="0.25483799415011565"/>
          <c:y val="0.30086136059944996"/>
          <c:w val="0.57726673789173777"/>
          <c:h val="0.68201121697004663"/>
        </c:manualLayout>
      </c:layout>
      <c:barChart>
        <c:barDir val="bar"/>
        <c:grouping val="clustered"/>
        <c:varyColors val="0"/>
        <c:ser>
          <c:idx val="0"/>
          <c:order val="0"/>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TABAC!$A$36:$A$39</c:f>
              <c:strCache>
                <c:ptCount val="4"/>
                <c:pt idx="0">
                  <c:v>Cada dia</c:v>
                </c:pt>
                <c:pt idx="1">
                  <c:v>&gt;2 cops/ setmana</c:v>
                </c:pt>
                <c:pt idx="2">
                  <c:v>1-2 cops/ setmana</c:v>
                </c:pt>
                <c:pt idx="3">
                  <c:v>&lt;1 cop/ setmana</c:v>
                </c:pt>
              </c:strCache>
            </c:strRef>
          </c:cat>
          <c:val>
            <c:numRef>
              <c:f>TABAC!$B$36:$B$39</c:f>
              <c:numCache>
                <c:formatCode>0.0%</c:formatCode>
                <c:ptCount val="4"/>
                <c:pt idx="0">
                  <c:v>0.27300000000000002</c:v>
                </c:pt>
                <c:pt idx="1">
                  <c:v>0.27300000000000002</c:v>
                </c:pt>
                <c:pt idx="2">
                  <c:v>0.18200000000000005</c:v>
                </c:pt>
                <c:pt idx="3">
                  <c:v>0.27300000000000002</c:v>
                </c:pt>
              </c:numCache>
            </c:numRef>
          </c:val>
          <c:extLst xmlns:c16r2="http://schemas.microsoft.com/office/drawing/2015/06/chart">
            <c:ext xmlns:c16="http://schemas.microsoft.com/office/drawing/2014/chart" uri="{C3380CC4-5D6E-409C-BE32-E72D297353CC}">
              <c16:uniqueId val="{00000000-F821-42D7-B4B4-ED666399E2D9}"/>
            </c:ext>
          </c:extLst>
        </c:ser>
        <c:dLbls>
          <c:showLegendKey val="0"/>
          <c:showVal val="0"/>
          <c:showCatName val="0"/>
          <c:showSerName val="0"/>
          <c:showPercent val="0"/>
          <c:showBubbleSize val="0"/>
        </c:dLbls>
        <c:gapWidth val="50"/>
        <c:axId val="132928256"/>
        <c:axId val="132929792"/>
      </c:barChart>
      <c:catAx>
        <c:axId val="132928256"/>
        <c:scaling>
          <c:orientation val="maxMin"/>
        </c:scaling>
        <c:delete val="0"/>
        <c:axPos val="l"/>
        <c:numFmt formatCode="General" sourceLinked="1"/>
        <c:majorTickMark val="none"/>
        <c:minorTickMark val="none"/>
        <c:tickLblPos val="nextTo"/>
        <c:crossAx val="132929792"/>
        <c:crosses val="autoZero"/>
        <c:auto val="1"/>
        <c:lblAlgn val="ctr"/>
        <c:lblOffset val="100"/>
        <c:noMultiLvlLbl val="0"/>
      </c:catAx>
      <c:valAx>
        <c:axId val="132929792"/>
        <c:scaling>
          <c:orientation val="minMax"/>
        </c:scaling>
        <c:delete val="1"/>
        <c:axPos val="t"/>
        <c:numFmt formatCode="0.0%" sourceLinked="1"/>
        <c:majorTickMark val="none"/>
        <c:minorTickMark val="none"/>
        <c:tickLblPos val="none"/>
        <c:crossAx val="132928256"/>
        <c:crosses val="autoZero"/>
        <c:crossBetween val="between"/>
      </c:valAx>
    </c:plotArea>
    <c:plotVisOnly val="1"/>
    <c:dispBlanksAs val="gap"/>
    <c:showDLblsOverMax val="0"/>
  </c:chart>
  <c:spPr>
    <a:noFill/>
  </c:sp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Quantitat cigarretes</a:t>
            </a:r>
          </a:p>
        </c:rich>
      </c:tx>
      <c:layout>
        <c:manualLayout>
          <c:xMode val="edge"/>
          <c:yMode val="edge"/>
          <c:x val="0.19840533446832992"/>
          <c:y val="9.8039215686274508E-3"/>
        </c:manualLayout>
      </c:layout>
      <c:overlay val="0"/>
    </c:title>
    <c:autoTitleDeleted val="0"/>
    <c:plotArea>
      <c:layout>
        <c:manualLayout>
          <c:layoutTarget val="inner"/>
          <c:xMode val="edge"/>
          <c:yMode val="edge"/>
          <c:x val="0.24399557645742731"/>
          <c:y val="0.16013084761463617"/>
          <c:w val="0.75600457102672292"/>
          <c:h val="0.8214690443106375"/>
        </c:manualLayout>
      </c:layout>
      <c:barChart>
        <c:barDir val="bar"/>
        <c:grouping val="clustered"/>
        <c:varyColors val="0"/>
        <c:ser>
          <c:idx val="0"/>
          <c:order val="0"/>
          <c:invertIfNegative val="0"/>
          <c:dLbls>
            <c:dLbl>
              <c:idx val="3"/>
              <c:delete val="1"/>
            </c:dLbl>
            <c:dLbl>
              <c:idx val="5"/>
              <c:delete val="1"/>
            </c:dLbl>
            <c:dLbl>
              <c:idx val="6"/>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TABAC!$A$42:$A$48</c:f>
              <c:strCache>
                <c:ptCount val="7"/>
                <c:pt idx="0">
                  <c:v>&lt;1/dia</c:v>
                </c:pt>
                <c:pt idx="1">
                  <c:v>1/dia</c:v>
                </c:pt>
                <c:pt idx="2">
                  <c:v>2-5/dia</c:v>
                </c:pt>
                <c:pt idx="3">
                  <c:v>6-10/dia</c:v>
                </c:pt>
                <c:pt idx="4">
                  <c:v>11-20/dia</c:v>
                </c:pt>
                <c:pt idx="5">
                  <c:v>&gt;20/dia</c:v>
                </c:pt>
                <c:pt idx="6">
                  <c:v>Ns/Nc</c:v>
                </c:pt>
              </c:strCache>
            </c:strRef>
          </c:cat>
          <c:val>
            <c:numRef>
              <c:f>TABAC!$B$42:$B$48</c:f>
              <c:numCache>
                <c:formatCode>0.0%</c:formatCode>
                <c:ptCount val="7"/>
                <c:pt idx="0">
                  <c:v>0.18200000000000005</c:v>
                </c:pt>
                <c:pt idx="1">
                  <c:v>0.27300000000000002</c:v>
                </c:pt>
                <c:pt idx="2">
                  <c:v>0.45500000000000002</c:v>
                </c:pt>
                <c:pt idx="3">
                  <c:v>0</c:v>
                </c:pt>
                <c:pt idx="4">
                  <c:v>9.1000000000000025E-2</c:v>
                </c:pt>
                <c:pt idx="5">
                  <c:v>0</c:v>
                </c:pt>
                <c:pt idx="6">
                  <c:v>0</c:v>
                </c:pt>
              </c:numCache>
            </c:numRef>
          </c:val>
          <c:extLst xmlns:c16r2="http://schemas.microsoft.com/office/drawing/2015/06/chart">
            <c:ext xmlns:c16="http://schemas.microsoft.com/office/drawing/2014/chart" uri="{C3380CC4-5D6E-409C-BE32-E72D297353CC}">
              <c16:uniqueId val="{00000000-080F-4EE0-B6E6-3C79B7144779}"/>
            </c:ext>
          </c:extLst>
        </c:ser>
        <c:dLbls>
          <c:showLegendKey val="0"/>
          <c:showVal val="0"/>
          <c:showCatName val="0"/>
          <c:showSerName val="0"/>
          <c:showPercent val="0"/>
          <c:showBubbleSize val="0"/>
        </c:dLbls>
        <c:gapWidth val="50"/>
        <c:axId val="132942464"/>
        <c:axId val="130548096"/>
      </c:barChart>
      <c:catAx>
        <c:axId val="132942464"/>
        <c:scaling>
          <c:orientation val="maxMin"/>
        </c:scaling>
        <c:delete val="0"/>
        <c:axPos val="l"/>
        <c:numFmt formatCode="General" sourceLinked="1"/>
        <c:majorTickMark val="none"/>
        <c:minorTickMark val="none"/>
        <c:tickLblPos val="nextTo"/>
        <c:crossAx val="130548096"/>
        <c:crosses val="autoZero"/>
        <c:auto val="1"/>
        <c:lblAlgn val="ctr"/>
        <c:lblOffset val="100"/>
        <c:noMultiLvlLbl val="0"/>
      </c:catAx>
      <c:valAx>
        <c:axId val="130548096"/>
        <c:scaling>
          <c:orientation val="minMax"/>
        </c:scaling>
        <c:delete val="1"/>
        <c:axPos val="t"/>
        <c:numFmt formatCode="0.0%" sourceLinked="1"/>
        <c:majorTickMark val="none"/>
        <c:minorTickMark val="none"/>
        <c:tickLblPos val="none"/>
        <c:crossAx val="132942464"/>
        <c:crosses val="autoZero"/>
        <c:crossBetween val="between"/>
      </c:valAx>
    </c:plotArea>
    <c:plotVisOnly val="1"/>
    <c:dispBlanksAs val="gap"/>
    <c:showDLblsOverMax val="0"/>
  </c:chart>
  <c:spPr>
    <a:noFill/>
  </c:sp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Ha intentat fumar menys o deixar-ho</a:t>
            </a:r>
          </a:p>
        </c:rich>
      </c:tx>
      <c:layout/>
      <c:overlay val="0"/>
    </c:title>
    <c:autoTitleDeleted val="0"/>
    <c:plotArea>
      <c:layout>
        <c:manualLayout>
          <c:layoutTarget val="inner"/>
          <c:xMode val="edge"/>
          <c:yMode val="edge"/>
          <c:x val="0.51388341968911933"/>
          <c:y val="0.26617581693276282"/>
          <c:w val="0.33752820955670704"/>
          <c:h val="0.72653318842249759"/>
        </c:manualLayout>
      </c:layout>
      <c:barChart>
        <c:barDir val="bar"/>
        <c:grouping val="clustered"/>
        <c:varyColors val="0"/>
        <c:ser>
          <c:idx val="0"/>
          <c:order val="0"/>
          <c:invertIfNegative val="0"/>
          <c:dLbls>
            <c:dLbl>
              <c:idx val="4"/>
              <c:delete val="1"/>
            </c:dLbl>
            <c:dLbl>
              <c:idx val="6"/>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TABAC!$A$51:$A$57</c:f>
              <c:strCache>
                <c:ptCount val="7"/>
                <c:pt idx="0">
                  <c:v>Ho he deixat</c:v>
                </c:pt>
                <c:pt idx="1">
                  <c:v>Fumo menys</c:v>
                </c:pt>
                <c:pt idx="2">
                  <c:v>Sí, he mirat de fumar menys i de deixar-ho</c:v>
                </c:pt>
                <c:pt idx="3">
                  <c:v>Sí, he mirat de fumar menys</c:v>
                </c:pt>
                <c:pt idx="4">
                  <c:v>Sí, he mirat de deixar-ho</c:v>
                </c:pt>
                <c:pt idx="5">
                  <c:v>No, mai no he mirat de fumar menys ni de deixar-ho</c:v>
                </c:pt>
                <c:pt idx="6">
                  <c:v>Ns/Nc</c:v>
                </c:pt>
              </c:strCache>
            </c:strRef>
          </c:cat>
          <c:val>
            <c:numRef>
              <c:f>TABAC!$B$51:$B$57</c:f>
              <c:numCache>
                <c:formatCode>0.0%</c:formatCode>
                <c:ptCount val="7"/>
                <c:pt idx="0">
                  <c:v>0.27300000000000002</c:v>
                </c:pt>
                <c:pt idx="1">
                  <c:v>0.27300000000000002</c:v>
                </c:pt>
                <c:pt idx="2">
                  <c:v>0.18200000000000005</c:v>
                </c:pt>
                <c:pt idx="3">
                  <c:v>0.18200000000000005</c:v>
                </c:pt>
                <c:pt idx="4">
                  <c:v>0</c:v>
                </c:pt>
                <c:pt idx="5">
                  <c:v>9.1000000000000025E-2</c:v>
                </c:pt>
                <c:pt idx="6">
                  <c:v>0</c:v>
                </c:pt>
              </c:numCache>
            </c:numRef>
          </c:val>
          <c:extLst xmlns:c16r2="http://schemas.microsoft.com/office/drawing/2015/06/chart">
            <c:ext xmlns:c16="http://schemas.microsoft.com/office/drawing/2014/chart" uri="{C3380CC4-5D6E-409C-BE32-E72D297353CC}">
              <c16:uniqueId val="{00000000-336D-4CF7-A9B4-E7B397176D14}"/>
            </c:ext>
          </c:extLst>
        </c:ser>
        <c:dLbls>
          <c:showLegendKey val="0"/>
          <c:showVal val="0"/>
          <c:showCatName val="0"/>
          <c:showSerName val="0"/>
          <c:showPercent val="0"/>
          <c:showBubbleSize val="0"/>
        </c:dLbls>
        <c:gapWidth val="50"/>
        <c:axId val="130581248"/>
        <c:axId val="130582784"/>
      </c:barChart>
      <c:catAx>
        <c:axId val="130581248"/>
        <c:scaling>
          <c:orientation val="maxMin"/>
        </c:scaling>
        <c:delete val="0"/>
        <c:axPos val="l"/>
        <c:numFmt formatCode="General" sourceLinked="1"/>
        <c:majorTickMark val="none"/>
        <c:minorTickMark val="none"/>
        <c:tickLblPos val="nextTo"/>
        <c:crossAx val="130582784"/>
        <c:crosses val="autoZero"/>
        <c:auto val="1"/>
        <c:lblAlgn val="ctr"/>
        <c:lblOffset val="100"/>
        <c:noMultiLvlLbl val="0"/>
      </c:catAx>
      <c:valAx>
        <c:axId val="130582784"/>
        <c:scaling>
          <c:orientation val="minMax"/>
        </c:scaling>
        <c:delete val="1"/>
        <c:axPos val="t"/>
        <c:numFmt formatCode="0.0%" sourceLinked="1"/>
        <c:majorTickMark val="none"/>
        <c:minorTickMark val="none"/>
        <c:tickLblPos val="none"/>
        <c:crossAx val="130581248"/>
        <c:crosses val="autoZero"/>
        <c:crossBetween val="between"/>
      </c:valAx>
    </c:plotArea>
    <c:plotVisOnly val="1"/>
    <c:dispBlanksAs val="gap"/>
    <c:showDLblsOverMax val="0"/>
  </c:chart>
  <c:spPr>
    <a:noFill/>
  </c:spPr>
  <c:externalData r:id="rId1">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4DA5-41E7-B98F-9CE55737561C}"/>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Ribbon Rules</a:t>
            </a:r>
          </a:p>
        </c:rich>
      </c:tx>
      <c:overlay val="0"/>
    </c:title>
    <c:autoTitleDeleted val="0"/>
    <c:plotArea>
      <c:layout/>
      <c:pieChart>
        <c:varyColors val="1"/>
        <c:ser>
          <c:idx val="0"/>
          <c:order val="0"/>
          <c:val>
            <c:numRef>
              <c:f>'Chart Rules'!$A$1</c:f>
              <c:numCache>
                <c:formatCode>General</c:formatCode>
                <c:ptCount val="1"/>
                <c:pt idx="0">
                  <c:v>0</c:v>
                </c:pt>
              </c:numCache>
            </c:numRef>
          </c:val>
          <c:extLst xmlns:c16r2="http://schemas.microsoft.com/office/drawing/2015/06/chart" xmlns:c16="http://schemas.microsoft.com/office/drawing/2014/chart" xmlns:c14="http://schemas.microsoft.com/office/drawing/2007/8/2/chart" xmlns:mc="http://schemas.openxmlformats.org/markup-compatibility/2006">
            <c:ext xmlns:c16="http://schemas.microsoft.com/office/drawing/2014/chart" uri="{C3380CC4-5D6E-409C-BE32-E72D297353CC}">
              <c16:uniqueId val="{00000000-39C7-49DC-A42A-5EAC09543A2A}"/>
            </c:ext>
          </c:extLst>
        </c:ser>
        <c:dLbls>
          <c:showLegendKey val="0"/>
          <c:showVal val="0"/>
          <c:showCatName val="0"/>
          <c:showSerName val="0"/>
          <c:showPercent val="0"/>
          <c:showBubbleSize val="0"/>
          <c:showLeaderLines val="1"/>
        </c:dLbls>
        <c:firstSliceAng val="0"/>
      </c:pieChart>
    </c:plotArea>
    <c:legend>
      <c:legendPos val="r"/>
      <c:overlay val="0"/>
      <c:txPr>
        <a:bodyPr/>
        <a:lstStyle/>
        <a:p>
          <a:pPr rtl="0">
            <a:defRPr/>
          </a:pPr>
          <a:endParaRPr lang="ca-ES"/>
        </a:p>
      </c:txPr>
    </c:legend>
    <c:plotVisOnly val="1"/>
    <c:dispBlanksAs val="zero"/>
    <c:showDLblsOverMax val="0"/>
  </c:chart>
  <c:spPr>
    <a:solidFill>
      <a:srgbClr val="000000"/>
    </a:solidFill>
  </c:spPr>
  <c:txPr>
    <a:bodyPr/>
    <a:lstStyle/>
    <a:p>
      <a:pPr>
        <a:defRPr sz="1800"/>
      </a:pPr>
      <a:endParaRPr lang="ca-ES"/>
    </a:p>
  </c:txPr>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Es fuma a dins de casa?</a:t>
            </a:r>
          </a:p>
        </c:rich>
      </c:tx>
      <c:layout/>
      <c:overlay val="0"/>
    </c:title>
    <c:autoTitleDeleted val="0"/>
    <c:plotArea>
      <c:layout>
        <c:manualLayout>
          <c:layoutTarget val="inner"/>
          <c:xMode val="edge"/>
          <c:yMode val="edge"/>
          <c:x val="0.13568966466604263"/>
          <c:y val="0.16132254301545637"/>
          <c:w val="0.84703162644626262"/>
          <c:h val="0.67839263147662165"/>
        </c:manualLayout>
      </c:layout>
      <c:barChart>
        <c:barDir val="bar"/>
        <c:grouping val="percentStacked"/>
        <c:varyColors val="0"/>
        <c:ser>
          <c:idx val="0"/>
          <c:order val="0"/>
          <c:tx>
            <c:strRef>
              <c:f>TABAC!$A$65</c:f>
              <c:strCache>
                <c:ptCount val="1"/>
                <c:pt idx="0">
                  <c:v>Consum diari</c:v>
                </c:pt>
              </c:strCache>
            </c:strRef>
          </c:tx>
          <c:spPr>
            <a:solidFill>
              <a:srgbClr val="D11507"/>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TABAC!$B$64:$C$64</c:f>
              <c:strCache>
                <c:ptCount val="2"/>
                <c:pt idx="0">
                  <c:v>Sí</c:v>
                </c:pt>
                <c:pt idx="1">
                  <c:v>No</c:v>
                </c:pt>
              </c:strCache>
            </c:strRef>
          </c:cat>
          <c:val>
            <c:numRef>
              <c:f>TABAC!$B$65:$C$65</c:f>
              <c:numCache>
                <c:formatCode>0.0%</c:formatCode>
                <c:ptCount val="2"/>
                <c:pt idx="0">
                  <c:v>6.3E-2</c:v>
                </c:pt>
                <c:pt idx="1">
                  <c:v>6.1000000000000013E-2</c:v>
                </c:pt>
              </c:numCache>
            </c:numRef>
          </c:val>
          <c:extLst xmlns:c16r2="http://schemas.microsoft.com/office/drawing/2015/06/chart">
            <c:ext xmlns:c16="http://schemas.microsoft.com/office/drawing/2014/chart" uri="{C3380CC4-5D6E-409C-BE32-E72D297353CC}">
              <c16:uniqueId val="{00000000-B506-4475-BBD2-4F1102E3990F}"/>
            </c:ext>
          </c:extLst>
        </c:ser>
        <c:ser>
          <c:idx val="1"/>
          <c:order val="1"/>
          <c:tx>
            <c:strRef>
              <c:f>TABAC!$A$66</c:f>
              <c:strCache>
                <c:ptCount val="1"/>
                <c:pt idx="0">
                  <c:v>Consum regular</c:v>
                </c:pt>
              </c:strCache>
            </c:strRef>
          </c:tx>
          <c:spPr>
            <a:solidFill>
              <a:srgbClr val="E14E3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TABAC!$B$64:$C$64</c:f>
              <c:strCache>
                <c:ptCount val="2"/>
                <c:pt idx="0">
                  <c:v>Sí</c:v>
                </c:pt>
                <c:pt idx="1">
                  <c:v>No</c:v>
                </c:pt>
              </c:strCache>
            </c:strRef>
          </c:cat>
          <c:val>
            <c:numRef>
              <c:f>TABAC!$B$66:$C$66</c:f>
              <c:numCache>
                <c:formatCode>0.0%</c:formatCode>
                <c:ptCount val="2"/>
                <c:pt idx="0">
                  <c:v>0.21600000000000005</c:v>
                </c:pt>
                <c:pt idx="1">
                  <c:v>0.14800000000000005</c:v>
                </c:pt>
              </c:numCache>
            </c:numRef>
          </c:val>
          <c:extLst xmlns:c16r2="http://schemas.microsoft.com/office/drawing/2015/06/chart">
            <c:ext xmlns:c16="http://schemas.microsoft.com/office/drawing/2014/chart" uri="{C3380CC4-5D6E-409C-BE32-E72D297353CC}">
              <c16:uniqueId val="{00000001-B506-4475-BBD2-4F1102E3990F}"/>
            </c:ext>
          </c:extLst>
        </c:ser>
        <c:ser>
          <c:idx val="2"/>
          <c:order val="2"/>
          <c:tx>
            <c:strRef>
              <c:f>TABAC!$A$67</c:f>
              <c:strCache>
                <c:ptCount val="1"/>
                <c:pt idx="0">
                  <c:v>Ja no fuma</c:v>
                </c:pt>
              </c:strCache>
            </c:strRef>
          </c:tx>
          <c:spPr>
            <a:solidFill>
              <a:srgbClr val="EE7558"/>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TABAC!$B$64:$C$64</c:f>
              <c:strCache>
                <c:ptCount val="2"/>
                <c:pt idx="0">
                  <c:v>Sí</c:v>
                </c:pt>
                <c:pt idx="1">
                  <c:v>No</c:v>
                </c:pt>
              </c:strCache>
            </c:strRef>
          </c:cat>
          <c:val>
            <c:numRef>
              <c:f>TABAC!$B$67:$C$67</c:f>
              <c:numCache>
                <c:formatCode>0.0%</c:formatCode>
                <c:ptCount val="2"/>
                <c:pt idx="0">
                  <c:v>0.21900000000000006</c:v>
                </c:pt>
                <c:pt idx="1">
                  <c:v>0.22800000000000001</c:v>
                </c:pt>
              </c:numCache>
            </c:numRef>
          </c:val>
          <c:extLst xmlns:c16r2="http://schemas.microsoft.com/office/drawing/2015/06/chart">
            <c:ext xmlns:c16="http://schemas.microsoft.com/office/drawing/2014/chart" uri="{C3380CC4-5D6E-409C-BE32-E72D297353CC}">
              <c16:uniqueId val="{00000002-B506-4475-BBD2-4F1102E3990F}"/>
            </c:ext>
          </c:extLst>
        </c:ser>
        <c:ser>
          <c:idx val="3"/>
          <c:order val="3"/>
          <c:tx>
            <c:strRef>
              <c:f>TABAC!$A$68</c:f>
              <c:strCache>
                <c:ptCount val="1"/>
                <c:pt idx="0">
                  <c:v>Mai ha fumat</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TABAC!$B$64:$C$64</c:f>
              <c:strCache>
                <c:ptCount val="2"/>
                <c:pt idx="0">
                  <c:v>Sí</c:v>
                </c:pt>
                <c:pt idx="1">
                  <c:v>No</c:v>
                </c:pt>
              </c:strCache>
            </c:strRef>
          </c:cat>
          <c:val>
            <c:numRef>
              <c:f>TABAC!$B$68:$C$68</c:f>
              <c:numCache>
                <c:formatCode>0.0%</c:formatCode>
                <c:ptCount val="2"/>
                <c:pt idx="0">
                  <c:v>0.43100000000000016</c:v>
                </c:pt>
                <c:pt idx="1">
                  <c:v>0.56200000000000028</c:v>
                </c:pt>
              </c:numCache>
            </c:numRef>
          </c:val>
          <c:extLst xmlns:c16r2="http://schemas.microsoft.com/office/drawing/2015/06/chart">
            <c:ext xmlns:c16="http://schemas.microsoft.com/office/drawing/2014/chart" uri="{C3380CC4-5D6E-409C-BE32-E72D297353CC}">
              <c16:uniqueId val="{00000003-B506-4475-BBD2-4F1102E3990F}"/>
            </c:ext>
          </c:extLst>
        </c:ser>
        <c:dLbls>
          <c:showLegendKey val="0"/>
          <c:showVal val="0"/>
          <c:showCatName val="0"/>
          <c:showSerName val="0"/>
          <c:showPercent val="0"/>
          <c:showBubbleSize val="0"/>
        </c:dLbls>
        <c:gapWidth val="50"/>
        <c:overlap val="100"/>
        <c:axId val="167560320"/>
        <c:axId val="167561856"/>
      </c:barChart>
      <c:dateAx>
        <c:axId val="167560320"/>
        <c:scaling>
          <c:orientation val="maxMin"/>
        </c:scaling>
        <c:delete val="0"/>
        <c:axPos val="l"/>
        <c:numFmt formatCode="General" sourceLinked="0"/>
        <c:majorTickMark val="none"/>
        <c:minorTickMark val="none"/>
        <c:tickLblPos val="nextTo"/>
        <c:crossAx val="167561856"/>
        <c:crosses val="autoZero"/>
        <c:auto val="0"/>
        <c:lblOffset val="100"/>
        <c:baseTimeUnit val="days"/>
      </c:dateAx>
      <c:valAx>
        <c:axId val="167561856"/>
        <c:scaling>
          <c:orientation val="minMax"/>
        </c:scaling>
        <c:delete val="1"/>
        <c:axPos val="t"/>
        <c:numFmt formatCode="0%" sourceLinked="1"/>
        <c:majorTickMark val="out"/>
        <c:minorTickMark val="none"/>
        <c:tickLblPos val="none"/>
        <c:crossAx val="167560320"/>
        <c:crosses val="autoZero"/>
        <c:crossBetween val="between"/>
      </c:valAx>
    </c:plotArea>
    <c:legend>
      <c:legendPos val="b"/>
      <c:layout>
        <c:manualLayout>
          <c:xMode val="edge"/>
          <c:yMode val="edge"/>
          <c:x val="0.11336926158287097"/>
          <c:y val="0.87491542723826365"/>
          <c:w val="0.88663073841712903"/>
          <c:h val="0.12508457276173812"/>
        </c:manualLayout>
      </c:layout>
      <c:overlay val="0"/>
    </c:legend>
    <c:plotVisOnly val="1"/>
    <c:dispBlanksAs val="gap"/>
    <c:showDLblsOverMax val="0"/>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Nivell d'estudis</a:t>
            </a:r>
          </a:p>
        </c:rich>
      </c:tx>
      <c:layout/>
      <c:overlay val="0"/>
    </c:title>
    <c:autoTitleDeleted val="0"/>
    <c:plotArea>
      <c:layout>
        <c:manualLayout>
          <c:layoutTarget val="inner"/>
          <c:xMode val="edge"/>
          <c:yMode val="edge"/>
          <c:x val="0.28808694489596737"/>
          <c:y val="0.27472635789521982"/>
          <c:w val="0.71191305510403691"/>
          <c:h val="0.67952608544019866"/>
        </c:manualLayout>
      </c:layout>
      <c:barChart>
        <c:barDir val="bar"/>
        <c:grouping val="clustered"/>
        <c:varyColors val="0"/>
        <c:ser>
          <c:idx val="0"/>
          <c:order val="0"/>
          <c:tx>
            <c:strRef>
              <c:f>SOCIODEMO!$B$47</c:f>
              <c:strCache>
                <c:ptCount val="1"/>
                <c:pt idx="0">
                  <c:v>Pare/tutor</c:v>
                </c:pt>
              </c:strCache>
            </c:strRef>
          </c:tx>
          <c:invertIfNegative val="0"/>
          <c:dLbls>
            <c:dLbl>
              <c:idx val="5"/>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SOCIODEMO!$A$48:$A$53</c:f>
              <c:strCache>
                <c:ptCount val="6"/>
                <c:pt idx="0">
                  <c:v>Sense estudis</c:v>
                </c:pt>
                <c:pt idx="1">
                  <c:v>Estudis primaris</c:v>
                </c:pt>
                <c:pt idx="2">
                  <c:v>Estudis secundaris</c:v>
                </c:pt>
                <c:pt idx="3">
                  <c:v>Estudis universitaris</c:v>
                </c:pt>
                <c:pt idx="4">
                  <c:v>No ho sap</c:v>
                </c:pt>
                <c:pt idx="5">
                  <c:v>Ns/Nc</c:v>
                </c:pt>
              </c:strCache>
            </c:strRef>
          </c:cat>
          <c:val>
            <c:numRef>
              <c:f>SOCIODEMO!$B$48:$B$53</c:f>
              <c:numCache>
                <c:formatCode>0.0%</c:formatCode>
                <c:ptCount val="6"/>
                <c:pt idx="0">
                  <c:v>9.2000000000000026E-2</c:v>
                </c:pt>
                <c:pt idx="1">
                  <c:v>0.224</c:v>
                </c:pt>
                <c:pt idx="2">
                  <c:v>0.28900000000000009</c:v>
                </c:pt>
                <c:pt idx="3">
                  <c:v>0.15800000000000006</c:v>
                </c:pt>
                <c:pt idx="4">
                  <c:v>0.23700000000000004</c:v>
                </c:pt>
                <c:pt idx="5">
                  <c:v>0</c:v>
                </c:pt>
              </c:numCache>
            </c:numRef>
          </c:val>
          <c:extLst xmlns:c16r2="http://schemas.microsoft.com/office/drawing/2015/06/chart">
            <c:ext xmlns:c16="http://schemas.microsoft.com/office/drawing/2014/chart" uri="{C3380CC4-5D6E-409C-BE32-E72D297353CC}">
              <c16:uniqueId val="{00000000-1F5A-458D-BCA4-69979154D77F}"/>
            </c:ext>
          </c:extLst>
        </c:ser>
        <c:ser>
          <c:idx val="1"/>
          <c:order val="1"/>
          <c:tx>
            <c:strRef>
              <c:f>SOCIODEMO!$C$47</c:f>
              <c:strCache>
                <c:ptCount val="1"/>
                <c:pt idx="0">
                  <c:v>Mare/tutora</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SOCIODEMO!$A$48:$A$53</c:f>
              <c:strCache>
                <c:ptCount val="6"/>
                <c:pt idx="0">
                  <c:v>Sense estudis</c:v>
                </c:pt>
                <c:pt idx="1">
                  <c:v>Estudis primaris</c:v>
                </c:pt>
                <c:pt idx="2">
                  <c:v>Estudis secundaris</c:v>
                </c:pt>
                <c:pt idx="3">
                  <c:v>Estudis universitaris</c:v>
                </c:pt>
                <c:pt idx="4">
                  <c:v>No ho sap</c:v>
                </c:pt>
                <c:pt idx="5">
                  <c:v>Ns/Nc</c:v>
                </c:pt>
              </c:strCache>
            </c:strRef>
          </c:cat>
          <c:val>
            <c:numRef>
              <c:f>SOCIODEMO!$C$48:$C$53</c:f>
              <c:numCache>
                <c:formatCode>0.0%</c:formatCode>
                <c:ptCount val="6"/>
                <c:pt idx="0">
                  <c:v>5.3000000000000012E-2</c:v>
                </c:pt>
                <c:pt idx="1">
                  <c:v>0.18400000000000005</c:v>
                </c:pt>
                <c:pt idx="2">
                  <c:v>0.27600000000000002</c:v>
                </c:pt>
                <c:pt idx="3">
                  <c:v>0.224</c:v>
                </c:pt>
                <c:pt idx="4">
                  <c:v>0.224</c:v>
                </c:pt>
                <c:pt idx="5">
                  <c:v>3.9000000000000014E-2</c:v>
                </c:pt>
              </c:numCache>
            </c:numRef>
          </c:val>
          <c:extLst xmlns:c16r2="http://schemas.microsoft.com/office/drawing/2015/06/chart">
            <c:ext xmlns:c16="http://schemas.microsoft.com/office/drawing/2014/chart" uri="{C3380CC4-5D6E-409C-BE32-E72D297353CC}">
              <c16:uniqueId val="{00000001-1F5A-458D-BCA4-69979154D77F}"/>
            </c:ext>
          </c:extLst>
        </c:ser>
        <c:dLbls>
          <c:showLegendKey val="0"/>
          <c:showVal val="1"/>
          <c:showCatName val="0"/>
          <c:showSerName val="0"/>
          <c:showPercent val="0"/>
          <c:showBubbleSize val="0"/>
        </c:dLbls>
        <c:gapWidth val="75"/>
        <c:overlap val="-25"/>
        <c:axId val="166263040"/>
        <c:axId val="166268928"/>
      </c:barChart>
      <c:dateAx>
        <c:axId val="166263040"/>
        <c:scaling>
          <c:orientation val="maxMin"/>
        </c:scaling>
        <c:delete val="0"/>
        <c:axPos val="l"/>
        <c:numFmt formatCode="General" sourceLinked="0"/>
        <c:majorTickMark val="none"/>
        <c:minorTickMark val="none"/>
        <c:tickLblPos val="nextTo"/>
        <c:crossAx val="166268928"/>
        <c:crosses val="autoZero"/>
        <c:auto val="0"/>
        <c:lblOffset val="100"/>
        <c:baseTimeUnit val="days"/>
      </c:dateAx>
      <c:valAx>
        <c:axId val="166268928"/>
        <c:scaling>
          <c:orientation val="minMax"/>
        </c:scaling>
        <c:delete val="1"/>
        <c:axPos val="t"/>
        <c:numFmt formatCode="0.0%" sourceLinked="1"/>
        <c:majorTickMark val="out"/>
        <c:minorTickMark val="none"/>
        <c:tickLblPos val="none"/>
        <c:crossAx val="166263040"/>
        <c:crosses val="autoZero"/>
        <c:crossBetween val="between"/>
      </c:valAx>
    </c:plotArea>
    <c:legend>
      <c:legendPos val="t"/>
      <c:layout/>
      <c:overlay val="0"/>
    </c:legend>
    <c:plotVisOnly val="1"/>
    <c:dispBlanksAs val="gap"/>
    <c:showDLblsOverMax val="0"/>
  </c:chart>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Fumen els seus amics?</a:t>
            </a:r>
          </a:p>
        </c:rich>
      </c:tx>
      <c:layout/>
      <c:overlay val="0"/>
    </c:title>
    <c:autoTitleDeleted val="0"/>
    <c:plotArea>
      <c:layout>
        <c:manualLayout>
          <c:layoutTarget val="inner"/>
          <c:xMode val="edge"/>
          <c:yMode val="edge"/>
          <c:x val="0.20048725684990537"/>
          <c:y val="0.14370339469155771"/>
          <c:w val="0.77209841293203818"/>
          <c:h val="0.72687594514261866"/>
        </c:manualLayout>
      </c:layout>
      <c:barChart>
        <c:barDir val="bar"/>
        <c:grouping val="percentStacked"/>
        <c:varyColors val="0"/>
        <c:ser>
          <c:idx val="0"/>
          <c:order val="0"/>
          <c:tx>
            <c:strRef>
              <c:f>TABAC!$A$72</c:f>
              <c:strCache>
                <c:ptCount val="1"/>
                <c:pt idx="0">
                  <c:v>Consum diari</c:v>
                </c:pt>
              </c:strCache>
            </c:strRef>
          </c:tx>
          <c:spPr>
            <a:solidFill>
              <a:srgbClr val="D11507"/>
            </a:solidFill>
          </c:spPr>
          <c:invertIfNegative val="0"/>
          <c:dLbls>
            <c:dLbl>
              <c:idx val="1"/>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0-0A57-4162-9158-AD28031FE473}"/>
                </c:ext>
              </c:extLst>
            </c:dLbl>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0A57-4162-9158-AD28031FE473}"/>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0A57-4162-9158-AD28031FE473}"/>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TABAC!$B$71:$E$71</c:f>
              <c:strCache>
                <c:ptCount val="4"/>
                <c:pt idx="0">
                  <c:v>Tots o quasi tots</c:v>
                </c:pt>
                <c:pt idx="1">
                  <c:v>Algun</c:v>
                </c:pt>
                <c:pt idx="2">
                  <c:v>Cap</c:v>
                </c:pt>
                <c:pt idx="3">
                  <c:v>No consta</c:v>
                </c:pt>
              </c:strCache>
            </c:strRef>
          </c:cat>
          <c:val>
            <c:numRef>
              <c:f>TABAC!$B$72:$E$72</c:f>
              <c:numCache>
                <c:formatCode>0.0%</c:formatCode>
                <c:ptCount val="4"/>
                <c:pt idx="0">
                  <c:v>0.33300000000000013</c:v>
                </c:pt>
                <c:pt idx="1">
                  <c:v>3.7999999999999999E-2</c:v>
                </c:pt>
                <c:pt idx="2">
                  <c:v>0</c:v>
                </c:pt>
                <c:pt idx="3">
                  <c:v>2.5000000000000001E-2</c:v>
                </c:pt>
              </c:numCache>
            </c:numRef>
          </c:val>
          <c:extLst xmlns:c16r2="http://schemas.microsoft.com/office/drawing/2015/06/chart">
            <c:ext xmlns:c16="http://schemas.microsoft.com/office/drawing/2014/chart" uri="{C3380CC4-5D6E-409C-BE32-E72D297353CC}">
              <c16:uniqueId val="{00000003-0A57-4162-9158-AD28031FE473}"/>
            </c:ext>
          </c:extLst>
        </c:ser>
        <c:ser>
          <c:idx val="1"/>
          <c:order val="1"/>
          <c:tx>
            <c:strRef>
              <c:f>TABAC!$A$73</c:f>
              <c:strCache>
                <c:ptCount val="1"/>
                <c:pt idx="0">
                  <c:v>Consum regular</c:v>
                </c:pt>
              </c:strCache>
            </c:strRef>
          </c:tx>
          <c:spPr>
            <a:solidFill>
              <a:srgbClr val="E14E32"/>
            </a:solidFill>
          </c:spPr>
          <c:invertIfNegative val="0"/>
          <c:dLbls>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0A57-4162-9158-AD28031FE473}"/>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0A57-4162-9158-AD28031FE473}"/>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TABAC!$B$71:$E$71</c:f>
              <c:strCache>
                <c:ptCount val="4"/>
                <c:pt idx="0">
                  <c:v>Tots o quasi tots</c:v>
                </c:pt>
                <c:pt idx="1">
                  <c:v>Algun</c:v>
                </c:pt>
                <c:pt idx="2">
                  <c:v>Cap</c:v>
                </c:pt>
                <c:pt idx="3">
                  <c:v>No consta</c:v>
                </c:pt>
              </c:strCache>
            </c:strRef>
          </c:cat>
          <c:val>
            <c:numRef>
              <c:f>TABAC!$B$73:$E$73</c:f>
              <c:numCache>
                <c:formatCode>0.0%</c:formatCode>
                <c:ptCount val="4"/>
                <c:pt idx="0">
                  <c:v>0.27200000000000002</c:v>
                </c:pt>
                <c:pt idx="1">
                  <c:v>0.14800000000000005</c:v>
                </c:pt>
                <c:pt idx="2">
                  <c:v>0</c:v>
                </c:pt>
                <c:pt idx="3">
                  <c:v>4.9000000000000016E-2</c:v>
                </c:pt>
              </c:numCache>
            </c:numRef>
          </c:val>
          <c:extLst xmlns:c16r2="http://schemas.microsoft.com/office/drawing/2015/06/chart">
            <c:ext xmlns:c16="http://schemas.microsoft.com/office/drawing/2014/chart" uri="{C3380CC4-5D6E-409C-BE32-E72D297353CC}">
              <c16:uniqueId val="{00000006-0A57-4162-9158-AD28031FE473}"/>
            </c:ext>
          </c:extLst>
        </c:ser>
        <c:ser>
          <c:idx val="2"/>
          <c:order val="2"/>
          <c:tx>
            <c:strRef>
              <c:f>TABAC!$A$74</c:f>
              <c:strCache>
                <c:ptCount val="1"/>
                <c:pt idx="0">
                  <c:v>Ja no fuma</c:v>
                </c:pt>
              </c:strCache>
            </c:strRef>
          </c:tx>
          <c:spPr>
            <a:solidFill>
              <a:srgbClr val="EE7558"/>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TABAC!$B$71:$E$71</c:f>
              <c:strCache>
                <c:ptCount val="4"/>
                <c:pt idx="0">
                  <c:v>Tots o quasi tots</c:v>
                </c:pt>
                <c:pt idx="1">
                  <c:v>Algun</c:v>
                </c:pt>
                <c:pt idx="2">
                  <c:v>Cap</c:v>
                </c:pt>
                <c:pt idx="3">
                  <c:v>No consta</c:v>
                </c:pt>
              </c:strCache>
            </c:strRef>
          </c:cat>
          <c:val>
            <c:numRef>
              <c:f>TABAC!$B$74:$E$74</c:f>
              <c:numCache>
                <c:formatCode>0.0%</c:formatCode>
                <c:ptCount val="4"/>
                <c:pt idx="0">
                  <c:v>0.22</c:v>
                </c:pt>
                <c:pt idx="1">
                  <c:v>0.24800000000000005</c:v>
                </c:pt>
                <c:pt idx="2">
                  <c:v>0.127</c:v>
                </c:pt>
                <c:pt idx="3">
                  <c:v>0.13600000000000001</c:v>
                </c:pt>
              </c:numCache>
            </c:numRef>
          </c:val>
          <c:extLst xmlns:c16r2="http://schemas.microsoft.com/office/drawing/2015/06/chart">
            <c:ext xmlns:c16="http://schemas.microsoft.com/office/drawing/2014/chart" uri="{C3380CC4-5D6E-409C-BE32-E72D297353CC}">
              <c16:uniqueId val="{00000007-0A57-4162-9158-AD28031FE473}"/>
            </c:ext>
          </c:extLst>
        </c:ser>
        <c:ser>
          <c:idx val="3"/>
          <c:order val="3"/>
          <c:tx>
            <c:strRef>
              <c:f>TABAC!$A$75</c:f>
              <c:strCache>
                <c:ptCount val="1"/>
                <c:pt idx="0">
                  <c:v>Mai ha fumat</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TABAC!$B$71:$E$71</c:f>
              <c:strCache>
                <c:ptCount val="4"/>
                <c:pt idx="0">
                  <c:v>Tots o quasi tots</c:v>
                </c:pt>
                <c:pt idx="1">
                  <c:v>Algun</c:v>
                </c:pt>
                <c:pt idx="2">
                  <c:v>Cap</c:v>
                </c:pt>
                <c:pt idx="3">
                  <c:v>No consta</c:v>
                </c:pt>
              </c:strCache>
            </c:strRef>
          </c:cat>
          <c:val>
            <c:numRef>
              <c:f>TABAC!$B$75:$E$75</c:f>
              <c:numCache>
                <c:formatCode>0.0%</c:formatCode>
                <c:ptCount val="4"/>
                <c:pt idx="0">
                  <c:v>0.28900000000000009</c:v>
                </c:pt>
                <c:pt idx="1">
                  <c:v>0.56599999999999995</c:v>
                </c:pt>
                <c:pt idx="2">
                  <c:v>0.87300000000000022</c:v>
                </c:pt>
                <c:pt idx="3">
                  <c:v>0.79</c:v>
                </c:pt>
              </c:numCache>
            </c:numRef>
          </c:val>
          <c:extLst xmlns:c16r2="http://schemas.microsoft.com/office/drawing/2015/06/chart">
            <c:ext xmlns:c16="http://schemas.microsoft.com/office/drawing/2014/chart" uri="{C3380CC4-5D6E-409C-BE32-E72D297353CC}">
              <c16:uniqueId val="{00000008-0A57-4162-9158-AD28031FE473}"/>
            </c:ext>
          </c:extLst>
        </c:ser>
        <c:dLbls>
          <c:showLegendKey val="0"/>
          <c:showVal val="0"/>
          <c:showCatName val="0"/>
          <c:showSerName val="0"/>
          <c:showPercent val="0"/>
          <c:showBubbleSize val="0"/>
        </c:dLbls>
        <c:gapWidth val="50"/>
        <c:overlap val="100"/>
        <c:axId val="216889600"/>
        <c:axId val="216911872"/>
      </c:barChart>
      <c:dateAx>
        <c:axId val="216889600"/>
        <c:scaling>
          <c:orientation val="maxMin"/>
        </c:scaling>
        <c:delete val="0"/>
        <c:axPos val="l"/>
        <c:numFmt formatCode="General" sourceLinked="0"/>
        <c:majorTickMark val="none"/>
        <c:minorTickMark val="none"/>
        <c:tickLblPos val="nextTo"/>
        <c:crossAx val="216911872"/>
        <c:crosses val="autoZero"/>
        <c:auto val="0"/>
        <c:lblOffset val="100"/>
        <c:baseTimeUnit val="days"/>
      </c:dateAx>
      <c:valAx>
        <c:axId val="216911872"/>
        <c:scaling>
          <c:orientation val="minMax"/>
        </c:scaling>
        <c:delete val="1"/>
        <c:axPos val="t"/>
        <c:numFmt formatCode="0%" sourceLinked="1"/>
        <c:majorTickMark val="out"/>
        <c:minorTickMark val="none"/>
        <c:tickLblPos val="none"/>
        <c:crossAx val="216889600"/>
        <c:crosses val="autoZero"/>
        <c:crossBetween val="between"/>
      </c:valAx>
    </c:plotArea>
    <c:legend>
      <c:legendPos val="b"/>
      <c:layout>
        <c:manualLayout>
          <c:xMode val="edge"/>
          <c:yMode val="edge"/>
          <c:x val="0.13336949140098744"/>
          <c:y val="0.89343435268265858"/>
          <c:w val="0.86663053164866699"/>
          <c:h val="0.10656585837218226"/>
        </c:manualLayout>
      </c:layout>
      <c:overlay val="0"/>
    </c:legend>
    <c:plotVisOnly val="1"/>
    <c:dispBlanksAs val="gap"/>
    <c:showDLblsOverMax val="0"/>
  </c:chart>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Ha</a:t>
            </a:r>
            <a:r>
              <a:rPr lang="es-ES" b="0" baseline="0"/>
              <a:t> begut alguna vegada</a:t>
            </a:r>
            <a:r>
              <a:rPr lang="es-ES" b="0"/>
              <a:t>?</a:t>
            </a:r>
          </a:p>
        </c:rich>
      </c:tx>
      <c:layout>
        <c:manualLayout>
          <c:xMode val="edge"/>
          <c:yMode val="edge"/>
          <c:x val="0.1066037735849068"/>
          <c:y val="3.5746201966041112E-3"/>
        </c:manualLayout>
      </c:layout>
      <c:overlay val="0"/>
    </c:title>
    <c:autoTitleDeleted val="0"/>
    <c:plotArea>
      <c:layout>
        <c:manualLayout>
          <c:layoutTarget val="inner"/>
          <c:xMode val="edge"/>
          <c:yMode val="edge"/>
          <c:x val="2.1195463774575291E-3"/>
          <c:y val="0.21769199204081791"/>
          <c:w val="0.99788045362254263"/>
          <c:h val="0.65288737137946262"/>
        </c:manualLayout>
      </c:layout>
      <c:barChart>
        <c:barDir val="col"/>
        <c:grouping val="percentStacked"/>
        <c:varyColors val="0"/>
        <c:ser>
          <c:idx val="0"/>
          <c:order val="0"/>
          <c:tx>
            <c:strRef>
              <c:f>ALCOHOL!$A$11</c:f>
              <c:strCache>
                <c:ptCount val="1"/>
                <c:pt idx="0">
                  <c:v>Sí</c:v>
                </c:pt>
              </c:strCache>
            </c:strRef>
          </c:tx>
          <c:spPr>
            <a:solidFill>
              <a:srgbClr val="E14E3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ALCOHOL!$B$10:$C$10</c:f>
              <c:strCache>
                <c:ptCount val="2"/>
                <c:pt idx="0">
                  <c:v>Noi</c:v>
                </c:pt>
                <c:pt idx="1">
                  <c:v>Noia</c:v>
                </c:pt>
              </c:strCache>
            </c:strRef>
          </c:cat>
          <c:val>
            <c:numRef>
              <c:f>ALCOHOL!$B$11:$C$11</c:f>
              <c:numCache>
                <c:formatCode>0.0%</c:formatCode>
                <c:ptCount val="2"/>
                <c:pt idx="0">
                  <c:v>0.52800000000000002</c:v>
                </c:pt>
                <c:pt idx="1">
                  <c:v>0.8500000000000002</c:v>
                </c:pt>
              </c:numCache>
            </c:numRef>
          </c:val>
          <c:extLst xmlns:c16r2="http://schemas.microsoft.com/office/drawing/2015/06/chart">
            <c:ext xmlns:c16="http://schemas.microsoft.com/office/drawing/2014/chart" uri="{C3380CC4-5D6E-409C-BE32-E72D297353CC}">
              <c16:uniqueId val="{00000000-2E7C-4580-8B67-0C7E93C8E07F}"/>
            </c:ext>
          </c:extLst>
        </c:ser>
        <c:ser>
          <c:idx val="1"/>
          <c:order val="1"/>
          <c:tx>
            <c:strRef>
              <c:f>ALCOHOL!$A$12</c:f>
              <c:strCache>
                <c:ptCount val="1"/>
                <c:pt idx="0">
                  <c:v>No</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ALCOHOL!$B$10:$C$10</c:f>
              <c:strCache>
                <c:ptCount val="2"/>
                <c:pt idx="0">
                  <c:v>Noi</c:v>
                </c:pt>
                <c:pt idx="1">
                  <c:v>Noia</c:v>
                </c:pt>
              </c:strCache>
            </c:strRef>
          </c:cat>
          <c:val>
            <c:numRef>
              <c:f>ALCOHOL!$B$12:$C$12</c:f>
              <c:numCache>
                <c:formatCode>0.0%</c:formatCode>
                <c:ptCount val="2"/>
                <c:pt idx="0">
                  <c:v>0.44400000000000001</c:v>
                </c:pt>
                <c:pt idx="1">
                  <c:v>0.15000000000000005</c:v>
                </c:pt>
              </c:numCache>
            </c:numRef>
          </c:val>
          <c:extLst xmlns:c16r2="http://schemas.microsoft.com/office/drawing/2015/06/chart">
            <c:ext xmlns:c16="http://schemas.microsoft.com/office/drawing/2014/chart" uri="{C3380CC4-5D6E-409C-BE32-E72D297353CC}">
              <c16:uniqueId val="{00000001-2E7C-4580-8B67-0C7E93C8E07F}"/>
            </c:ext>
          </c:extLst>
        </c:ser>
        <c:ser>
          <c:idx val="2"/>
          <c:order val="2"/>
          <c:tx>
            <c:strRef>
              <c:f>ALCOHOL!$A$13</c:f>
              <c:strCache>
                <c:ptCount val="1"/>
                <c:pt idx="0">
                  <c:v>Ns/Nc</c:v>
                </c:pt>
              </c:strCache>
            </c:strRef>
          </c:tx>
          <c:invertIfNegative val="0"/>
          <c:cat>
            <c:strRef>
              <c:f>ALCOHOL!$B$10:$C$10</c:f>
              <c:strCache>
                <c:ptCount val="2"/>
                <c:pt idx="0">
                  <c:v>Noi</c:v>
                </c:pt>
                <c:pt idx="1">
                  <c:v>Noia</c:v>
                </c:pt>
              </c:strCache>
            </c:strRef>
          </c:cat>
          <c:val>
            <c:numRef>
              <c:f>ALCOHOL!$B$13:$C$13</c:f>
              <c:numCache>
                <c:formatCode>0.0%</c:formatCode>
                <c:ptCount val="2"/>
                <c:pt idx="0">
                  <c:v>2.8000000000000001E-2</c:v>
                </c:pt>
                <c:pt idx="1">
                  <c:v>0</c:v>
                </c:pt>
              </c:numCache>
            </c:numRef>
          </c:val>
          <c:extLst xmlns:c16r2="http://schemas.microsoft.com/office/drawing/2015/06/chart">
            <c:ext xmlns:c16="http://schemas.microsoft.com/office/drawing/2014/chart" uri="{C3380CC4-5D6E-409C-BE32-E72D297353CC}">
              <c16:uniqueId val="{00000002-2E7C-4580-8B67-0C7E93C8E07F}"/>
            </c:ext>
          </c:extLst>
        </c:ser>
        <c:dLbls>
          <c:showLegendKey val="0"/>
          <c:showVal val="0"/>
          <c:showCatName val="0"/>
          <c:showSerName val="0"/>
          <c:showPercent val="0"/>
          <c:showBubbleSize val="0"/>
        </c:dLbls>
        <c:gapWidth val="50"/>
        <c:overlap val="100"/>
        <c:axId val="216984960"/>
        <c:axId val="216597632"/>
      </c:barChart>
      <c:dateAx>
        <c:axId val="216984960"/>
        <c:scaling>
          <c:orientation val="minMax"/>
        </c:scaling>
        <c:delete val="0"/>
        <c:axPos val="b"/>
        <c:numFmt formatCode="General" sourceLinked="0"/>
        <c:majorTickMark val="none"/>
        <c:minorTickMark val="none"/>
        <c:tickLblPos val="nextTo"/>
        <c:crossAx val="216597632"/>
        <c:crosses val="autoZero"/>
        <c:auto val="0"/>
        <c:lblOffset val="100"/>
        <c:baseTimeUnit val="days"/>
      </c:dateAx>
      <c:valAx>
        <c:axId val="216597632"/>
        <c:scaling>
          <c:orientation val="minMax"/>
        </c:scaling>
        <c:delete val="1"/>
        <c:axPos val="l"/>
        <c:numFmt formatCode="0%" sourceLinked="1"/>
        <c:majorTickMark val="out"/>
        <c:minorTickMark val="none"/>
        <c:tickLblPos val="none"/>
        <c:crossAx val="216984960"/>
        <c:crosses val="autoZero"/>
        <c:crossBetween val="between"/>
      </c:valAx>
    </c:plotArea>
    <c:legend>
      <c:legendPos val="b"/>
      <c:layout>
        <c:manualLayout>
          <c:xMode val="edge"/>
          <c:yMode val="edge"/>
          <c:x val="0.13336948447481844"/>
          <c:y val="0.92918058164981376"/>
          <c:w val="0.57723369484474818"/>
          <c:h val="6.4639547402419201E-2"/>
        </c:manualLayout>
      </c:layout>
      <c:overlay val="0"/>
    </c:legend>
    <c:plotVisOnly val="1"/>
    <c:dispBlanksAs val="gap"/>
    <c:showDLblsOverMax val="0"/>
  </c:chart>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A quina edat</a:t>
            </a:r>
          </a:p>
        </c:rich>
      </c:tx>
      <c:layout>
        <c:manualLayout>
          <c:xMode val="edge"/>
          <c:yMode val="edge"/>
          <c:x val="0.31645224019479756"/>
          <c:y val="1.3888893951915287E-2"/>
        </c:manualLayout>
      </c:layout>
      <c:overlay val="0"/>
    </c:title>
    <c:autoTitleDeleted val="0"/>
    <c:plotArea>
      <c:layout>
        <c:manualLayout>
          <c:layoutTarget val="inner"/>
          <c:xMode val="edge"/>
          <c:yMode val="edge"/>
          <c:x val="2.7897777943306883E-3"/>
          <c:y val="0.17374751157316845"/>
          <c:w val="0.98976143044955212"/>
          <c:h val="0.71743829011311755"/>
        </c:manualLayout>
      </c:layout>
      <c:barChart>
        <c:barDir val="col"/>
        <c:grouping val="clustered"/>
        <c:varyColors val="0"/>
        <c:ser>
          <c:idx val="0"/>
          <c:order val="0"/>
          <c:invertIfNegative val="0"/>
          <c:dLbls>
            <c:dLbl>
              <c:idx val="5"/>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ALCOHOL!$A$16:$A$22</c:f>
              <c:strCache>
                <c:ptCount val="7"/>
                <c:pt idx="0">
                  <c:v>&lt;11</c:v>
                </c:pt>
                <c:pt idx="1">
                  <c:v>12</c:v>
                </c:pt>
                <c:pt idx="2">
                  <c:v>13</c:v>
                </c:pt>
                <c:pt idx="3">
                  <c:v>14</c:v>
                </c:pt>
                <c:pt idx="4">
                  <c:v>15</c:v>
                </c:pt>
                <c:pt idx="5">
                  <c:v>16+</c:v>
                </c:pt>
                <c:pt idx="6">
                  <c:v>Ns/Nc</c:v>
                </c:pt>
              </c:strCache>
            </c:strRef>
          </c:cat>
          <c:val>
            <c:numRef>
              <c:f>ALCOHOL!$B$16:$B$22</c:f>
              <c:numCache>
                <c:formatCode>0.0%</c:formatCode>
                <c:ptCount val="7"/>
                <c:pt idx="0">
                  <c:v>7.5000000000000011E-2</c:v>
                </c:pt>
                <c:pt idx="1">
                  <c:v>9.4000000000000028E-2</c:v>
                </c:pt>
                <c:pt idx="2">
                  <c:v>0.32100000000000012</c:v>
                </c:pt>
                <c:pt idx="3">
                  <c:v>0.34</c:v>
                </c:pt>
                <c:pt idx="4">
                  <c:v>0.15100000000000005</c:v>
                </c:pt>
                <c:pt idx="5">
                  <c:v>0</c:v>
                </c:pt>
                <c:pt idx="6">
                  <c:v>1.9000000000000006E-2</c:v>
                </c:pt>
              </c:numCache>
            </c:numRef>
          </c:val>
          <c:extLst xmlns:c16r2="http://schemas.microsoft.com/office/drawing/2015/06/chart">
            <c:ext xmlns:c16="http://schemas.microsoft.com/office/drawing/2014/chart" uri="{C3380CC4-5D6E-409C-BE32-E72D297353CC}">
              <c16:uniqueId val="{00000000-6CED-4845-8371-75731A2E8864}"/>
            </c:ext>
          </c:extLst>
        </c:ser>
        <c:dLbls>
          <c:showLegendKey val="0"/>
          <c:showVal val="0"/>
          <c:showCatName val="0"/>
          <c:showSerName val="0"/>
          <c:showPercent val="0"/>
          <c:showBubbleSize val="0"/>
        </c:dLbls>
        <c:gapWidth val="50"/>
        <c:axId val="216618880"/>
        <c:axId val="216620416"/>
      </c:barChart>
      <c:catAx>
        <c:axId val="216618880"/>
        <c:scaling>
          <c:orientation val="minMax"/>
        </c:scaling>
        <c:delete val="0"/>
        <c:axPos val="b"/>
        <c:numFmt formatCode="General" sourceLinked="1"/>
        <c:majorTickMark val="none"/>
        <c:minorTickMark val="none"/>
        <c:tickLblPos val="nextTo"/>
        <c:crossAx val="216620416"/>
        <c:crosses val="autoZero"/>
        <c:auto val="1"/>
        <c:lblAlgn val="ctr"/>
        <c:lblOffset val="100"/>
        <c:noMultiLvlLbl val="0"/>
      </c:catAx>
      <c:valAx>
        <c:axId val="216620416"/>
        <c:scaling>
          <c:orientation val="minMax"/>
        </c:scaling>
        <c:delete val="1"/>
        <c:axPos val="l"/>
        <c:numFmt formatCode="0.0%" sourceLinked="1"/>
        <c:majorTickMark val="none"/>
        <c:minorTickMark val="none"/>
        <c:tickLblPos val="none"/>
        <c:crossAx val="216618880"/>
        <c:crosses val="autoZero"/>
        <c:crossBetween val="between"/>
      </c:valAx>
    </c:plotArea>
    <c:plotVisOnly val="1"/>
    <c:dispBlanksAs val="gap"/>
    <c:showDLblsOverMax val="0"/>
  </c:chart>
  <c:spPr>
    <a:noFill/>
  </c:sp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En quines ocasions beu</a:t>
            </a:r>
          </a:p>
        </c:rich>
      </c:tx>
      <c:layout>
        <c:manualLayout>
          <c:xMode val="edge"/>
          <c:yMode val="edge"/>
          <c:x val="0.25028156691681147"/>
          <c:y val="8.0808055099641247E-3"/>
        </c:manualLayout>
      </c:layout>
      <c:overlay val="0"/>
    </c:title>
    <c:autoTitleDeleted val="0"/>
    <c:plotArea>
      <c:layout>
        <c:manualLayout>
          <c:layoutTarget val="inner"/>
          <c:xMode val="edge"/>
          <c:yMode val="edge"/>
          <c:x val="0.28925764543833365"/>
          <c:y val="9.9446083052228407E-2"/>
          <c:w val="0.60663488535392995"/>
          <c:h val="0.80762465358320346"/>
        </c:manualLayout>
      </c:layout>
      <c:barChart>
        <c:barDir val="bar"/>
        <c:grouping val="clustered"/>
        <c:varyColors val="0"/>
        <c:ser>
          <c:idx val="0"/>
          <c:order val="0"/>
          <c:tx>
            <c:strRef>
              <c:f>ALCOHOL!$B$25</c:f>
              <c:strCache>
                <c:ptCount val="1"/>
                <c:pt idx="0">
                  <c:v>Sí</c:v>
                </c:pt>
              </c:strCache>
            </c:strRef>
          </c:tx>
          <c:spPr>
            <a:solidFill>
              <a:srgbClr val="E14E32"/>
            </a:solidFill>
          </c:spPr>
          <c:invertIfNegative val="0"/>
          <c:dLbls>
            <c:dLbl>
              <c:idx val="0"/>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ALCOHOL!$A$26:$A$29</c:f>
              <c:strCache>
                <c:ptCount val="4"/>
                <c:pt idx="0">
                  <c:v>Els dies de classe</c:v>
                </c:pt>
                <c:pt idx="1">
                  <c:v>Els caps de setmana</c:v>
                </c:pt>
                <c:pt idx="2">
                  <c:v>Festes familiars</c:v>
                </c:pt>
                <c:pt idx="3">
                  <c:v>En discoteques /bars</c:v>
                </c:pt>
              </c:strCache>
            </c:strRef>
          </c:cat>
          <c:val>
            <c:numRef>
              <c:f>ALCOHOL!$B$26:$B$29</c:f>
              <c:numCache>
                <c:formatCode>0.0%</c:formatCode>
                <c:ptCount val="4"/>
                <c:pt idx="0">
                  <c:v>0</c:v>
                </c:pt>
                <c:pt idx="1">
                  <c:v>0.43100000000000016</c:v>
                </c:pt>
                <c:pt idx="2">
                  <c:v>0.60800000000000021</c:v>
                </c:pt>
                <c:pt idx="3">
                  <c:v>0.92200000000000004</c:v>
                </c:pt>
              </c:numCache>
            </c:numRef>
          </c:val>
          <c:extLst xmlns:c16r2="http://schemas.microsoft.com/office/drawing/2015/06/chart">
            <c:ext xmlns:c16="http://schemas.microsoft.com/office/drawing/2014/chart" uri="{C3380CC4-5D6E-409C-BE32-E72D297353CC}">
              <c16:uniqueId val="{00000000-AB82-48CC-BA8E-36BDB4A20EAE}"/>
            </c:ext>
          </c:extLst>
        </c:ser>
        <c:ser>
          <c:idx val="1"/>
          <c:order val="1"/>
          <c:tx>
            <c:strRef>
              <c:f>ALCOHOL!$C$25</c:f>
              <c:strCache>
                <c:ptCount val="1"/>
                <c:pt idx="0">
                  <c:v>No</c:v>
                </c:pt>
              </c:strCache>
            </c:strRef>
          </c:tx>
          <c:spPr>
            <a:solidFill>
              <a:srgbClr val="72A073"/>
            </a:solidFill>
          </c:spPr>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ALCOHOL!$A$26:$A$29</c:f>
              <c:strCache>
                <c:ptCount val="4"/>
                <c:pt idx="0">
                  <c:v>Els dies de classe</c:v>
                </c:pt>
                <c:pt idx="1">
                  <c:v>Els caps de setmana</c:v>
                </c:pt>
                <c:pt idx="2">
                  <c:v>Festes familiars</c:v>
                </c:pt>
                <c:pt idx="3">
                  <c:v>En discoteques /bars</c:v>
                </c:pt>
              </c:strCache>
            </c:strRef>
          </c:cat>
          <c:val>
            <c:numRef>
              <c:f>ALCOHOL!$C$26:$C$29</c:f>
              <c:numCache>
                <c:formatCode>0.0%</c:formatCode>
                <c:ptCount val="4"/>
                <c:pt idx="0">
                  <c:v>0.98</c:v>
                </c:pt>
                <c:pt idx="1">
                  <c:v>0.54900000000000004</c:v>
                </c:pt>
                <c:pt idx="2">
                  <c:v>0.35300000000000009</c:v>
                </c:pt>
                <c:pt idx="3">
                  <c:v>7.8000000000000014E-2</c:v>
                </c:pt>
              </c:numCache>
            </c:numRef>
          </c:val>
          <c:extLst xmlns:c16r2="http://schemas.microsoft.com/office/drawing/2015/06/chart">
            <c:ext xmlns:c16="http://schemas.microsoft.com/office/drawing/2014/chart" uri="{C3380CC4-5D6E-409C-BE32-E72D297353CC}">
              <c16:uniqueId val="{00000001-AB82-48CC-BA8E-36BDB4A20EAE}"/>
            </c:ext>
          </c:extLst>
        </c:ser>
        <c:ser>
          <c:idx val="2"/>
          <c:order val="2"/>
          <c:tx>
            <c:strRef>
              <c:f>ALCOHOL!$D$25</c:f>
              <c:strCache>
                <c:ptCount val="1"/>
                <c:pt idx="0">
                  <c:v>Ns/Nc</c:v>
                </c:pt>
              </c:strCache>
            </c:strRef>
          </c:tx>
          <c:spPr>
            <a:solidFill>
              <a:srgbClr val="AFABAB"/>
            </a:solidFill>
          </c:spPr>
          <c:invertIfNegative val="0"/>
          <c:dLbls>
            <c:dLbl>
              <c:idx val="3"/>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ALCOHOL!$A$26:$A$29</c:f>
              <c:strCache>
                <c:ptCount val="4"/>
                <c:pt idx="0">
                  <c:v>Els dies de classe</c:v>
                </c:pt>
                <c:pt idx="1">
                  <c:v>Els caps de setmana</c:v>
                </c:pt>
                <c:pt idx="2">
                  <c:v>Festes familiars</c:v>
                </c:pt>
                <c:pt idx="3">
                  <c:v>En discoteques /bars</c:v>
                </c:pt>
              </c:strCache>
            </c:strRef>
          </c:cat>
          <c:val>
            <c:numRef>
              <c:f>ALCOHOL!$D$26:$D$29</c:f>
              <c:numCache>
                <c:formatCode>0.0%</c:formatCode>
                <c:ptCount val="4"/>
                <c:pt idx="0">
                  <c:v>2.0000000000000007E-2</c:v>
                </c:pt>
                <c:pt idx="1">
                  <c:v>2.0000000000000007E-2</c:v>
                </c:pt>
                <c:pt idx="2">
                  <c:v>3.9000000000000014E-2</c:v>
                </c:pt>
                <c:pt idx="3">
                  <c:v>0</c:v>
                </c:pt>
              </c:numCache>
            </c:numRef>
          </c:val>
          <c:extLst xmlns:c16r2="http://schemas.microsoft.com/office/drawing/2015/06/chart">
            <c:ext xmlns:c16="http://schemas.microsoft.com/office/drawing/2014/chart" uri="{C3380CC4-5D6E-409C-BE32-E72D297353CC}">
              <c16:uniqueId val="{00000002-AB82-48CC-BA8E-36BDB4A20EAE}"/>
            </c:ext>
          </c:extLst>
        </c:ser>
        <c:dLbls>
          <c:showLegendKey val="0"/>
          <c:showVal val="1"/>
          <c:showCatName val="0"/>
          <c:showSerName val="0"/>
          <c:showPercent val="0"/>
          <c:showBubbleSize val="0"/>
        </c:dLbls>
        <c:gapWidth val="75"/>
        <c:overlap val="-25"/>
        <c:axId val="216669184"/>
        <c:axId val="216687360"/>
      </c:barChart>
      <c:dateAx>
        <c:axId val="216669184"/>
        <c:scaling>
          <c:orientation val="maxMin"/>
        </c:scaling>
        <c:delete val="0"/>
        <c:axPos val="l"/>
        <c:numFmt formatCode="General" sourceLinked="0"/>
        <c:majorTickMark val="none"/>
        <c:minorTickMark val="none"/>
        <c:tickLblPos val="nextTo"/>
        <c:crossAx val="216687360"/>
        <c:crosses val="autoZero"/>
        <c:auto val="0"/>
        <c:lblOffset val="100"/>
        <c:baseTimeUnit val="days"/>
      </c:dateAx>
      <c:valAx>
        <c:axId val="216687360"/>
        <c:scaling>
          <c:orientation val="minMax"/>
        </c:scaling>
        <c:delete val="1"/>
        <c:axPos val="t"/>
        <c:numFmt formatCode="0.0%" sourceLinked="1"/>
        <c:majorTickMark val="out"/>
        <c:minorTickMark val="none"/>
        <c:tickLblPos val="none"/>
        <c:crossAx val="216669184"/>
        <c:crosses val="autoZero"/>
        <c:crossBetween val="between"/>
      </c:valAx>
    </c:plotArea>
    <c:legend>
      <c:legendPos val="b"/>
      <c:layout>
        <c:manualLayout>
          <c:xMode val="edge"/>
          <c:yMode val="edge"/>
          <c:x val="0.35636908062548833"/>
          <c:y val="0.91885694142783958"/>
          <c:w val="0.41908762775955188"/>
          <c:h val="6.4639547402419201E-2"/>
        </c:manualLayout>
      </c:layout>
      <c:overlay val="0"/>
    </c:legend>
    <c:plotVisOnly val="1"/>
    <c:dispBlanksAs val="gap"/>
    <c:showDLblsOverMax val="0"/>
  </c:chart>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4 o més begudes en 1 ocasió</a:t>
            </a:r>
          </a:p>
        </c:rich>
      </c:tx>
      <c:layout/>
      <c:overlay val="0"/>
    </c:title>
    <c:autoTitleDeleted val="0"/>
    <c:plotArea>
      <c:layout>
        <c:manualLayout>
          <c:layoutTarget val="inner"/>
          <c:xMode val="edge"/>
          <c:yMode val="edge"/>
          <c:x val="2.038252910693826E-2"/>
          <c:y val="0.26618699608656732"/>
          <c:w val="0.97619856958440065"/>
          <c:h val="0.47664796391469516"/>
        </c:manualLayout>
      </c:layout>
      <c:barChart>
        <c:barDir val="bar"/>
        <c:grouping val="percentStacked"/>
        <c:varyColors val="0"/>
        <c:ser>
          <c:idx val="0"/>
          <c:order val="0"/>
          <c:tx>
            <c:strRef>
              <c:f>ALCOHOL!$A$37</c:f>
              <c:strCache>
                <c:ptCount val="1"/>
                <c:pt idx="0">
                  <c:v>Sí</c:v>
                </c:pt>
              </c:strCache>
            </c:strRef>
          </c:tx>
          <c:spPr>
            <a:solidFill>
              <a:srgbClr val="E14E3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ALCOHOL!$B$37</c:f>
              <c:numCache>
                <c:formatCode>0.0%</c:formatCode>
                <c:ptCount val="1"/>
                <c:pt idx="0">
                  <c:v>0.50900000000000001</c:v>
                </c:pt>
              </c:numCache>
            </c:numRef>
          </c:val>
          <c:extLst xmlns:c16r2="http://schemas.microsoft.com/office/drawing/2015/06/chart">
            <c:ext xmlns:c16="http://schemas.microsoft.com/office/drawing/2014/chart" uri="{C3380CC4-5D6E-409C-BE32-E72D297353CC}">
              <c16:uniqueId val="{00000000-90C1-4ACE-810A-8C1602AD1F4C}"/>
            </c:ext>
          </c:extLst>
        </c:ser>
        <c:ser>
          <c:idx val="1"/>
          <c:order val="1"/>
          <c:tx>
            <c:strRef>
              <c:f>ALCOHOL!$A$38</c:f>
              <c:strCache>
                <c:ptCount val="1"/>
                <c:pt idx="0">
                  <c:v>No</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ALCOHOL!$B$38</c:f>
              <c:numCache>
                <c:formatCode>0.0%</c:formatCode>
                <c:ptCount val="1"/>
                <c:pt idx="0">
                  <c:v>0.37700000000000011</c:v>
                </c:pt>
              </c:numCache>
            </c:numRef>
          </c:val>
          <c:extLst xmlns:c16r2="http://schemas.microsoft.com/office/drawing/2015/06/chart">
            <c:ext xmlns:c16="http://schemas.microsoft.com/office/drawing/2014/chart" uri="{C3380CC4-5D6E-409C-BE32-E72D297353CC}">
              <c16:uniqueId val="{00000001-90C1-4ACE-810A-8C1602AD1F4C}"/>
            </c:ext>
          </c:extLst>
        </c:ser>
        <c:ser>
          <c:idx val="2"/>
          <c:order val="2"/>
          <c:tx>
            <c:strRef>
              <c:f>ALCOHOL!$A$39</c:f>
              <c:strCache>
                <c:ptCount val="1"/>
                <c:pt idx="0">
                  <c:v>No ho recordo</c:v>
                </c:pt>
              </c:strCache>
            </c:strRef>
          </c:tx>
          <c:spPr>
            <a:solidFill>
              <a:srgbClr val="F9E5B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ALCOHOL!$B$39</c:f>
              <c:numCache>
                <c:formatCode>0.0%</c:formatCode>
                <c:ptCount val="1"/>
                <c:pt idx="0">
                  <c:v>0.113</c:v>
                </c:pt>
              </c:numCache>
            </c:numRef>
          </c:val>
          <c:extLst xmlns:c16r2="http://schemas.microsoft.com/office/drawing/2015/06/chart">
            <c:ext xmlns:c16="http://schemas.microsoft.com/office/drawing/2014/chart" uri="{C3380CC4-5D6E-409C-BE32-E72D297353CC}">
              <c16:uniqueId val="{00000002-90C1-4ACE-810A-8C1602AD1F4C}"/>
            </c:ext>
          </c:extLst>
        </c:ser>
        <c:ser>
          <c:idx val="3"/>
          <c:order val="3"/>
          <c:tx>
            <c:strRef>
              <c:f>ALCOHOL!$A$40</c:f>
              <c:strCache>
                <c:ptCount val="1"/>
                <c:pt idx="0">
                  <c:v>Ns/Nc</c:v>
                </c:pt>
              </c:strCache>
            </c:strRef>
          </c:tx>
          <c:spPr>
            <a:solidFill>
              <a:srgbClr val="AFABAB"/>
            </a:solidFill>
          </c:spPr>
          <c:invertIfNegative val="0"/>
          <c:val>
            <c:numRef>
              <c:f>ALCOHOL!$B$40</c:f>
              <c:numCache>
                <c:formatCode>0.0%</c:formatCode>
                <c:ptCount val="1"/>
                <c:pt idx="0">
                  <c:v>0</c:v>
                </c:pt>
              </c:numCache>
            </c:numRef>
          </c:val>
          <c:extLst xmlns:c16r2="http://schemas.microsoft.com/office/drawing/2015/06/chart">
            <c:ext xmlns:c16="http://schemas.microsoft.com/office/drawing/2014/chart" uri="{C3380CC4-5D6E-409C-BE32-E72D297353CC}">
              <c16:uniqueId val="{00000003-90C1-4ACE-810A-8C1602AD1F4C}"/>
            </c:ext>
          </c:extLst>
        </c:ser>
        <c:dLbls>
          <c:showLegendKey val="0"/>
          <c:showVal val="0"/>
          <c:showCatName val="0"/>
          <c:showSerName val="0"/>
          <c:showPercent val="0"/>
          <c:showBubbleSize val="0"/>
        </c:dLbls>
        <c:gapWidth val="50"/>
        <c:overlap val="100"/>
        <c:axId val="216770432"/>
        <c:axId val="216771968"/>
      </c:barChart>
      <c:dateAx>
        <c:axId val="216770432"/>
        <c:scaling>
          <c:orientation val="maxMin"/>
        </c:scaling>
        <c:delete val="1"/>
        <c:axPos val="l"/>
        <c:numFmt formatCode="General" sourceLinked="0"/>
        <c:majorTickMark val="none"/>
        <c:minorTickMark val="none"/>
        <c:tickLblPos val="none"/>
        <c:crossAx val="216771968"/>
        <c:crosses val="autoZero"/>
        <c:auto val="0"/>
        <c:lblOffset val="100"/>
        <c:baseTimeUnit val="days"/>
      </c:dateAx>
      <c:valAx>
        <c:axId val="216771968"/>
        <c:scaling>
          <c:orientation val="minMax"/>
        </c:scaling>
        <c:delete val="1"/>
        <c:axPos val="t"/>
        <c:numFmt formatCode="0%" sourceLinked="1"/>
        <c:majorTickMark val="out"/>
        <c:minorTickMark val="none"/>
        <c:tickLblPos val="none"/>
        <c:crossAx val="216770432"/>
        <c:crosses val="autoZero"/>
        <c:crossBetween val="between"/>
      </c:valAx>
    </c:plotArea>
    <c:legend>
      <c:legendPos val="b"/>
      <c:layout>
        <c:manualLayout>
          <c:xMode val="edge"/>
          <c:yMode val="edge"/>
          <c:x val="0.21185651793525787"/>
          <c:y val="0.77415811659907097"/>
          <c:w val="0.55310809553061191"/>
          <c:h val="0.14437455797067267"/>
        </c:manualLayout>
      </c:layout>
      <c:overlay val="0"/>
    </c:legend>
    <c:plotVisOnly val="1"/>
    <c:dispBlanksAs val="gap"/>
    <c:showDLblsOverMax val="0"/>
  </c:chart>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S'ha emborratxat</a:t>
            </a:r>
          </a:p>
        </c:rich>
      </c:tx>
      <c:layout>
        <c:manualLayout>
          <c:xMode val="edge"/>
          <c:yMode val="edge"/>
          <c:x val="0.27153506575036901"/>
          <c:y val="1.0430954195241718E-2"/>
        </c:manualLayout>
      </c:layout>
      <c:overlay val="0"/>
    </c:title>
    <c:autoTitleDeleted val="0"/>
    <c:plotArea>
      <c:layout>
        <c:manualLayout>
          <c:layoutTarget val="inner"/>
          <c:xMode val="edge"/>
          <c:yMode val="edge"/>
          <c:x val="1.758542419959765E-2"/>
          <c:y val="0.23472918157957681"/>
          <c:w val="0.96376655715238391"/>
          <c:h val="0.51952596834486597"/>
        </c:manualLayout>
      </c:layout>
      <c:barChart>
        <c:barDir val="bar"/>
        <c:grouping val="percentStacked"/>
        <c:varyColors val="0"/>
        <c:ser>
          <c:idx val="3"/>
          <c:order val="0"/>
          <c:tx>
            <c:strRef>
              <c:f>ALCOHOL!$A$46</c:f>
              <c:strCache>
                <c:ptCount val="1"/>
                <c:pt idx="0">
                  <c:v>Més de dues vegades</c:v>
                </c:pt>
              </c:strCache>
            </c:strRef>
          </c:tx>
          <c:spPr>
            <a:solidFill>
              <a:srgbClr val="E14E3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ALCOHOL!$B$46</c:f>
              <c:numCache>
                <c:formatCode>0.0%</c:formatCode>
                <c:ptCount val="1"/>
                <c:pt idx="0">
                  <c:v>0.28300000000000008</c:v>
                </c:pt>
              </c:numCache>
            </c:numRef>
          </c:val>
          <c:extLst xmlns:c16r2="http://schemas.microsoft.com/office/drawing/2015/06/chart">
            <c:ext xmlns:c16="http://schemas.microsoft.com/office/drawing/2014/chart" uri="{C3380CC4-5D6E-409C-BE32-E72D297353CC}">
              <c16:uniqueId val="{00000000-CC12-4BA2-AA7D-04E7610D851B}"/>
            </c:ext>
          </c:extLst>
        </c:ser>
        <c:ser>
          <c:idx val="2"/>
          <c:order val="1"/>
          <c:tx>
            <c:strRef>
              <c:f>ALCOHOL!$A$45</c:f>
              <c:strCache>
                <c:ptCount val="1"/>
                <c:pt idx="0">
                  <c:v>Dues vegades</c:v>
                </c:pt>
              </c:strCache>
            </c:strRef>
          </c:tx>
          <c:spPr>
            <a:solidFill>
              <a:srgbClr val="EE7558"/>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ALCOHOL!$B$45</c:f>
              <c:numCache>
                <c:formatCode>0.0%</c:formatCode>
                <c:ptCount val="1"/>
                <c:pt idx="0">
                  <c:v>9.4000000000000028E-2</c:v>
                </c:pt>
              </c:numCache>
            </c:numRef>
          </c:val>
          <c:extLst xmlns:c16r2="http://schemas.microsoft.com/office/drawing/2015/06/chart">
            <c:ext xmlns:c16="http://schemas.microsoft.com/office/drawing/2014/chart" uri="{C3380CC4-5D6E-409C-BE32-E72D297353CC}">
              <c16:uniqueId val="{00000001-CC12-4BA2-AA7D-04E7610D851B}"/>
            </c:ext>
          </c:extLst>
        </c:ser>
        <c:ser>
          <c:idx val="1"/>
          <c:order val="2"/>
          <c:tx>
            <c:strRef>
              <c:f>ALCOHOL!$A$44</c:f>
              <c:strCache>
                <c:ptCount val="1"/>
                <c:pt idx="0">
                  <c:v>Una vegada</c:v>
                </c:pt>
              </c:strCache>
            </c:strRef>
          </c:tx>
          <c:spPr>
            <a:solidFill>
              <a:srgbClr val="F89880"/>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ALCOHOL!$B$44</c:f>
              <c:numCache>
                <c:formatCode>0.0%</c:formatCode>
                <c:ptCount val="1"/>
                <c:pt idx="0">
                  <c:v>0.17</c:v>
                </c:pt>
              </c:numCache>
            </c:numRef>
          </c:val>
          <c:extLst xmlns:c16r2="http://schemas.microsoft.com/office/drawing/2015/06/chart">
            <c:ext xmlns:c16="http://schemas.microsoft.com/office/drawing/2014/chart" uri="{C3380CC4-5D6E-409C-BE32-E72D297353CC}">
              <c16:uniqueId val="{00000002-CC12-4BA2-AA7D-04E7610D851B}"/>
            </c:ext>
          </c:extLst>
        </c:ser>
        <c:ser>
          <c:idx val="0"/>
          <c:order val="3"/>
          <c:tx>
            <c:strRef>
              <c:f>ALCOHOL!$A$43</c:f>
              <c:strCache>
                <c:ptCount val="1"/>
                <c:pt idx="0">
                  <c:v>Mai</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ALCOHOL!$B$43</c:f>
              <c:numCache>
                <c:formatCode>0.0%</c:formatCode>
                <c:ptCount val="1"/>
                <c:pt idx="0">
                  <c:v>0.45300000000000001</c:v>
                </c:pt>
              </c:numCache>
            </c:numRef>
          </c:val>
          <c:extLst xmlns:c16r2="http://schemas.microsoft.com/office/drawing/2015/06/chart">
            <c:ext xmlns:c16="http://schemas.microsoft.com/office/drawing/2014/chart" uri="{C3380CC4-5D6E-409C-BE32-E72D297353CC}">
              <c16:uniqueId val="{00000003-CC12-4BA2-AA7D-04E7610D851B}"/>
            </c:ext>
          </c:extLst>
        </c:ser>
        <c:ser>
          <c:idx val="4"/>
          <c:order val="4"/>
          <c:tx>
            <c:strRef>
              <c:f>ALCOHOL!$A$47</c:f>
              <c:strCache>
                <c:ptCount val="1"/>
                <c:pt idx="0">
                  <c:v>Ns/Nc</c:v>
                </c:pt>
              </c:strCache>
            </c:strRef>
          </c:tx>
          <c:spPr>
            <a:solidFill>
              <a:srgbClr val="AFABAB"/>
            </a:solidFill>
          </c:spPr>
          <c:invertIfNegative val="0"/>
          <c:val>
            <c:numRef>
              <c:f>ALCOHOL!$B$47</c:f>
              <c:numCache>
                <c:formatCode>0.0%</c:formatCode>
                <c:ptCount val="1"/>
                <c:pt idx="0">
                  <c:v>0</c:v>
                </c:pt>
              </c:numCache>
            </c:numRef>
          </c:val>
          <c:extLst xmlns:c16r2="http://schemas.microsoft.com/office/drawing/2015/06/chart">
            <c:ext xmlns:c16="http://schemas.microsoft.com/office/drawing/2014/chart" uri="{C3380CC4-5D6E-409C-BE32-E72D297353CC}">
              <c16:uniqueId val="{00000004-CC12-4BA2-AA7D-04E7610D851B}"/>
            </c:ext>
          </c:extLst>
        </c:ser>
        <c:dLbls>
          <c:showLegendKey val="0"/>
          <c:showVal val="0"/>
          <c:showCatName val="0"/>
          <c:showSerName val="0"/>
          <c:showPercent val="0"/>
          <c:showBubbleSize val="0"/>
        </c:dLbls>
        <c:gapWidth val="50"/>
        <c:overlap val="100"/>
        <c:axId val="216828160"/>
        <c:axId val="216842240"/>
      </c:barChart>
      <c:dateAx>
        <c:axId val="216828160"/>
        <c:scaling>
          <c:orientation val="maxMin"/>
        </c:scaling>
        <c:delete val="1"/>
        <c:axPos val="l"/>
        <c:numFmt formatCode="General" sourceLinked="0"/>
        <c:majorTickMark val="none"/>
        <c:minorTickMark val="none"/>
        <c:tickLblPos val="none"/>
        <c:crossAx val="216842240"/>
        <c:crosses val="autoZero"/>
        <c:auto val="0"/>
        <c:lblOffset val="100"/>
        <c:baseTimeUnit val="days"/>
      </c:dateAx>
      <c:valAx>
        <c:axId val="216842240"/>
        <c:scaling>
          <c:orientation val="minMax"/>
        </c:scaling>
        <c:delete val="1"/>
        <c:axPos val="t"/>
        <c:numFmt formatCode="0%" sourceLinked="1"/>
        <c:majorTickMark val="out"/>
        <c:minorTickMark val="none"/>
        <c:tickLblPos val="none"/>
        <c:crossAx val="216828160"/>
        <c:crosses val="autoZero"/>
        <c:crossBetween val="between"/>
      </c:valAx>
    </c:plotArea>
    <c:legend>
      <c:legendPos val="b"/>
      <c:layout>
        <c:manualLayout>
          <c:xMode val="edge"/>
          <c:yMode val="edge"/>
          <c:x val="2.1742434867397277E-2"/>
          <c:y val="0.78019486200589283"/>
          <c:w val="0.97124668576732687"/>
          <c:h val="0.15871137075607719"/>
        </c:manualLayout>
      </c:layout>
      <c:overlay val="0"/>
    </c:legend>
    <c:plotVisOnly val="1"/>
    <c:dispBlanksAs val="gap"/>
    <c:showDLblsOverMax val="0"/>
  </c:chart>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Consum d'alcohol</a:t>
            </a:r>
          </a:p>
        </c:rich>
      </c:tx>
      <c:layout>
        <c:manualLayout>
          <c:xMode val="edge"/>
          <c:yMode val="edge"/>
          <c:x val="0.33048218029350679"/>
          <c:y val="1.2121208264946073E-2"/>
        </c:manualLayout>
      </c:layout>
      <c:overlay val="0"/>
    </c:title>
    <c:autoTitleDeleted val="0"/>
    <c:plotArea>
      <c:layout>
        <c:manualLayout>
          <c:layoutTarget val="inner"/>
          <c:xMode val="edge"/>
          <c:yMode val="edge"/>
          <c:x val="0.3497397263382423"/>
          <c:y val="0.21257736019172718"/>
          <c:w val="0.58109600853207466"/>
          <c:h val="0.74297820950348414"/>
        </c:manualLayout>
      </c:layout>
      <c:barChart>
        <c:barDir val="bar"/>
        <c:grouping val="clustered"/>
        <c:varyColors val="0"/>
        <c:ser>
          <c:idx val="0"/>
          <c:order val="0"/>
          <c:tx>
            <c:strRef>
              <c:f>ALCOHOL!$B$50</c:f>
              <c:strCache>
                <c:ptCount val="1"/>
                <c:pt idx="0">
                  <c:v>Noi</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ALCOHOL!$A$51:$A$55</c:f>
              <c:strCache>
                <c:ptCount val="5"/>
                <c:pt idx="0">
                  <c:v>S'ha emborratxat i 4 o més</c:v>
                </c:pt>
                <c:pt idx="1">
                  <c:v>S'ha emborratxat</c:v>
                </c:pt>
                <c:pt idx="2">
                  <c:v>4 o més</c:v>
                </c:pt>
                <c:pt idx="3">
                  <c:v>No</c:v>
                </c:pt>
                <c:pt idx="4">
                  <c:v>Ns/Nc</c:v>
                </c:pt>
              </c:strCache>
            </c:strRef>
          </c:cat>
          <c:val>
            <c:numRef>
              <c:f>ALCOHOL!$B$51:$B$55</c:f>
              <c:numCache>
                <c:formatCode>0.0%</c:formatCode>
                <c:ptCount val="5"/>
                <c:pt idx="0">
                  <c:v>0.42100000000000015</c:v>
                </c:pt>
                <c:pt idx="1">
                  <c:v>0.15800000000000006</c:v>
                </c:pt>
                <c:pt idx="2">
                  <c:v>5.3000000000000012E-2</c:v>
                </c:pt>
                <c:pt idx="3">
                  <c:v>0.26300000000000001</c:v>
                </c:pt>
                <c:pt idx="4">
                  <c:v>0.10500000000000002</c:v>
                </c:pt>
              </c:numCache>
            </c:numRef>
          </c:val>
          <c:extLst xmlns:c16r2="http://schemas.microsoft.com/office/drawing/2015/06/chart">
            <c:ext xmlns:c16="http://schemas.microsoft.com/office/drawing/2014/chart" uri="{C3380CC4-5D6E-409C-BE32-E72D297353CC}">
              <c16:uniqueId val="{00000000-741C-4E69-BC89-4953BFF7BA18}"/>
            </c:ext>
          </c:extLst>
        </c:ser>
        <c:ser>
          <c:idx val="1"/>
          <c:order val="1"/>
          <c:tx>
            <c:strRef>
              <c:f>ALCOHOL!$C$50</c:f>
              <c:strCache>
                <c:ptCount val="1"/>
                <c:pt idx="0">
                  <c:v>Noia</c:v>
                </c:pt>
              </c:strCache>
            </c:strRef>
          </c:tx>
          <c:invertIfNegative val="0"/>
          <c:dLbls>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ALCOHOL!$A$51:$A$55</c:f>
              <c:strCache>
                <c:ptCount val="5"/>
                <c:pt idx="0">
                  <c:v>S'ha emborratxat i 4 o més</c:v>
                </c:pt>
                <c:pt idx="1">
                  <c:v>S'ha emborratxat</c:v>
                </c:pt>
                <c:pt idx="2">
                  <c:v>4 o més</c:v>
                </c:pt>
                <c:pt idx="3">
                  <c:v>No</c:v>
                </c:pt>
                <c:pt idx="4">
                  <c:v>Ns/Nc</c:v>
                </c:pt>
              </c:strCache>
            </c:strRef>
          </c:cat>
          <c:val>
            <c:numRef>
              <c:f>ALCOHOL!$C$51:$C$55</c:f>
              <c:numCache>
                <c:formatCode>0.0%</c:formatCode>
                <c:ptCount val="5"/>
                <c:pt idx="0">
                  <c:v>0.29400000000000009</c:v>
                </c:pt>
                <c:pt idx="1">
                  <c:v>0.23500000000000001</c:v>
                </c:pt>
                <c:pt idx="2">
                  <c:v>0.23500000000000001</c:v>
                </c:pt>
                <c:pt idx="3">
                  <c:v>0.20600000000000004</c:v>
                </c:pt>
                <c:pt idx="4">
                  <c:v>2.9000000000000001E-2</c:v>
                </c:pt>
              </c:numCache>
            </c:numRef>
          </c:val>
          <c:extLst xmlns:c16r2="http://schemas.microsoft.com/office/drawing/2015/06/chart">
            <c:ext xmlns:c16="http://schemas.microsoft.com/office/drawing/2014/chart" uri="{C3380CC4-5D6E-409C-BE32-E72D297353CC}">
              <c16:uniqueId val="{00000001-741C-4E69-BC89-4953BFF7BA18}"/>
            </c:ext>
          </c:extLst>
        </c:ser>
        <c:dLbls>
          <c:showLegendKey val="0"/>
          <c:showVal val="1"/>
          <c:showCatName val="0"/>
          <c:showSerName val="0"/>
          <c:showPercent val="0"/>
          <c:showBubbleSize val="0"/>
        </c:dLbls>
        <c:gapWidth val="75"/>
        <c:overlap val="-25"/>
        <c:axId val="216852736"/>
        <c:axId val="217473024"/>
      </c:barChart>
      <c:dateAx>
        <c:axId val="216852736"/>
        <c:scaling>
          <c:orientation val="maxMin"/>
        </c:scaling>
        <c:delete val="0"/>
        <c:axPos val="l"/>
        <c:numFmt formatCode="General" sourceLinked="0"/>
        <c:majorTickMark val="none"/>
        <c:minorTickMark val="none"/>
        <c:tickLblPos val="nextTo"/>
        <c:crossAx val="217473024"/>
        <c:crosses val="autoZero"/>
        <c:auto val="0"/>
        <c:lblOffset val="100"/>
        <c:baseTimeUnit val="days"/>
      </c:dateAx>
      <c:valAx>
        <c:axId val="217473024"/>
        <c:scaling>
          <c:orientation val="minMax"/>
        </c:scaling>
        <c:delete val="1"/>
        <c:axPos val="t"/>
        <c:numFmt formatCode="0.0%" sourceLinked="1"/>
        <c:majorTickMark val="out"/>
        <c:minorTickMark val="none"/>
        <c:tickLblPos val="none"/>
        <c:crossAx val="216852736"/>
        <c:crosses val="autoZero"/>
        <c:crossBetween val="between"/>
      </c:valAx>
    </c:plotArea>
    <c:legend>
      <c:legendPos val="t"/>
      <c:layout>
        <c:manualLayout>
          <c:xMode val="edge"/>
          <c:yMode val="edge"/>
          <c:x val="0.40807694635655106"/>
          <c:y val="0.11527269059963713"/>
          <c:w val="0.24532528534797882"/>
          <c:h val="7.3062253062195812E-2"/>
        </c:manualLayout>
      </c:layout>
      <c:overlay val="0"/>
    </c:legend>
    <c:plotVisOnly val="1"/>
    <c:dispBlanksAs val="gap"/>
    <c:showDLblsOverMax val="0"/>
  </c:chart>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Percepció alcohol</a:t>
            </a:r>
          </a:p>
        </c:rich>
      </c:tx>
      <c:layout>
        <c:manualLayout>
          <c:xMode val="edge"/>
          <c:yMode val="edge"/>
          <c:x val="0.46540227132283546"/>
          <c:y val="0"/>
        </c:manualLayout>
      </c:layout>
      <c:overlay val="0"/>
    </c:title>
    <c:autoTitleDeleted val="0"/>
    <c:plotArea>
      <c:layout>
        <c:manualLayout>
          <c:layoutTarget val="inner"/>
          <c:xMode val="edge"/>
          <c:yMode val="edge"/>
          <c:x val="0.31959773177942652"/>
          <c:y val="0.2078782205592892"/>
          <c:w val="0.66441026170540896"/>
          <c:h val="0.5755817970243311"/>
        </c:manualLayout>
      </c:layout>
      <c:barChart>
        <c:barDir val="bar"/>
        <c:grouping val="percentStacked"/>
        <c:varyColors val="0"/>
        <c:ser>
          <c:idx val="0"/>
          <c:order val="0"/>
          <c:tx>
            <c:strRef>
              <c:f>ALCOHOL!$A$62</c:f>
              <c:strCache>
                <c:ptCount val="1"/>
                <c:pt idx="0">
                  <c:v>Totalment d'acord</c:v>
                </c:pt>
              </c:strCache>
            </c:strRef>
          </c:tx>
          <c:spPr>
            <a:solidFill>
              <a:srgbClr val="E14E32"/>
            </a:solidFill>
          </c:spPr>
          <c:invertIfNegative val="0"/>
          <c:cat>
            <c:strRef>
              <c:f>ALCOHOL!$B$61:$C$61</c:f>
              <c:strCache>
                <c:ptCount val="2"/>
                <c:pt idx="0">
                  <c:v>Les begudes alcohòliques fan les festes més divertides</c:v>
                </c:pt>
                <c:pt idx="1">
                  <c:v>Beure alcohol fa més simpàtiques les persones</c:v>
                </c:pt>
              </c:strCache>
            </c:strRef>
          </c:cat>
          <c:val>
            <c:numRef>
              <c:f>ALCOHOL!$B$62:$C$62</c:f>
              <c:numCache>
                <c:formatCode>0.0%</c:formatCode>
                <c:ptCount val="2"/>
                <c:pt idx="0">
                  <c:v>2.5999999999999999E-2</c:v>
                </c:pt>
                <c:pt idx="1">
                  <c:v>3.9000000000000014E-2</c:v>
                </c:pt>
              </c:numCache>
            </c:numRef>
          </c:val>
          <c:extLst xmlns:c16r2="http://schemas.microsoft.com/office/drawing/2015/06/chart">
            <c:ext xmlns:c16="http://schemas.microsoft.com/office/drawing/2014/chart" uri="{C3380CC4-5D6E-409C-BE32-E72D297353CC}">
              <c16:uniqueId val="{00000000-5DB0-448E-948D-3D2582286D79}"/>
            </c:ext>
          </c:extLst>
        </c:ser>
        <c:ser>
          <c:idx val="1"/>
          <c:order val="1"/>
          <c:tx>
            <c:strRef>
              <c:f>ALCOHOL!$A$63</c:f>
              <c:strCache>
                <c:ptCount val="1"/>
                <c:pt idx="0">
                  <c:v>Bastant d'acord</c:v>
                </c:pt>
              </c:strCache>
            </c:strRef>
          </c:tx>
          <c:spPr>
            <a:solidFill>
              <a:srgbClr val="F89880"/>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ALCOHOL!$B$61:$C$61</c:f>
              <c:strCache>
                <c:ptCount val="2"/>
                <c:pt idx="0">
                  <c:v>Les begudes alcohòliques fan les festes més divertides</c:v>
                </c:pt>
                <c:pt idx="1">
                  <c:v>Beure alcohol fa més simpàtiques les persones</c:v>
                </c:pt>
              </c:strCache>
            </c:strRef>
          </c:cat>
          <c:val>
            <c:numRef>
              <c:f>ALCOHOL!$B$63:$C$63</c:f>
              <c:numCache>
                <c:formatCode>0.0%</c:formatCode>
                <c:ptCount val="2"/>
                <c:pt idx="0">
                  <c:v>0.21100000000000005</c:v>
                </c:pt>
                <c:pt idx="1">
                  <c:v>0.15800000000000006</c:v>
                </c:pt>
              </c:numCache>
            </c:numRef>
          </c:val>
          <c:extLst xmlns:c16r2="http://schemas.microsoft.com/office/drawing/2015/06/chart">
            <c:ext xmlns:c16="http://schemas.microsoft.com/office/drawing/2014/chart" uri="{C3380CC4-5D6E-409C-BE32-E72D297353CC}">
              <c16:uniqueId val="{00000001-5DB0-448E-948D-3D2582286D79}"/>
            </c:ext>
          </c:extLst>
        </c:ser>
        <c:ser>
          <c:idx val="2"/>
          <c:order val="2"/>
          <c:tx>
            <c:strRef>
              <c:f>ALCOHOL!$A$64</c:f>
              <c:strCache>
                <c:ptCount val="1"/>
                <c:pt idx="0">
                  <c:v>Ni d'acord ni en desacord</c:v>
                </c:pt>
              </c:strCache>
            </c:strRef>
          </c:tx>
          <c:spPr>
            <a:solidFill>
              <a:srgbClr val="F9E5B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ALCOHOL!$B$61:$C$61</c:f>
              <c:strCache>
                <c:ptCount val="2"/>
                <c:pt idx="0">
                  <c:v>Les begudes alcohòliques fan les festes més divertides</c:v>
                </c:pt>
                <c:pt idx="1">
                  <c:v>Beure alcohol fa més simpàtiques les persones</c:v>
                </c:pt>
              </c:strCache>
            </c:strRef>
          </c:cat>
          <c:val>
            <c:numRef>
              <c:f>ALCOHOL!$B$64:$C$64</c:f>
              <c:numCache>
                <c:formatCode>0.0%</c:formatCode>
                <c:ptCount val="2"/>
                <c:pt idx="0">
                  <c:v>0.36800000000000016</c:v>
                </c:pt>
                <c:pt idx="1">
                  <c:v>0.25</c:v>
                </c:pt>
              </c:numCache>
            </c:numRef>
          </c:val>
          <c:extLst xmlns:c16r2="http://schemas.microsoft.com/office/drawing/2015/06/chart">
            <c:ext xmlns:c16="http://schemas.microsoft.com/office/drawing/2014/chart" uri="{C3380CC4-5D6E-409C-BE32-E72D297353CC}">
              <c16:uniqueId val="{00000002-5DB0-448E-948D-3D2582286D79}"/>
            </c:ext>
          </c:extLst>
        </c:ser>
        <c:ser>
          <c:idx val="3"/>
          <c:order val="3"/>
          <c:tx>
            <c:strRef>
              <c:f>ALCOHOL!$A$65</c:f>
              <c:strCache>
                <c:ptCount val="1"/>
                <c:pt idx="0">
                  <c:v>Bastant en desacord</c:v>
                </c:pt>
              </c:strCache>
            </c:strRef>
          </c:tx>
          <c:spPr>
            <a:solidFill>
              <a:srgbClr val="95B794"/>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ALCOHOL!$B$61:$C$61</c:f>
              <c:strCache>
                <c:ptCount val="2"/>
                <c:pt idx="0">
                  <c:v>Les begudes alcohòliques fan les festes més divertides</c:v>
                </c:pt>
                <c:pt idx="1">
                  <c:v>Beure alcohol fa més simpàtiques les persones</c:v>
                </c:pt>
              </c:strCache>
            </c:strRef>
          </c:cat>
          <c:val>
            <c:numRef>
              <c:f>ALCOHOL!$B$65:$C$65</c:f>
              <c:numCache>
                <c:formatCode>0.0%</c:formatCode>
                <c:ptCount val="2"/>
                <c:pt idx="0">
                  <c:v>0.19700000000000001</c:v>
                </c:pt>
                <c:pt idx="1">
                  <c:v>0.28900000000000009</c:v>
                </c:pt>
              </c:numCache>
            </c:numRef>
          </c:val>
          <c:extLst xmlns:c16r2="http://schemas.microsoft.com/office/drawing/2015/06/chart">
            <c:ext xmlns:c16="http://schemas.microsoft.com/office/drawing/2014/chart" uri="{C3380CC4-5D6E-409C-BE32-E72D297353CC}">
              <c16:uniqueId val="{00000003-5DB0-448E-948D-3D2582286D79}"/>
            </c:ext>
          </c:extLst>
        </c:ser>
        <c:ser>
          <c:idx val="4"/>
          <c:order val="4"/>
          <c:tx>
            <c:strRef>
              <c:f>ALCOHOL!$A$66</c:f>
              <c:strCache>
                <c:ptCount val="1"/>
                <c:pt idx="0">
                  <c:v>Totalment en desacord</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ALCOHOL!$B$61:$C$61</c:f>
              <c:strCache>
                <c:ptCount val="2"/>
                <c:pt idx="0">
                  <c:v>Les begudes alcohòliques fan les festes més divertides</c:v>
                </c:pt>
                <c:pt idx="1">
                  <c:v>Beure alcohol fa més simpàtiques les persones</c:v>
                </c:pt>
              </c:strCache>
            </c:strRef>
          </c:cat>
          <c:val>
            <c:numRef>
              <c:f>ALCOHOL!$B$66:$C$66</c:f>
              <c:numCache>
                <c:formatCode>0.0%</c:formatCode>
                <c:ptCount val="2"/>
                <c:pt idx="0">
                  <c:v>0.18400000000000005</c:v>
                </c:pt>
                <c:pt idx="1">
                  <c:v>0.25</c:v>
                </c:pt>
              </c:numCache>
            </c:numRef>
          </c:val>
          <c:extLst xmlns:c16r2="http://schemas.microsoft.com/office/drawing/2015/06/chart">
            <c:ext xmlns:c16="http://schemas.microsoft.com/office/drawing/2014/chart" uri="{C3380CC4-5D6E-409C-BE32-E72D297353CC}">
              <c16:uniqueId val="{00000004-5DB0-448E-948D-3D2582286D79}"/>
            </c:ext>
          </c:extLst>
        </c:ser>
        <c:ser>
          <c:idx val="5"/>
          <c:order val="5"/>
          <c:tx>
            <c:strRef>
              <c:f>ALCOHOL!$A$67</c:f>
              <c:strCache>
                <c:ptCount val="1"/>
                <c:pt idx="0">
                  <c:v>Ns/Nc</c:v>
                </c:pt>
              </c:strCache>
            </c:strRef>
          </c:tx>
          <c:spPr>
            <a:solidFill>
              <a:srgbClr val="AFABAB"/>
            </a:solidFill>
          </c:spPr>
          <c:invertIfNegative val="0"/>
          <c:cat>
            <c:strRef>
              <c:f>ALCOHOL!$B$61:$C$61</c:f>
              <c:strCache>
                <c:ptCount val="2"/>
                <c:pt idx="0">
                  <c:v>Les begudes alcohòliques fan les festes més divertides</c:v>
                </c:pt>
                <c:pt idx="1">
                  <c:v>Beure alcohol fa més simpàtiques les persones</c:v>
                </c:pt>
              </c:strCache>
            </c:strRef>
          </c:cat>
          <c:val>
            <c:numRef>
              <c:f>ALCOHOL!$B$67:$C$67</c:f>
              <c:numCache>
                <c:formatCode>0.0%</c:formatCode>
                <c:ptCount val="2"/>
                <c:pt idx="0">
                  <c:v>1.2999999999999998E-2</c:v>
                </c:pt>
                <c:pt idx="1">
                  <c:v>1.2999999999999998E-2</c:v>
                </c:pt>
              </c:numCache>
            </c:numRef>
          </c:val>
          <c:extLst xmlns:c16r2="http://schemas.microsoft.com/office/drawing/2015/06/chart">
            <c:ext xmlns:c16="http://schemas.microsoft.com/office/drawing/2014/chart" uri="{C3380CC4-5D6E-409C-BE32-E72D297353CC}">
              <c16:uniqueId val="{00000005-5DB0-448E-948D-3D2582286D79}"/>
            </c:ext>
          </c:extLst>
        </c:ser>
        <c:dLbls>
          <c:showLegendKey val="0"/>
          <c:showVal val="0"/>
          <c:showCatName val="0"/>
          <c:showSerName val="0"/>
          <c:showPercent val="0"/>
          <c:showBubbleSize val="0"/>
        </c:dLbls>
        <c:gapWidth val="50"/>
        <c:overlap val="100"/>
        <c:axId val="217186304"/>
        <c:axId val="217187840"/>
      </c:barChart>
      <c:dateAx>
        <c:axId val="217186304"/>
        <c:scaling>
          <c:orientation val="maxMin"/>
        </c:scaling>
        <c:delete val="0"/>
        <c:axPos val="l"/>
        <c:numFmt formatCode="General" sourceLinked="0"/>
        <c:majorTickMark val="none"/>
        <c:minorTickMark val="none"/>
        <c:tickLblPos val="nextTo"/>
        <c:crossAx val="217187840"/>
        <c:crosses val="autoZero"/>
        <c:auto val="0"/>
        <c:lblOffset val="100"/>
        <c:baseTimeUnit val="days"/>
      </c:dateAx>
      <c:valAx>
        <c:axId val="217187840"/>
        <c:scaling>
          <c:orientation val="minMax"/>
        </c:scaling>
        <c:delete val="1"/>
        <c:axPos val="t"/>
        <c:numFmt formatCode="0%" sourceLinked="1"/>
        <c:majorTickMark val="out"/>
        <c:minorTickMark val="none"/>
        <c:tickLblPos val="none"/>
        <c:crossAx val="217186304"/>
        <c:crosses val="autoZero"/>
        <c:crossBetween val="between"/>
      </c:valAx>
    </c:plotArea>
    <c:legend>
      <c:legendPos val="b"/>
      <c:layout>
        <c:manualLayout>
          <c:xMode val="edge"/>
          <c:yMode val="edge"/>
          <c:x val="0.29870973022676378"/>
          <c:y val="0.79642285762279763"/>
          <c:w val="0.70045292749889165"/>
          <c:h val="0.20357714237720398"/>
        </c:manualLayout>
      </c:layout>
      <c:overlay val="0"/>
    </c:legend>
    <c:plotVisOnly val="1"/>
    <c:dispBlanksAs val="gap"/>
    <c:showDLblsOverMax val="0"/>
  </c:chart>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070719666828978"/>
          <c:y val="2.8330820349583962E-2"/>
          <c:w val="0.66320431665500301"/>
          <c:h val="0.76848964092254424"/>
        </c:manualLayout>
      </c:layout>
      <c:barChart>
        <c:barDir val="bar"/>
        <c:grouping val="percentStacked"/>
        <c:varyColors val="0"/>
        <c:ser>
          <c:idx val="0"/>
          <c:order val="0"/>
          <c:tx>
            <c:strRef>
              <c:f>ALCOHOL!$A$71</c:f>
              <c:strCache>
                <c:ptCount val="1"/>
                <c:pt idx="0">
                  <c:v>Totalment d'acord</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ALCOHOL!$B$70:$E$70</c:f>
              <c:strCache>
                <c:ptCount val="4"/>
                <c:pt idx="0">
                  <c:v>Beure alcohol provoca un mal rendiment escolar</c:v>
                </c:pt>
                <c:pt idx="1">
                  <c:v>Beure alcohol provoca males relacions familiars</c:v>
                </c:pt>
                <c:pt idx="2">
                  <c:v>Beure alcohol provoca relacions sexuals poc responsables</c:v>
                </c:pt>
                <c:pt idx="3">
                  <c:v>Beure alcohol provoca violència</c:v>
                </c:pt>
              </c:strCache>
            </c:strRef>
          </c:cat>
          <c:val>
            <c:numRef>
              <c:f>ALCOHOL!$B$71:$E$71</c:f>
              <c:numCache>
                <c:formatCode>0.0%</c:formatCode>
                <c:ptCount val="4"/>
                <c:pt idx="0">
                  <c:v>0.18400000000000005</c:v>
                </c:pt>
                <c:pt idx="1">
                  <c:v>9.2000000000000026E-2</c:v>
                </c:pt>
                <c:pt idx="2">
                  <c:v>0.21100000000000005</c:v>
                </c:pt>
                <c:pt idx="3">
                  <c:v>0.15800000000000006</c:v>
                </c:pt>
              </c:numCache>
            </c:numRef>
          </c:val>
          <c:extLst xmlns:c16r2="http://schemas.microsoft.com/office/drawing/2015/06/chart">
            <c:ext xmlns:c16="http://schemas.microsoft.com/office/drawing/2014/chart" uri="{C3380CC4-5D6E-409C-BE32-E72D297353CC}">
              <c16:uniqueId val="{00000000-568D-4F4D-9C46-3D3AEE0246F6}"/>
            </c:ext>
          </c:extLst>
        </c:ser>
        <c:ser>
          <c:idx val="1"/>
          <c:order val="1"/>
          <c:tx>
            <c:strRef>
              <c:f>ALCOHOL!$A$72</c:f>
              <c:strCache>
                <c:ptCount val="1"/>
                <c:pt idx="0">
                  <c:v>Bastant d'acord</c:v>
                </c:pt>
              </c:strCache>
            </c:strRef>
          </c:tx>
          <c:spPr>
            <a:solidFill>
              <a:srgbClr val="95B794"/>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ALCOHOL!$B$70:$E$70</c:f>
              <c:strCache>
                <c:ptCount val="4"/>
                <c:pt idx="0">
                  <c:v>Beure alcohol provoca un mal rendiment escolar</c:v>
                </c:pt>
                <c:pt idx="1">
                  <c:v>Beure alcohol provoca males relacions familiars</c:v>
                </c:pt>
                <c:pt idx="2">
                  <c:v>Beure alcohol provoca relacions sexuals poc responsables</c:v>
                </c:pt>
                <c:pt idx="3">
                  <c:v>Beure alcohol provoca violència</c:v>
                </c:pt>
              </c:strCache>
            </c:strRef>
          </c:cat>
          <c:val>
            <c:numRef>
              <c:f>ALCOHOL!$B$72:$E$72</c:f>
              <c:numCache>
                <c:formatCode>0.0%</c:formatCode>
                <c:ptCount val="4"/>
                <c:pt idx="0">
                  <c:v>0.18400000000000005</c:v>
                </c:pt>
                <c:pt idx="1">
                  <c:v>0.19700000000000001</c:v>
                </c:pt>
                <c:pt idx="2">
                  <c:v>0.39500000000000013</c:v>
                </c:pt>
                <c:pt idx="3">
                  <c:v>0.35500000000000009</c:v>
                </c:pt>
              </c:numCache>
            </c:numRef>
          </c:val>
          <c:extLst xmlns:c16r2="http://schemas.microsoft.com/office/drawing/2015/06/chart">
            <c:ext xmlns:c16="http://schemas.microsoft.com/office/drawing/2014/chart" uri="{C3380CC4-5D6E-409C-BE32-E72D297353CC}">
              <c16:uniqueId val="{00000001-568D-4F4D-9C46-3D3AEE0246F6}"/>
            </c:ext>
          </c:extLst>
        </c:ser>
        <c:ser>
          <c:idx val="2"/>
          <c:order val="2"/>
          <c:tx>
            <c:strRef>
              <c:f>ALCOHOL!$A$73</c:f>
              <c:strCache>
                <c:ptCount val="1"/>
                <c:pt idx="0">
                  <c:v>Ni d'acord ni en desacord</c:v>
                </c:pt>
              </c:strCache>
            </c:strRef>
          </c:tx>
          <c:spPr>
            <a:solidFill>
              <a:srgbClr val="F9E5B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ALCOHOL!$B$70:$E$70</c:f>
              <c:strCache>
                <c:ptCount val="4"/>
                <c:pt idx="0">
                  <c:v>Beure alcohol provoca un mal rendiment escolar</c:v>
                </c:pt>
                <c:pt idx="1">
                  <c:v>Beure alcohol provoca males relacions familiars</c:v>
                </c:pt>
                <c:pt idx="2">
                  <c:v>Beure alcohol provoca relacions sexuals poc responsables</c:v>
                </c:pt>
                <c:pt idx="3">
                  <c:v>Beure alcohol provoca violència</c:v>
                </c:pt>
              </c:strCache>
            </c:strRef>
          </c:cat>
          <c:val>
            <c:numRef>
              <c:f>ALCOHOL!$B$73:$E$73</c:f>
              <c:numCache>
                <c:formatCode>0.0%</c:formatCode>
                <c:ptCount val="4"/>
                <c:pt idx="0">
                  <c:v>0.26300000000000001</c:v>
                </c:pt>
                <c:pt idx="1">
                  <c:v>0.39500000000000013</c:v>
                </c:pt>
                <c:pt idx="2">
                  <c:v>0.25</c:v>
                </c:pt>
                <c:pt idx="3">
                  <c:v>0.35500000000000009</c:v>
                </c:pt>
              </c:numCache>
            </c:numRef>
          </c:val>
          <c:extLst xmlns:c16r2="http://schemas.microsoft.com/office/drawing/2015/06/chart">
            <c:ext xmlns:c16="http://schemas.microsoft.com/office/drawing/2014/chart" uri="{C3380CC4-5D6E-409C-BE32-E72D297353CC}">
              <c16:uniqueId val="{00000002-568D-4F4D-9C46-3D3AEE0246F6}"/>
            </c:ext>
          </c:extLst>
        </c:ser>
        <c:ser>
          <c:idx val="3"/>
          <c:order val="3"/>
          <c:tx>
            <c:strRef>
              <c:f>ALCOHOL!$A$74</c:f>
              <c:strCache>
                <c:ptCount val="1"/>
                <c:pt idx="0">
                  <c:v>Bastant en desacord</c:v>
                </c:pt>
              </c:strCache>
            </c:strRef>
          </c:tx>
          <c:spPr>
            <a:solidFill>
              <a:srgbClr val="F89880"/>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ALCOHOL!$B$70:$E$70</c:f>
              <c:strCache>
                <c:ptCount val="4"/>
                <c:pt idx="0">
                  <c:v>Beure alcohol provoca un mal rendiment escolar</c:v>
                </c:pt>
                <c:pt idx="1">
                  <c:v>Beure alcohol provoca males relacions familiars</c:v>
                </c:pt>
                <c:pt idx="2">
                  <c:v>Beure alcohol provoca relacions sexuals poc responsables</c:v>
                </c:pt>
                <c:pt idx="3">
                  <c:v>Beure alcohol provoca violència</c:v>
                </c:pt>
              </c:strCache>
            </c:strRef>
          </c:cat>
          <c:val>
            <c:numRef>
              <c:f>ALCOHOL!$B$74:$E$74</c:f>
              <c:numCache>
                <c:formatCode>0.0%</c:formatCode>
                <c:ptCount val="4"/>
                <c:pt idx="0">
                  <c:v>0.13200000000000001</c:v>
                </c:pt>
                <c:pt idx="1">
                  <c:v>0.14500000000000005</c:v>
                </c:pt>
                <c:pt idx="2">
                  <c:v>7.9000000000000029E-2</c:v>
                </c:pt>
                <c:pt idx="3">
                  <c:v>5.3000000000000012E-2</c:v>
                </c:pt>
              </c:numCache>
            </c:numRef>
          </c:val>
          <c:extLst xmlns:c16r2="http://schemas.microsoft.com/office/drawing/2015/06/chart">
            <c:ext xmlns:c16="http://schemas.microsoft.com/office/drawing/2014/chart" uri="{C3380CC4-5D6E-409C-BE32-E72D297353CC}">
              <c16:uniqueId val="{00000003-568D-4F4D-9C46-3D3AEE0246F6}"/>
            </c:ext>
          </c:extLst>
        </c:ser>
        <c:ser>
          <c:idx val="4"/>
          <c:order val="4"/>
          <c:tx>
            <c:strRef>
              <c:f>ALCOHOL!$A$75</c:f>
              <c:strCache>
                <c:ptCount val="1"/>
                <c:pt idx="0">
                  <c:v>Totalment en desacord</c:v>
                </c:pt>
              </c:strCache>
            </c:strRef>
          </c:tx>
          <c:spPr>
            <a:solidFill>
              <a:srgbClr val="E14E32"/>
            </a:solidFill>
          </c:spPr>
          <c:invertIfNegative val="0"/>
          <c:dLbls>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568D-4F4D-9C46-3D3AEE0246F6}"/>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ALCOHOL!$B$70:$E$70</c:f>
              <c:strCache>
                <c:ptCount val="4"/>
                <c:pt idx="0">
                  <c:v>Beure alcohol provoca un mal rendiment escolar</c:v>
                </c:pt>
                <c:pt idx="1">
                  <c:v>Beure alcohol provoca males relacions familiars</c:v>
                </c:pt>
                <c:pt idx="2">
                  <c:v>Beure alcohol provoca relacions sexuals poc responsables</c:v>
                </c:pt>
                <c:pt idx="3">
                  <c:v>Beure alcohol provoca violència</c:v>
                </c:pt>
              </c:strCache>
            </c:strRef>
          </c:cat>
          <c:val>
            <c:numRef>
              <c:f>ALCOHOL!$B$75:$E$75</c:f>
              <c:numCache>
                <c:formatCode>0.0%</c:formatCode>
                <c:ptCount val="4"/>
                <c:pt idx="0">
                  <c:v>0.21100000000000005</c:v>
                </c:pt>
                <c:pt idx="1">
                  <c:v>0.15800000000000006</c:v>
                </c:pt>
                <c:pt idx="2">
                  <c:v>5.3000000000000012E-2</c:v>
                </c:pt>
                <c:pt idx="3">
                  <c:v>6.6000000000000003E-2</c:v>
                </c:pt>
              </c:numCache>
            </c:numRef>
          </c:val>
          <c:extLst xmlns:c16r2="http://schemas.microsoft.com/office/drawing/2015/06/chart">
            <c:ext xmlns:c16="http://schemas.microsoft.com/office/drawing/2014/chart" uri="{C3380CC4-5D6E-409C-BE32-E72D297353CC}">
              <c16:uniqueId val="{00000005-568D-4F4D-9C46-3D3AEE0246F6}"/>
            </c:ext>
          </c:extLst>
        </c:ser>
        <c:ser>
          <c:idx val="5"/>
          <c:order val="5"/>
          <c:tx>
            <c:strRef>
              <c:f>ALCOHOL!$A$76</c:f>
              <c:strCache>
                <c:ptCount val="1"/>
                <c:pt idx="0">
                  <c:v>Ns/Nc</c:v>
                </c:pt>
              </c:strCache>
            </c:strRef>
          </c:tx>
          <c:spPr>
            <a:solidFill>
              <a:srgbClr val="AFABAB"/>
            </a:solidFill>
          </c:spPr>
          <c:invertIfNegative val="0"/>
          <c:cat>
            <c:strRef>
              <c:f>ALCOHOL!$B$70:$E$70</c:f>
              <c:strCache>
                <c:ptCount val="4"/>
                <c:pt idx="0">
                  <c:v>Beure alcohol provoca un mal rendiment escolar</c:v>
                </c:pt>
                <c:pt idx="1">
                  <c:v>Beure alcohol provoca males relacions familiars</c:v>
                </c:pt>
                <c:pt idx="2">
                  <c:v>Beure alcohol provoca relacions sexuals poc responsables</c:v>
                </c:pt>
                <c:pt idx="3">
                  <c:v>Beure alcohol provoca violència</c:v>
                </c:pt>
              </c:strCache>
            </c:strRef>
          </c:cat>
          <c:val>
            <c:numRef>
              <c:f>ALCOHOL!$B$76:$E$76</c:f>
              <c:numCache>
                <c:formatCode>0.0%</c:formatCode>
                <c:ptCount val="4"/>
                <c:pt idx="0">
                  <c:v>2.5999999999999999E-2</c:v>
                </c:pt>
                <c:pt idx="1">
                  <c:v>1.2999999999999998E-2</c:v>
                </c:pt>
                <c:pt idx="2">
                  <c:v>1.2999999999999998E-2</c:v>
                </c:pt>
                <c:pt idx="3">
                  <c:v>1.2999999999999998E-2</c:v>
                </c:pt>
              </c:numCache>
            </c:numRef>
          </c:val>
          <c:extLst xmlns:c16r2="http://schemas.microsoft.com/office/drawing/2015/06/chart">
            <c:ext xmlns:c16="http://schemas.microsoft.com/office/drawing/2014/chart" uri="{C3380CC4-5D6E-409C-BE32-E72D297353CC}">
              <c16:uniqueId val="{00000006-568D-4F4D-9C46-3D3AEE0246F6}"/>
            </c:ext>
          </c:extLst>
        </c:ser>
        <c:dLbls>
          <c:showLegendKey val="0"/>
          <c:showVal val="0"/>
          <c:showCatName val="0"/>
          <c:showSerName val="0"/>
          <c:showPercent val="0"/>
          <c:showBubbleSize val="0"/>
        </c:dLbls>
        <c:gapWidth val="50"/>
        <c:overlap val="100"/>
        <c:axId val="217233664"/>
        <c:axId val="217382912"/>
      </c:barChart>
      <c:dateAx>
        <c:axId val="217233664"/>
        <c:scaling>
          <c:orientation val="maxMin"/>
        </c:scaling>
        <c:delete val="0"/>
        <c:axPos val="l"/>
        <c:numFmt formatCode="General" sourceLinked="0"/>
        <c:majorTickMark val="none"/>
        <c:minorTickMark val="none"/>
        <c:tickLblPos val="nextTo"/>
        <c:crossAx val="217382912"/>
        <c:crosses val="autoZero"/>
        <c:auto val="0"/>
        <c:lblOffset val="100"/>
        <c:baseTimeUnit val="days"/>
      </c:dateAx>
      <c:valAx>
        <c:axId val="217382912"/>
        <c:scaling>
          <c:orientation val="minMax"/>
        </c:scaling>
        <c:delete val="1"/>
        <c:axPos val="t"/>
        <c:numFmt formatCode="0%" sourceLinked="1"/>
        <c:majorTickMark val="out"/>
        <c:minorTickMark val="none"/>
        <c:tickLblPos val="none"/>
        <c:crossAx val="217233664"/>
        <c:crosses val="autoZero"/>
        <c:crossBetween val="between"/>
      </c:valAx>
    </c:plotArea>
    <c:legend>
      <c:legendPos val="b"/>
      <c:layout>
        <c:manualLayout>
          <c:xMode val="edge"/>
          <c:yMode val="edge"/>
          <c:x val="0.29265182376607535"/>
          <c:y val="0.80407259730831515"/>
          <c:w val="0.70404600644733561"/>
          <c:h val="0.1959274026916849"/>
        </c:manualLayout>
      </c:layout>
      <c:overlay val="0"/>
    </c:legend>
    <c:plotVisOnly val="1"/>
    <c:dispBlanksAs val="gap"/>
    <c:showDLblsOverMax val="0"/>
  </c:chart>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Beuen els seus amics?</a:t>
            </a:r>
          </a:p>
        </c:rich>
      </c:tx>
      <c:layout>
        <c:manualLayout>
          <c:xMode val="edge"/>
          <c:yMode val="edge"/>
          <c:x val="0.29550575408843127"/>
          <c:y val="3.5874439461883414E-2"/>
        </c:manualLayout>
      </c:layout>
      <c:overlay val="0"/>
    </c:title>
    <c:autoTitleDeleted val="0"/>
    <c:plotArea>
      <c:layout>
        <c:manualLayout>
          <c:layoutTarget val="inner"/>
          <c:xMode val="edge"/>
          <c:yMode val="edge"/>
          <c:x val="0.2320851979833457"/>
          <c:y val="0.23641862647963721"/>
          <c:w val="0.74548487194496349"/>
          <c:h val="0.63416071335454738"/>
        </c:manualLayout>
      </c:layout>
      <c:barChart>
        <c:barDir val="bar"/>
        <c:grouping val="percentStacked"/>
        <c:varyColors val="0"/>
        <c:ser>
          <c:idx val="0"/>
          <c:order val="0"/>
          <c:tx>
            <c:strRef>
              <c:f>ALCOHOL!$A$120</c:f>
              <c:strCache>
                <c:ptCount val="1"/>
                <c:pt idx="0">
                  <c:v>Beu habitualment</c:v>
                </c:pt>
              </c:strCache>
            </c:strRef>
          </c:tx>
          <c:spPr>
            <a:solidFill>
              <a:srgbClr val="E14E32"/>
            </a:solidFill>
          </c:spPr>
          <c:invertIfNegative val="0"/>
          <c:dLbls>
            <c:dLbl>
              <c:idx val="2"/>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ALCOHOL!$B$119:$E$119</c:f>
              <c:strCache>
                <c:ptCount val="4"/>
                <c:pt idx="0">
                  <c:v>Tots o quasi tots</c:v>
                </c:pt>
                <c:pt idx="1">
                  <c:v>Algun</c:v>
                </c:pt>
                <c:pt idx="2">
                  <c:v>Cap</c:v>
                </c:pt>
                <c:pt idx="3">
                  <c:v>No consta</c:v>
                </c:pt>
              </c:strCache>
            </c:strRef>
          </c:cat>
          <c:val>
            <c:numRef>
              <c:f>ALCOHOL!$B$120:$E$120</c:f>
              <c:numCache>
                <c:formatCode>0.0%</c:formatCode>
                <c:ptCount val="4"/>
                <c:pt idx="0">
                  <c:v>0.86200000000000021</c:v>
                </c:pt>
                <c:pt idx="1">
                  <c:v>0.54300000000000004</c:v>
                </c:pt>
                <c:pt idx="2">
                  <c:v>0</c:v>
                </c:pt>
                <c:pt idx="3">
                  <c:v>0.66700000000000026</c:v>
                </c:pt>
              </c:numCache>
            </c:numRef>
          </c:val>
          <c:extLst xmlns:c16r2="http://schemas.microsoft.com/office/drawing/2015/06/chart">
            <c:ext xmlns:c16="http://schemas.microsoft.com/office/drawing/2014/chart" uri="{C3380CC4-5D6E-409C-BE32-E72D297353CC}">
              <c16:uniqueId val="{00000000-F914-4BE1-BFD8-B837542BF66A}"/>
            </c:ext>
          </c:extLst>
        </c:ser>
        <c:ser>
          <c:idx val="1"/>
          <c:order val="1"/>
          <c:tx>
            <c:strRef>
              <c:f>ALCOHOL!$A$121</c:f>
              <c:strCache>
                <c:ptCount val="1"/>
                <c:pt idx="0">
                  <c:v>Beu ocasionalment</c:v>
                </c:pt>
              </c:strCache>
            </c:strRef>
          </c:tx>
          <c:spPr>
            <a:solidFill>
              <a:srgbClr val="F89880"/>
            </a:solidFill>
          </c:spPr>
          <c:invertIfNegative val="0"/>
          <c:dLbls>
            <c:dLbl>
              <c:idx val="3"/>
              <c:layout/>
              <c:showLegendKey val="0"/>
              <c:showVal val="1"/>
              <c:showCatName val="0"/>
              <c:showSerName val="0"/>
              <c:showPercent val="0"/>
              <c:showBubbleSize val="0"/>
            </c:dLbl>
            <c:showLegendKey val="0"/>
            <c:showVal val="0"/>
            <c:showCatName val="0"/>
            <c:showSerName val="0"/>
            <c:showPercent val="0"/>
            <c:showBubbleSize val="0"/>
          </c:dLbls>
          <c:cat>
            <c:strRef>
              <c:f>ALCOHOL!$B$119:$E$119</c:f>
              <c:strCache>
                <c:ptCount val="4"/>
                <c:pt idx="0">
                  <c:v>Tots o quasi tots</c:v>
                </c:pt>
                <c:pt idx="1">
                  <c:v>Algun</c:v>
                </c:pt>
                <c:pt idx="2">
                  <c:v>Cap</c:v>
                </c:pt>
                <c:pt idx="3">
                  <c:v>No consta</c:v>
                </c:pt>
              </c:strCache>
            </c:strRef>
          </c:cat>
          <c:val>
            <c:numRef>
              <c:f>ALCOHOL!$B$121:$E$121</c:f>
              <c:numCache>
                <c:formatCode>0.0%</c:formatCode>
                <c:ptCount val="4"/>
                <c:pt idx="0">
                  <c:v>3.4000000000000002E-2</c:v>
                </c:pt>
                <c:pt idx="1">
                  <c:v>2.9000000000000001E-2</c:v>
                </c:pt>
                <c:pt idx="2">
                  <c:v>0</c:v>
                </c:pt>
                <c:pt idx="3">
                  <c:v>0.16700000000000001</c:v>
                </c:pt>
              </c:numCache>
            </c:numRef>
          </c:val>
          <c:extLst xmlns:c16r2="http://schemas.microsoft.com/office/drawing/2015/06/chart">
            <c:ext xmlns:c16="http://schemas.microsoft.com/office/drawing/2014/chart" uri="{C3380CC4-5D6E-409C-BE32-E72D297353CC}">
              <c16:uniqueId val="{00000002-F914-4BE1-BFD8-B837542BF66A}"/>
            </c:ext>
          </c:extLst>
        </c:ser>
        <c:ser>
          <c:idx val="2"/>
          <c:order val="2"/>
          <c:tx>
            <c:strRef>
              <c:f>ALCOHOL!$A$122</c:f>
              <c:strCache>
                <c:ptCount val="1"/>
                <c:pt idx="0">
                  <c:v>Mai ha begut</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ALCOHOL!$B$119:$E$119</c:f>
              <c:strCache>
                <c:ptCount val="4"/>
                <c:pt idx="0">
                  <c:v>Tots o quasi tots</c:v>
                </c:pt>
                <c:pt idx="1">
                  <c:v>Algun</c:v>
                </c:pt>
                <c:pt idx="2">
                  <c:v>Cap</c:v>
                </c:pt>
                <c:pt idx="3">
                  <c:v>No consta</c:v>
                </c:pt>
              </c:strCache>
            </c:strRef>
          </c:cat>
          <c:val>
            <c:numRef>
              <c:f>ALCOHOL!$B$122:$E$122</c:f>
              <c:numCache>
                <c:formatCode>0.0%</c:formatCode>
                <c:ptCount val="4"/>
                <c:pt idx="0">
                  <c:v>0.10299999999999998</c:v>
                </c:pt>
                <c:pt idx="1">
                  <c:v>0.42900000000000016</c:v>
                </c:pt>
                <c:pt idx="2">
                  <c:v>1</c:v>
                </c:pt>
                <c:pt idx="3">
                  <c:v>0.16700000000000001</c:v>
                </c:pt>
              </c:numCache>
            </c:numRef>
          </c:val>
          <c:extLst xmlns:c16r2="http://schemas.microsoft.com/office/drawing/2015/06/chart">
            <c:ext xmlns:c16="http://schemas.microsoft.com/office/drawing/2014/chart" uri="{C3380CC4-5D6E-409C-BE32-E72D297353CC}">
              <c16:uniqueId val="{00000003-F914-4BE1-BFD8-B837542BF66A}"/>
            </c:ext>
          </c:extLst>
        </c:ser>
        <c:dLbls>
          <c:showLegendKey val="0"/>
          <c:showVal val="0"/>
          <c:showCatName val="0"/>
          <c:showSerName val="0"/>
          <c:showPercent val="0"/>
          <c:showBubbleSize val="0"/>
        </c:dLbls>
        <c:gapWidth val="50"/>
        <c:overlap val="100"/>
        <c:axId val="217690496"/>
        <c:axId val="217693184"/>
      </c:barChart>
      <c:dateAx>
        <c:axId val="217690496"/>
        <c:scaling>
          <c:orientation val="maxMin"/>
        </c:scaling>
        <c:delete val="0"/>
        <c:axPos val="l"/>
        <c:numFmt formatCode="General" sourceLinked="0"/>
        <c:majorTickMark val="none"/>
        <c:minorTickMark val="none"/>
        <c:tickLblPos val="nextTo"/>
        <c:crossAx val="217693184"/>
        <c:crosses val="autoZero"/>
        <c:auto val="0"/>
        <c:lblOffset val="100"/>
        <c:baseTimeUnit val="days"/>
      </c:dateAx>
      <c:valAx>
        <c:axId val="217693184"/>
        <c:scaling>
          <c:orientation val="minMax"/>
        </c:scaling>
        <c:delete val="1"/>
        <c:axPos val="t"/>
        <c:numFmt formatCode="0%" sourceLinked="1"/>
        <c:majorTickMark val="out"/>
        <c:minorTickMark val="none"/>
        <c:tickLblPos val="none"/>
        <c:crossAx val="217690496"/>
        <c:crosses val="autoZero"/>
        <c:crossBetween val="between"/>
      </c:valAx>
    </c:plotArea>
    <c:legend>
      <c:legendPos val="b"/>
      <c:layout>
        <c:manualLayout>
          <c:xMode val="edge"/>
          <c:yMode val="edge"/>
          <c:x val="0.13336949140098744"/>
          <c:y val="0.89343435268265858"/>
          <c:w val="0.86663053164866721"/>
          <c:h val="0.10656585837218228"/>
        </c:manualLayout>
      </c:layout>
      <c:overlay val="0"/>
    </c:legend>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b="0"/>
              <a:t>Nivell socioeconòmic</a:t>
            </a:r>
          </a:p>
        </c:rich>
      </c:tx>
      <c:layout>
        <c:manualLayout>
          <c:xMode val="edge"/>
          <c:yMode val="edge"/>
          <c:x val="0.27677143933738085"/>
          <c:y val="2.0340714984139849E-2"/>
        </c:manualLayout>
      </c:layout>
      <c:overlay val="1"/>
    </c:title>
    <c:autoTitleDeleted val="0"/>
    <c:plotArea>
      <c:layout>
        <c:manualLayout>
          <c:layoutTarget val="inner"/>
          <c:xMode val="edge"/>
          <c:yMode val="edge"/>
          <c:x val="0.29029216612585534"/>
          <c:y val="0.16443339588632813"/>
          <c:w val="0.45669188760576584"/>
          <c:h val="0.83279124400854976"/>
        </c:manualLayout>
      </c:layout>
      <c:doughnutChart>
        <c:varyColors val="1"/>
        <c:ser>
          <c:idx val="0"/>
          <c:order val="0"/>
          <c:tx>
            <c:v>Nivell</c:v>
          </c:tx>
          <c:spPr>
            <a:ln w="19050">
              <a:solidFill>
                <a:schemeClr val="bg1"/>
              </a:solidFill>
            </a:ln>
          </c:spPr>
          <c:dPt>
            <c:idx val="0"/>
            <c:bubble3D val="0"/>
            <c:spPr>
              <a:solidFill>
                <a:srgbClr val="FF5050"/>
              </a:solidFill>
              <a:ln w="19050">
                <a:solidFill>
                  <a:schemeClr val="bg1"/>
                </a:solidFill>
              </a:ln>
            </c:spPr>
            <c:extLst xmlns:c16r2="http://schemas.microsoft.com/office/drawing/2015/06/chart">
              <c:ext xmlns:c16="http://schemas.microsoft.com/office/drawing/2014/chart" uri="{C3380CC4-5D6E-409C-BE32-E72D297353CC}">
                <c16:uniqueId val="{00000001-A45A-420D-9115-902A9CF60B18}"/>
              </c:ext>
            </c:extLst>
          </c:dPt>
          <c:dPt>
            <c:idx val="1"/>
            <c:bubble3D val="0"/>
            <c:spPr>
              <a:solidFill>
                <a:srgbClr val="F1AD7A"/>
              </a:solidFill>
              <a:ln w="19050">
                <a:solidFill>
                  <a:schemeClr val="bg1"/>
                </a:solidFill>
              </a:ln>
            </c:spPr>
            <c:extLst xmlns:c16r2="http://schemas.microsoft.com/office/drawing/2015/06/chart">
              <c:ext xmlns:c16="http://schemas.microsoft.com/office/drawing/2014/chart" uri="{C3380CC4-5D6E-409C-BE32-E72D297353CC}">
                <c16:uniqueId val="{00000003-A45A-420D-9115-902A9CF60B18}"/>
              </c:ext>
            </c:extLst>
          </c:dPt>
          <c:dPt>
            <c:idx val="2"/>
            <c:bubble3D val="0"/>
            <c:spPr>
              <a:solidFill>
                <a:srgbClr val="E87722"/>
              </a:solidFill>
              <a:ln w="19050">
                <a:solidFill>
                  <a:schemeClr val="bg1"/>
                </a:solidFill>
              </a:ln>
            </c:spPr>
            <c:extLst xmlns:c16r2="http://schemas.microsoft.com/office/drawing/2015/06/chart">
              <c:ext xmlns:c16="http://schemas.microsoft.com/office/drawing/2014/chart" uri="{C3380CC4-5D6E-409C-BE32-E72D297353CC}">
                <c16:uniqueId val="{00000005-A45A-420D-9115-902A9CF60B18}"/>
              </c:ext>
            </c:extLst>
          </c:dPt>
          <c:dPt>
            <c:idx val="3"/>
            <c:bubble3D val="0"/>
            <c:spPr>
              <a:solidFill>
                <a:srgbClr val="AFABAB"/>
              </a:solidFill>
              <a:ln w="19050">
                <a:solidFill>
                  <a:schemeClr val="bg1"/>
                </a:solidFill>
              </a:ln>
            </c:spPr>
            <c:extLst xmlns:c16r2="http://schemas.microsoft.com/office/drawing/2015/06/chart">
              <c:ext xmlns:c16="http://schemas.microsoft.com/office/drawing/2014/chart" uri="{C3380CC4-5D6E-409C-BE32-E72D297353CC}">
                <c16:uniqueId val="{00000007-A45A-420D-9115-902A9CF60B18}"/>
              </c:ext>
            </c:extLst>
          </c:dPt>
          <c:dPt>
            <c:idx val="4"/>
            <c:bubble3D val="0"/>
            <c:spPr>
              <a:noFill/>
              <a:ln w="19050">
                <a:solidFill>
                  <a:schemeClr val="bg1"/>
                </a:solidFill>
              </a:ln>
            </c:spPr>
            <c:extLst xmlns:c16r2="http://schemas.microsoft.com/office/drawing/2015/06/chart">
              <c:ext xmlns:c16="http://schemas.microsoft.com/office/drawing/2014/chart" uri="{C3380CC4-5D6E-409C-BE32-E72D297353CC}">
                <c16:uniqueId val="{00000009-A45A-420D-9115-902A9CF60B18}"/>
              </c:ext>
            </c:extLst>
          </c:dPt>
          <c:dLbls>
            <c:dLbl>
              <c:idx val="0"/>
              <c:delete val="1"/>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A45A-420D-9115-902A9CF60B18}"/>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9-A45A-420D-9115-902A9CF60B18}"/>
                </c:ext>
              </c:extLst>
            </c:dLbl>
            <c:spPr>
              <a:noFill/>
              <a:ln>
                <a:noFill/>
              </a:ln>
              <a:effectLst/>
            </c:spPr>
            <c:showLegendKey val="0"/>
            <c:showVal val="1"/>
            <c:showCatName val="0"/>
            <c:showSerName val="0"/>
            <c:showPercent val="0"/>
            <c:showBubbleSize val="0"/>
            <c:showLeaderLines val="1"/>
            <c:extLst xmlns:c16r2="http://schemas.microsoft.com/office/drawing/2015/06/chart">
              <c:ext xmlns:c15="http://schemas.microsoft.com/office/drawing/2012/chart" uri="{CE6537A1-D6FC-4f65-9D91-7224C49458BB}"/>
            </c:extLst>
          </c:dLbls>
          <c:cat>
            <c:strRef>
              <c:f>SOCIODEMO!$A$56:$A$60</c:f>
              <c:strCache>
                <c:ptCount val="5"/>
                <c:pt idx="0">
                  <c:v>Baix</c:v>
                </c:pt>
                <c:pt idx="1">
                  <c:v>Mig</c:v>
                </c:pt>
                <c:pt idx="2">
                  <c:v>Alt</c:v>
                </c:pt>
                <c:pt idx="3">
                  <c:v>Ns/Nc</c:v>
                </c:pt>
                <c:pt idx="4">
                  <c:v>Total</c:v>
                </c:pt>
              </c:strCache>
            </c:strRef>
          </c:cat>
          <c:val>
            <c:numRef>
              <c:f>SOCIODEMO!$B$56:$B$60</c:f>
              <c:numCache>
                <c:formatCode>0.0%</c:formatCode>
                <c:ptCount val="5"/>
                <c:pt idx="0">
                  <c:v>3.9000000000000014E-2</c:v>
                </c:pt>
                <c:pt idx="1">
                  <c:v>0.14500000000000005</c:v>
                </c:pt>
                <c:pt idx="2">
                  <c:v>0.80300000000000005</c:v>
                </c:pt>
                <c:pt idx="3">
                  <c:v>1.2999999999999998E-2</c:v>
                </c:pt>
                <c:pt idx="4">
                  <c:v>1</c:v>
                </c:pt>
              </c:numCache>
            </c:numRef>
          </c:val>
          <c:extLst xmlns:c16r2="http://schemas.microsoft.com/office/drawing/2015/06/chart">
            <c:ext xmlns:c16="http://schemas.microsoft.com/office/drawing/2014/chart" uri="{C3380CC4-5D6E-409C-BE32-E72D297353CC}">
              <c16:uniqueId val="{0000000A-A45A-420D-9115-902A9CF60B18}"/>
            </c:ext>
          </c:extLst>
        </c:ser>
        <c:dLbls>
          <c:showLegendKey val="0"/>
          <c:showVal val="0"/>
          <c:showCatName val="0"/>
          <c:showSerName val="0"/>
          <c:showPercent val="0"/>
          <c:showBubbleSize val="0"/>
          <c:showLeaderLines val="1"/>
        </c:dLbls>
        <c:firstSliceAng val="270"/>
        <c:holeSize val="50"/>
      </c:doughnutChart>
    </c:plotArea>
    <c:legend>
      <c:legendPos val="b"/>
      <c:legendEntry>
        <c:idx val="4"/>
        <c:delete val="1"/>
      </c:legendEntry>
      <c:layout>
        <c:manualLayout>
          <c:xMode val="edge"/>
          <c:yMode val="edge"/>
          <c:x val="0.27763004289276105"/>
          <c:y val="0.61930269786750825"/>
          <c:w val="0.49635277765987917"/>
          <c:h val="9.4551220030351546E-2"/>
        </c:manualLayout>
      </c:layout>
      <c:overlay val="0"/>
    </c:legend>
    <c:plotVisOnly val="1"/>
    <c:dispBlanksAs val="zero"/>
    <c:showDLblsOverMax val="0"/>
  </c:chart>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S'emborratxen els seus amics?</a:t>
            </a:r>
          </a:p>
        </c:rich>
      </c:tx>
      <c:layout>
        <c:manualLayout>
          <c:xMode val="edge"/>
          <c:yMode val="edge"/>
          <c:x val="0.28697211356043467"/>
          <c:y val="3.5714285714285712E-2"/>
        </c:manualLayout>
      </c:layout>
      <c:overlay val="0"/>
    </c:title>
    <c:autoTitleDeleted val="0"/>
    <c:plotArea>
      <c:layout>
        <c:manualLayout>
          <c:layoutTarget val="inner"/>
          <c:xMode val="edge"/>
          <c:yMode val="edge"/>
          <c:x val="0.25646368830762117"/>
          <c:y val="0.23641862647963721"/>
          <c:w val="0.73212774240541212"/>
          <c:h val="0.63857572439206678"/>
        </c:manualLayout>
      </c:layout>
      <c:barChart>
        <c:barDir val="bar"/>
        <c:grouping val="percentStacked"/>
        <c:varyColors val="0"/>
        <c:ser>
          <c:idx val="0"/>
          <c:order val="0"/>
          <c:tx>
            <c:strRef>
              <c:f>ALCOHOL!$A$126</c:f>
              <c:strCache>
                <c:ptCount val="1"/>
                <c:pt idx="0">
                  <c:v>Beu habitualment</c:v>
                </c:pt>
              </c:strCache>
            </c:strRef>
          </c:tx>
          <c:spPr>
            <a:solidFill>
              <a:srgbClr val="E14E3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ALCOHOL!$B$125:$E$125</c:f>
              <c:strCache>
                <c:ptCount val="4"/>
                <c:pt idx="0">
                  <c:v>Tots o quasi tots</c:v>
                </c:pt>
                <c:pt idx="1">
                  <c:v>Algun</c:v>
                </c:pt>
                <c:pt idx="2">
                  <c:v>Cap</c:v>
                </c:pt>
                <c:pt idx="3">
                  <c:v>No consta</c:v>
                </c:pt>
              </c:strCache>
            </c:strRef>
          </c:cat>
          <c:val>
            <c:numRef>
              <c:f>ALCOHOL!$B$126:$E$126</c:f>
              <c:numCache>
                <c:formatCode>0.0%</c:formatCode>
                <c:ptCount val="4"/>
                <c:pt idx="0">
                  <c:v>0.86400000000000021</c:v>
                </c:pt>
                <c:pt idx="1">
                  <c:v>0.64500000000000024</c:v>
                </c:pt>
                <c:pt idx="2">
                  <c:v>0.42900000000000016</c:v>
                </c:pt>
                <c:pt idx="3">
                  <c:v>0.46200000000000002</c:v>
                </c:pt>
              </c:numCache>
            </c:numRef>
          </c:val>
          <c:extLst xmlns:c16r2="http://schemas.microsoft.com/office/drawing/2015/06/chart">
            <c:ext xmlns:c16="http://schemas.microsoft.com/office/drawing/2014/chart" uri="{C3380CC4-5D6E-409C-BE32-E72D297353CC}">
              <c16:uniqueId val="{00000000-A6A6-46E3-81FD-407697FD6712}"/>
            </c:ext>
          </c:extLst>
        </c:ser>
        <c:ser>
          <c:idx val="1"/>
          <c:order val="1"/>
          <c:tx>
            <c:strRef>
              <c:f>ALCOHOL!$A$127</c:f>
              <c:strCache>
                <c:ptCount val="1"/>
                <c:pt idx="0">
                  <c:v>Beu ocasionalment</c:v>
                </c:pt>
              </c:strCache>
            </c:strRef>
          </c:tx>
          <c:spPr>
            <a:solidFill>
              <a:srgbClr val="F89880"/>
            </a:solidFill>
          </c:spPr>
          <c:invertIfNegative val="0"/>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1-A6A6-46E3-81FD-407697FD6712}"/>
                </c:ext>
              </c:extLst>
            </c:dLbl>
            <c:dLbl>
              <c:idx val="1"/>
              <c:delete val="1"/>
            </c:dLbl>
            <c:dLbl>
              <c:idx val="2"/>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ALCOHOL!$B$125:$E$125</c:f>
              <c:strCache>
                <c:ptCount val="4"/>
                <c:pt idx="0">
                  <c:v>Tots o quasi tots</c:v>
                </c:pt>
                <c:pt idx="1">
                  <c:v>Algun</c:v>
                </c:pt>
                <c:pt idx="2">
                  <c:v>Cap</c:v>
                </c:pt>
                <c:pt idx="3">
                  <c:v>No consta</c:v>
                </c:pt>
              </c:strCache>
            </c:strRef>
          </c:cat>
          <c:val>
            <c:numRef>
              <c:f>ALCOHOL!$B$127:$E$127</c:f>
              <c:numCache>
                <c:formatCode>0.0%</c:formatCode>
                <c:ptCount val="4"/>
                <c:pt idx="0">
                  <c:v>4.5000000000000012E-2</c:v>
                </c:pt>
                <c:pt idx="1">
                  <c:v>3.2000000000000015E-2</c:v>
                </c:pt>
                <c:pt idx="2">
                  <c:v>0</c:v>
                </c:pt>
                <c:pt idx="3">
                  <c:v>7.6999999999999999E-2</c:v>
                </c:pt>
              </c:numCache>
            </c:numRef>
          </c:val>
          <c:extLst xmlns:c16r2="http://schemas.microsoft.com/office/drawing/2015/06/chart">
            <c:ext xmlns:c16="http://schemas.microsoft.com/office/drawing/2014/chart" uri="{C3380CC4-5D6E-409C-BE32-E72D297353CC}">
              <c16:uniqueId val="{00000002-A6A6-46E3-81FD-407697FD6712}"/>
            </c:ext>
          </c:extLst>
        </c:ser>
        <c:ser>
          <c:idx val="2"/>
          <c:order val="2"/>
          <c:tx>
            <c:strRef>
              <c:f>ALCOHOL!$A$128</c:f>
              <c:strCache>
                <c:ptCount val="1"/>
                <c:pt idx="0">
                  <c:v>Mai ha begut</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ALCOHOL!$B$125:$E$125</c:f>
              <c:strCache>
                <c:ptCount val="4"/>
                <c:pt idx="0">
                  <c:v>Tots o quasi tots</c:v>
                </c:pt>
                <c:pt idx="1">
                  <c:v>Algun</c:v>
                </c:pt>
                <c:pt idx="2">
                  <c:v>Cap</c:v>
                </c:pt>
                <c:pt idx="3">
                  <c:v>No consta</c:v>
                </c:pt>
              </c:strCache>
            </c:strRef>
          </c:cat>
          <c:val>
            <c:numRef>
              <c:f>ALCOHOL!$B$128:$E$128</c:f>
              <c:numCache>
                <c:formatCode>0.0%</c:formatCode>
                <c:ptCount val="4"/>
                <c:pt idx="0">
                  <c:v>9.1000000000000025E-2</c:v>
                </c:pt>
                <c:pt idx="1">
                  <c:v>0.32300000000000012</c:v>
                </c:pt>
                <c:pt idx="2">
                  <c:v>0.57099999999999995</c:v>
                </c:pt>
                <c:pt idx="3">
                  <c:v>0.46200000000000002</c:v>
                </c:pt>
              </c:numCache>
            </c:numRef>
          </c:val>
          <c:extLst xmlns:c16r2="http://schemas.microsoft.com/office/drawing/2015/06/chart">
            <c:ext xmlns:c16="http://schemas.microsoft.com/office/drawing/2014/chart" uri="{C3380CC4-5D6E-409C-BE32-E72D297353CC}">
              <c16:uniqueId val="{00000003-A6A6-46E3-81FD-407697FD6712}"/>
            </c:ext>
          </c:extLst>
        </c:ser>
        <c:dLbls>
          <c:showLegendKey val="0"/>
          <c:showVal val="0"/>
          <c:showCatName val="0"/>
          <c:showSerName val="0"/>
          <c:showPercent val="0"/>
          <c:showBubbleSize val="0"/>
        </c:dLbls>
        <c:gapWidth val="50"/>
        <c:overlap val="100"/>
        <c:axId val="217607552"/>
        <c:axId val="217613440"/>
      </c:barChart>
      <c:dateAx>
        <c:axId val="217607552"/>
        <c:scaling>
          <c:orientation val="maxMin"/>
        </c:scaling>
        <c:delete val="0"/>
        <c:axPos val="l"/>
        <c:numFmt formatCode="General" sourceLinked="0"/>
        <c:majorTickMark val="none"/>
        <c:minorTickMark val="none"/>
        <c:tickLblPos val="nextTo"/>
        <c:crossAx val="217613440"/>
        <c:crosses val="autoZero"/>
        <c:auto val="0"/>
        <c:lblOffset val="100"/>
        <c:baseTimeUnit val="days"/>
      </c:dateAx>
      <c:valAx>
        <c:axId val="217613440"/>
        <c:scaling>
          <c:orientation val="minMax"/>
        </c:scaling>
        <c:delete val="1"/>
        <c:axPos val="t"/>
        <c:numFmt formatCode="0%" sourceLinked="1"/>
        <c:majorTickMark val="out"/>
        <c:minorTickMark val="none"/>
        <c:tickLblPos val="none"/>
        <c:crossAx val="217607552"/>
        <c:crosses val="autoZero"/>
        <c:crossBetween val="between"/>
      </c:valAx>
    </c:plotArea>
    <c:legend>
      <c:legendPos val="b"/>
      <c:layout>
        <c:manualLayout>
          <c:xMode val="edge"/>
          <c:yMode val="edge"/>
          <c:x val="0.13336949140098744"/>
          <c:y val="0.89343435268265858"/>
          <c:w val="0.86663053164866743"/>
          <c:h val="0.10656585837218233"/>
        </c:manualLayout>
      </c:layout>
      <c:overlay val="0"/>
    </c:legend>
    <c:plotVisOnly val="1"/>
    <c:dispBlanksAs val="gap"/>
    <c:showDLblsOverMax val="0"/>
  </c:chart>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Consum substàncies</a:t>
            </a:r>
          </a:p>
        </c:rich>
      </c:tx>
      <c:layout>
        <c:manualLayout>
          <c:xMode val="edge"/>
          <c:yMode val="edge"/>
          <c:x val="0.19999034603433474"/>
          <c:y val="2.9563925120862952E-3"/>
        </c:manualLayout>
      </c:layout>
      <c:overlay val="0"/>
    </c:title>
    <c:autoTitleDeleted val="0"/>
    <c:plotArea>
      <c:layout>
        <c:manualLayout>
          <c:layoutTarget val="inner"/>
          <c:xMode val="edge"/>
          <c:yMode val="edge"/>
          <c:x val="0.32950493257308588"/>
          <c:y val="0.13616538664958325"/>
          <c:w val="0.66213577534783075"/>
          <c:h val="0.83131429571745941"/>
        </c:manualLayout>
      </c:layout>
      <c:barChart>
        <c:barDir val="bar"/>
        <c:grouping val="clustered"/>
        <c:varyColors val="0"/>
        <c:ser>
          <c:idx val="0"/>
          <c:order val="0"/>
          <c:tx>
            <c:strRef>
              <c:f>SUBST!$B$21</c:f>
              <c:strCache>
                <c:ptCount val="1"/>
                <c:pt idx="0">
                  <c:v>Nois</c:v>
                </c:pt>
              </c:strCache>
            </c:strRef>
          </c:tx>
          <c:invertIfNegative val="0"/>
          <c:dLbls>
            <c:dLbl>
              <c:idx val="0"/>
              <c:layout/>
              <c:showLegendKey val="0"/>
              <c:showVal val="1"/>
              <c:showCatName val="0"/>
              <c:showSerName val="0"/>
              <c:showPercent val="0"/>
              <c:showBubbleSize val="0"/>
            </c:dLbl>
            <c:dLbl>
              <c:idx val="1"/>
              <c:layout/>
              <c:showLegendKey val="0"/>
              <c:showVal val="1"/>
              <c:showCatName val="0"/>
              <c:showSerName val="0"/>
              <c:showPercent val="0"/>
              <c:showBubbleSize val="0"/>
            </c:dLbl>
            <c:dLbl>
              <c:idx val="7"/>
              <c:layout/>
              <c:showLegendKey val="0"/>
              <c:showVal val="1"/>
              <c:showCatName val="0"/>
              <c:showSerName val="0"/>
              <c:showPercent val="0"/>
              <c:showBubbleSize val="0"/>
            </c:dLbl>
            <c:dLbl>
              <c:idx val="8"/>
              <c:layout/>
              <c:showLegendKey val="0"/>
              <c:showVal val="1"/>
              <c:showCatName val="0"/>
              <c:showSerName val="0"/>
              <c:showPercent val="0"/>
              <c:showBubbleSize val="0"/>
            </c:dLbl>
            <c:showLegendKey val="0"/>
            <c:showVal val="0"/>
            <c:showCatName val="0"/>
            <c:showSerName val="0"/>
            <c:showPercent val="0"/>
            <c:showBubbleSize val="0"/>
          </c:dLbls>
          <c:cat>
            <c:strRef>
              <c:f>SUBST!$A$10:$A$18</c:f>
              <c:strCache>
                <c:ptCount val="9"/>
                <c:pt idx="0">
                  <c:v>Haixix o marihuana</c:v>
                </c:pt>
                <c:pt idx="1">
                  <c:v>Tranquil·litzants</c:v>
                </c:pt>
                <c:pt idx="2">
                  <c:v>Cocaïna</c:v>
                </c:pt>
                <c:pt idx="3">
                  <c:v>Speed / Anfetamines</c:v>
                </c:pt>
                <c:pt idx="4">
                  <c:v>Èxtasi</c:v>
                </c:pt>
                <c:pt idx="5">
                  <c:v>Al·lucinògens</c:v>
                </c:pt>
                <c:pt idx="6">
                  <c:v>Heroïna</c:v>
                </c:pt>
                <c:pt idx="7">
                  <c:v>Inhalables volàtils</c:v>
                </c:pt>
                <c:pt idx="8">
                  <c:v>Cap substància</c:v>
                </c:pt>
              </c:strCache>
            </c:strRef>
          </c:cat>
          <c:val>
            <c:numRef>
              <c:f>SUBST!$B$23:$B$31</c:f>
              <c:numCache>
                <c:formatCode>0.0%</c:formatCode>
                <c:ptCount val="9"/>
                <c:pt idx="0">
                  <c:v>0.25</c:v>
                </c:pt>
                <c:pt idx="1">
                  <c:v>2.8000000000000001E-2</c:v>
                </c:pt>
                <c:pt idx="2">
                  <c:v>0</c:v>
                </c:pt>
                <c:pt idx="3">
                  <c:v>0</c:v>
                </c:pt>
                <c:pt idx="4">
                  <c:v>0</c:v>
                </c:pt>
                <c:pt idx="5">
                  <c:v>0</c:v>
                </c:pt>
                <c:pt idx="6">
                  <c:v>0</c:v>
                </c:pt>
                <c:pt idx="7">
                  <c:v>2.8000000000000001E-2</c:v>
                </c:pt>
                <c:pt idx="8">
                  <c:v>0.58299999999999996</c:v>
                </c:pt>
              </c:numCache>
            </c:numRef>
          </c:val>
          <c:extLst xmlns:c16r2="http://schemas.microsoft.com/office/drawing/2015/06/chart">
            <c:ext xmlns:c16="http://schemas.microsoft.com/office/drawing/2014/chart" uri="{C3380CC4-5D6E-409C-BE32-E72D297353CC}">
              <c16:uniqueId val="{00000000-5F79-4E20-927A-0E8060E210EC}"/>
            </c:ext>
          </c:extLst>
        </c:ser>
        <c:ser>
          <c:idx val="1"/>
          <c:order val="1"/>
          <c:tx>
            <c:strRef>
              <c:f>SUBST!$B$34</c:f>
              <c:strCache>
                <c:ptCount val="1"/>
                <c:pt idx="0">
                  <c:v>Noies</c:v>
                </c:pt>
              </c:strCache>
            </c:strRef>
          </c:tx>
          <c:invertIfNegative val="0"/>
          <c:dLbls>
            <c:dLbl>
              <c:idx val="0"/>
              <c:layout/>
              <c:showLegendKey val="0"/>
              <c:showVal val="1"/>
              <c:showCatName val="0"/>
              <c:showSerName val="0"/>
              <c:showPercent val="0"/>
              <c:showBubbleSize val="0"/>
            </c:dLbl>
            <c:dLbl>
              <c:idx val="1"/>
              <c:layout/>
              <c:showLegendKey val="0"/>
              <c:showVal val="1"/>
              <c:showCatName val="0"/>
              <c:showSerName val="0"/>
              <c:showPercent val="0"/>
              <c:showBubbleSize val="0"/>
            </c:dLbl>
            <c:dLbl>
              <c:idx val="8"/>
              <c:layout/>
              <c:showLegendKey val="0"/>
              <c:showVal val="1"/>
              <c:showCatName val="0"/>
              <c:showSerName val="0"/>
              <c:showPercent val="0"/>
              <c:showBubbleSize val="0"/>
            </c:dLbl>
            <c:showLegendKey val="0"/>
            <c:showVal val="0"/>
            <c:showCatName val="0"/>
            <c:showSerName val="0"/>
            <c:showPercent val="0"/>
            <c:showBubbleSize val="0"/>
          </c:dLbls>
          <c:cat>
            <c:strRef>
              <c:f>SUBST!$A$10:$A$18</c:f>
              <c:strCache>
                <c:ptCount val="9"/>
                <c:pt idx="0">
                  <c:v>Haixix o marihuana</c:v>
                </c:pt>
                <c:pt idx="1">
                  <c:v>Tranquil·litzants</c:v>
                </c:pt>
                <c:pt idx="2">
                  <c:v>Cocaïna</c:v>
                </c:pt>
                <c:pt idx="3">
                  <c:v>Speed / Anfetamines</c:v>
                </c:pt>
                <c:pt idx="4">
                  <c:v>Èxtasi</c:v>
                </c:pt>
                <c:pt idx="5">
                  <c:v>Al·lucinògens</c:v>
                </c:pt>
                <c:pt idx="6">
                  <c:v>Heroïna</c:v>
                </c:pt>
                <c:pt idx="7">
                  <c:v>Inhalables volàtils</c:v>
                </c:pt>
                <c:pt idx="8">
                  <c:v>Cap substància</c:v>
                </c:pt>
              </c:strCache>
            </c:strRef>
          </c:cat>
          <c:val>
            <c:numRef>
              <c:f>SUBST!$B$36:$B$44</c:f>
              <c:numCache>
                <c:formatCode>0.0%</c:formatCode>
                <c:ptCount val="9"/>
                <c:pt idx="0">
                  <c:v>0.15000000000000005</c:v>
                </c:pt>
                <c:pt idx="1">
                  <c:v>0.05</c:v>
                </c:pt>
                <c:pt idx="2">
                  <c:v>0</c:v>
                </c:pt>
                <c:pt idx="3">
                  <c:v>0</c:v>
                </c:pt>
                <c:pt idx="4">
                  <c:v>0</c:v>
                </c:pt>
                <c:pt idx="5">
                  <c:v>0</c:v>
                </c:pt>
                <c:pt idx="6">
                  <c:v>0</c:v>
                </c:pt>
                <c:pt idx="7">
                  <c:v>0</c:v>
                </c:pt>
                <c:pt idx="8">
                  <c:v>0.67500000000000038</c:v>
                </c:pt>
              </c:numCache>
            </c:numRef>
          </c:val>
          <c:extLst xmlns:c16r2="http://schemas.microsoft.com/office/drawing/2015/06/chart">
            <c:ext xmlns:c16="http://schemas.microsoft.com/office/drawing/2014/chart" uri="{C3380CC4-5D6E-409C-BE32-E72D297353CC}">
              <c16:uniqueId val="{00000001-5F79-4E20-927A-0E8060E210EC}"/>
            </c:ext>
          </c:extLst>
        </c:ser>
        <c:dLbls>
          <c:showLegendKey val="0"/>
          <c:showVal val="1"/>
          <c:showCatName val="0"/>
          <c:showSerName val="0"/>
          <c:showPercent val="0"/>
          <c:showBubbleSize val="0"/>
        </c:dLbls>
        <c:gapWidth val="75"/>
        <c:overlap val="-25"/>
        <c:axId val="217715072"/>
        <c:axId val="217716608"/>
      </c:barChart>
      <c:dateAx>
        <c:axId val="217715072"/>
        <c:scaling>
          <c:orientation val="maxMin"/>
        </c:scaling>
        <c:delete val="0"/>
        <c:axPos val="l"/>
        <c:numFmt formatCode="General" sourceLinked="0"/>
        <c:majorTickMark val="none"/>
        <c:minorTickMark val="none"/>
        <c:tickLblPos val="nextTo"/>
        <c:crossAx val="217716608"/>
        <c:crosses val="autoZero"/>
        <c:auto val="0"/>
        <c:lblOffset val="100"/>
        <c:baseTimeUnit val="days"/>
      </c:dateAx>
      <c:valAx>
        <c:axId val="217716608"/>
        <c:scaling>
          <c:orientation val="minMax"/>
        </c:scaling>
        <c:delete val="1"/>
        <c:axPos val="t"/>
        <c:numFmt formatCode="0.0%" sourceLinked="1"/>
        <c:majorTickMark val="out"/>
        <c:minorTickMark val="none"/>
        <c:tickLblPos val="none"/>
        <c:crossAx val="217715072"/>
        <c:crosses val="autoZero"/>
        <c:crossBetween val="between"/>
      </c:valAx>
    </c:plotArea>
    <c:legend>
      <c:legendPos val="t"/>
      <c:layout>
        <c:manualLayout>
          <c:xMode val="edge"/>
          <c:yMode val="edge"/>
          <c:x val="0.35559990346034331"/>
          <c:y val="7.0879626870674825E-2"/>
          <c:w val="0.28879989139289097"/>
          <c:h val="5.3460189730563233E-2"/>
        </c:manualLayout>
      </c:layout>
      <c:overlay val="0"/>
    </c:legend>
    <c:plotVisOnly val="1"/>
    <c:dispBlanksAs val="gap"/>
    <c:showDLblsOverMax val="0"/>
  </c:chart>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Perillositat substàncies</a:t>
            </a:r>
          </a:p>
        </c:rich>
      </c:tx>
      <c:layout/>
      <c:overlay val="0"/>
    </c:title>
    <c:autoTitleDeleted val="0"/>
    <c:plotArea>
      <c:layout>
        <c:manualLayout>
          <c:layoutTarget val="inner"/>
          <c:xMode val="edge"/>
          <c:yMode val="edge"/>
          <c:x val="0.24783928177202638"/>
          <c:y val="0.12604335054145019"/>
          <c:w val="0.72723859984790773"/>
          <c:h val="0.76822474433438015"/>
        </c:manualLayout>
      </c:layout>
      <c:barChart>
        <c:barDir val="bar"/>
        <c:grouping val="percentStacked"/>
        <c:varyColors val="0"/>
        <c:ser>
          <c:idx val="0"/>
          <c:order val="0"/>
          <c:tx>
            <c:strRef>
              <c:f>SUBST!$B$111</c:f>
              <c:strCache>
                <c:ptCount val="1"/>
                <c:pt idx="0">
                  <c:v>Molt perillós</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SUBST!$A$112:$A$119</c:f>
              <c:strCache>
                <c:ptCount val="8"/>
                <c:pt idx="0">
                  <c:v>Haixix o marihuana</c:v>
                </c:pt>
                <c:pt idx="1">
                  <c:v>Tranquil·litzants</c:v>
                </c:pt>
                <c:pt idx="2">
                  <c:v>Cocaïna</c:v>
                </c:pt>
                <c:pt idx="3">
                  <c:v>Speed / amfetamines</c:v>
                </c:pt>
                <c:pt idx="4">
                  <c:v>Èxtasi</c:v>
                </c:pt>
                <c:pt idx="5">
                  <c:v>Al·lucinògens</c:v>
                </c:pt>
                <c:pt idx="6">
                  <c:v>Heroïna</c:v>
                </c:pt>
                <c:pt idx="7">
                  <c:v>Inhalables volàtils</c:v>
                </c:pt>
              </c:strCache>
            </c:strRef>
          </c:cat>
          <c:val>
            <c:numRef>
              <c:f>SUBST!$B$112:$B$119</c:f>
              <c:numCache>
                <c:formatCode>0.0%</c:formatCode>
                <c:ptCount val="8"/>
                <c:pt idx="0">
                  <c:v>0.38200000000000012</c:v>
                </c:pt>
                <c:pt idx="1">
                  <c:v>0.23700000000000004</c:v>
                </c:pt>
                <c:pt idx="2">
                  <c:v>0.68400000000000005</c:v>
                </c:pt>
                <c:pt idx="3">
                  <c:v>0.7240000000000002</c:v>
                </c:pt>
                <c:pt idx="4">
                  <c:v>0.7240000000000002</c:v>
                </c:pt>
                <c:pt idx="5">
                  <c:v>0.7240000000000002</c:v>
                </c:pt>
                <c:pt idx="6">
                  <c:v>0.73700000000000021</c:v>
                </c:pt>
                <c:pt idx="7">
                  <c:v>0.59199999999999997</c:v>
                </c:pt>
              </c:numCache>
            </c:numRef>
          </c:val>
          <c:extLst xmlns:c16r2="http://schemas.microsoft.com/office/drawing/2015/06/chart">
            <c:ext xmlns:c16="http://schemas.microsoft.com/office/drawing/2014/chart" uri="{C3380CC4-5D6E-409C-BE32-E72D297353CC}">
              <c16:uniqueId val="{00000000-E7C1-49B8-B8ED-DF8417C5AC3B}"/>
            </c:ext>
          </c:extLst>
        </c:ser>
        <c:ser>
          <c:idx val="1"/>
          <c:order val="1"/>
          <c:tx>
            <c:strRef>
              <c:f>SUBST!$C$111</c:f>
              <c:strCache>
                <c:ptCount val="1"/>
                <c:pt idx="0">
                  <c:v>Moderadament perillós</c:v>
                </c:pt>
              </c:strCache>
            </c:strRef>
          </c:tx>
          <c:spPr>
            <a:solidFill>
              <a:srgbClr val="F89880"/>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SUBST!$A$112:$A$119</c:f>
              <c:strCache>
                <c:ptCount val="8"/>
                <c:pt idx="0">
                  <c:v>Haixix o marihuana</c:v>
                </c:pt>
                <c:pt idx="1">
                  <c:v>Tranquil·litzants</c:v>
                </c:pt>
                <c:pt idx="2">
                  <c:v>Cocaïna</c:v>
                </c:pt>
                <c:pt idx="3">
                  <c:v>Speed / amfetamines</c:v>
                </c:pt>
                <c:pt idx="4">
                  <c:v>Èxtasi</c:v>
                </c:pt>
                <c:pt idx="5">
                  <c:v>Al·lucinògens</c:v>
                </c:pt>
                <c:pt idx="6">
                  <c:v>Heroïna</c:v>
                </c:pt>
                <c:pt idx="7">
                  <c:v>Inhalables volàtils</c:v>
                </c:pt>
              </c:strCache>
            </c:strRef>
          </c:cat>
          <c:val>
            <c:numRef>
              <c:f>SUBST!$C$112:$C$119</c:f>
              <c:numCache>
                <c:formatCode>0.0%</c:formatCode>
                <c:ptCount val="8"/>
                <c:pt idx="0">
                  <c:v>0.44700000000000001</c:v>
                </c:pt>
                <c:pt idx="1">
                  <c:v>0.53900000000000003</c:v>
                </c:pt>
                <c:pt idx="2">
                  <c:v>0.21100000000000005</c:v>
                </c:pt>
                <c:pt idx="3">
                  <c:v>0.17100000000000001</c:v>
                </c:pt>
                <c:pt idx="4">
                  <c:v>0.15800000000000006</c:v>
                </c:pt>
                <c:pt idx="5">
                  <c:v>0.14500000000000005</c:v>
                </c:pt>
                <c:pt idx="6">
                  <c:v>0.15800000000000006</c:v>
                </c:pt>
                <c:pt idx="7">
                  <c:v>0.26300000000000001</c:v>
                </c:pt>
              </c:numCache>
            </c:numRef>
          </c:val>
          <c:extLst xmlns:c16r2="http://schemas.microsoft.com/office/drawing/2015/06/chart">
            <c:ext xmlns:c16="http://schemas.microsoft.com/office/drawing/2014/chart" uri="{C3380CC4-5D6E-409C-BE32-E72D297353CC}">
              <c16:uniqueId val="{00000001-E7C1-49B8-B8ED-DF8417C5AC3B}"/>
            </c:ext>
          </c:extLst>
        </c:ser>
        <c:ser>
          <c:idx val="2"/>
          <c:order val="2"/>
          <c:tx>
            <c:strRef>
              <c:f>SUBST!$D$111</c:f>
              <c:strCache>
                <c:ptCount val="1"/>
                <c:pt idx="0">
                  <c:v>Gens perillós</c:v>
                </c:pt>
              </c:strCache>
            </c:strRef>
          </c:tx>
          <c:spPr>
            <a:solidFill>
              <a:srgbClr val="E14E32"/>
            </a:solidFill>
          </c:spPr>
          <c:invertIfNegative val="0"/>
          <c:dLbls>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E7C1-49B8-B8ED-DF8417C5AC3B}"/>
                </c:ext>
              </c:extLst>
            </c:dLbl>
            <c:dLbl>
              <c:idx val="3"/>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E7C1-49B8-B8ED-DF8417C5AC3B}"/>
                </c:ext>
              </c:extLst>
            </c:dLbl>
            <c:dLbl>
              <c:idx val="4"/>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E7C1-49B8-B8ED-DF8417C5AC3B}"/>
                </c:ext>
              </c:extLst>
            </c:dLbl>
            <c:dLbl>
              <c:idx val="5"/>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5-E7C1-49B8-B8ED-DF8417C5AC3B}"/>
                </c:ext>
              </c:extLst>
            </c:dLbl>
            <c:dLbl>
              <c:idx val="6"/>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6-E7C1-49B8-B8ED-DF8417C5AC3B}"/>
                </c:ext>
              </c:extLst>
            </c:dLbl>
            <c:dLbl>
              <c:idx val="7"/>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7-E7C1-49B8-B8ED-DF8417C5AC3B}"/>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SUBST!$A$112:$A$119</c:f>
              <c:strCache>
                <c:ptCount val="8"/>
                <c:pt idx="0">
                  <c:v>Haixix o marihuana</c:v>
                </c:pt>
                <c:pt idx="1">
                  <c:v>Tranquil·litzants</c:v>
                </c:pt>
                <c:pt idx="2">
                  <c:v>Cocaïna</c:v>
                </c:pt>
                <c:pt idx="3">
                  <c:v>Speed / amfetamines</c:v>
                </c:pt>
                <c:pt idx="4">
                  <c:v>Èxtasi</c:v>
                </c:pt>
                <c:pt idx="5">
                  <c:v>Al·lucinògens</c:v>
                </c:pt>
                <c:pt idx="6">
                  <c:v>Heroïna</c:v>
                </c:pt>
                <c:pt idx="7">
                  <c:v>Inhalables volàtils</c:v>
                </c:pt>
              </c:strCache>
            </c:strRef>
          </c:cat>
          <c:val>
            <c:numRef>
              <c:f>SUBST!$D$112:$D$119</c:f>
              <c:numCache>
                <c:formatCode>0.0%</c:formatCode>
                <c:ptCount val="8"/>
                <c:pt idx="0">
                  <c:v>7.9000000000000029E-2</c:v>
                </c:pt>
                <c:pt idx="1">
                  <c:v>0.13200000000000001</c:v>
                </c:pt>
                <c:pt idx="2">
                  <c:v>1.2999999999999998E-2</c:v>
                </c:pt>
                <c:pt idx="3">
                  <c:v>1.2999999999999998E-2</c:v>
                </c:pt>
                <c:pt idx="4">
                  <c:v>1.2999999999999998E-2</c:v>
                </c:pt>
                <c:pt idx="5">
                  <c:v>2.5999999999999999E-2</c:v>
                </c:pt>
                <c:pt idx="6">
                  <c:v>1.2999999999999998E-2</c:v>
                </c:pt>
                <c:pt idx="7">
                  <c:v>5.3000000000000012E-2</c:v>
                </c:pt>
              </c:numCache>
            </c:numRef>
          </c:val>
          <c:extLst xmlns:c16r2="http://schemas.microsoft.com/office/drawing/2015/06/chart">
            <c:ext xmlns:c16="http://schemas.microsoft.com/office/drawing/2014/chart" uri="{C3380CC4-5D6E-409C-BE32-E72D297353CC}">
              <c16:uniqueId val="{00000008-E7C1-49B8-B8ED-DF8417C5AC3B}"/>
            </c:ext>
          </c:extLst>
        </c:ser>
        <c:ser>
          <c:idx val="3"/>
          <c:order val="3"/>
          <c:tx>
            <c:strRef>
              <c:f>SUBST!$E$111</c:f>
              <c:strCache>
                <c:ptCount val="1"/>
                <c:pt idx="0">
                  <c:v>Ns/Nc</c:v>
                </c:pt>
              </c:strCache>
            </c:strRef>
          </c:tx>
          <c:spPr>
            <a:solidFill>
              <a:srgbClr val="AFABAB"/>
            </a:solidFill>
          </c:spPr>
          <c:invertIfNegative val="0"/>
          <c:dLbls>
            <c:showLegendKey val="0"/>
            <c:showVal val="1"/>
            <c:showCatName val="0"/>
            <c:showSerName val="0"/>
            <c:showPercent val="0"/>
            <c:showBubbleSize val="0"/>
            <c:showLeaderLines val="0"/>
          </c:dLbls>
          <c:cat>
            <c:strRef>
              <c:f>SUBST!$A$112:$A$119</c:f>
              <c:strCache>
                <c:ptCount val="8"/>
                <c:pt idx="0">
                  <c:v>Haixix o marihuana</c:v>
                </c:pt>
                <c:pt idx="1">
                  <c:v>Tranquil·litzants</c:v>
                </c:pt>
                <c:pt idx="2">
                  <c:v>Cocaïna</c:v>
                </c:pt>
                <c:pt idx="3">
                  <c:v>Speed / amfetamines</c:v>
                </c:pt>
                <c:pt idx="4">
                  <c:v>Èxtasi</c:v>
                </c:pt>
                <c:pt idx="5">
                  <c:v>Al·lucinògens</c:v>
                </c:pt>
                <c:pt idx="6">
                  <c:v>Heroïna</c:v>
                </c:pt>
                <c:pt idx="7">
                  <c:v>Inhalables volàtils</c:v>
                </c:pt>
              </c:strCache>
            </c:strRef>
          </c:cat>
          <c:val>
            <c:numRef>
              <c:f>SUBST!$E$112:$E$119</c:f>
              <c:numCache>
                <c:formatCode>0.0%</c:formatCode>
                <c:ptCount val="8"/>
                <c:pt idx="0">
                  <c:v>9.2000000000000026E-2</c:v>
                </c:pt>
                <c:pt idx="1">
                  <c:v>9.2000000000000026E-2</c:v>
                </c:pt>
                <c:pt idx="2">
                  <c:v>9.2000000000000026E-2</c:v>
                </c:pt>
                <c:pt idx="3">
                  <c:v>9.2000000000000026E-2</c:v>
                </c:pt>
                <c:pt idx="4">
                  <c:v>0.10500000000000002</c:v>
                </c:pt>
                <c:pt idx="5">
                  <c:v>0.10500000000000002</c:v>
                </c:pt>
                <c:pt idx="6">
                  <c:v>9.2000000000000026E-2</c:v>
                </c:pt>
                <c:pt idx="7">
                  <c:v>9.2000000000000026E-2</c:v>
                </c:pt>
              </c:numCache>
            </c:numRef>
          </c:val>
          <c:extLst xmlns:c16r2="http://schemas.microsoft.com/office/drawing/2015/06/chart">
            <c:ext xmlns:c16="http://schemas.microsoft.com/office/drawing/2014/chart" uri="{C3380CC4-5D6E-409C-BE32-E72D297353CC}">
              <c16:uniqueId val="{00000009-E7C1-49B8-B8ED-DF8417C5AC3B}"/>
            </c:ext>
          </c:extLst>
        </c:ser>
        <c:dLbls>
          <c:showLegendKey val="0"/>
          <c:showVal val="0"/>
          <c:showCatName val="0"/>
          <c:showSerName val="0"/>
          <c:showPercent val="0"/>
          <c:showBubbleSize val="0"/>
        </c:dLbls>
        <c:gapWidth val="50"/>
        <c:overlap val="100"/>
        <c:axId val="217798912"/>
        <c:axId val="217812992"/>
      </c:barChart>
      <c:dateAx>
        <c:axId val="217798912"/>
        <c:scaling>
          <c:orientation val="maxMin"/>
        </c:scaling>
        <c:delete val="0"/>
        <c:axPos val="l"/>
        <c:numFmt formatCode="General" sourceLinked="0"/>
        <c:majorTickMark val="none"/>
        <c:minorTickMark val="none"/>
        <c:tickLblPos val="nextTo"/>
        <c:crossAx val="217812992"/>
        <c:crosses val="autoZero"/>
        <c:auto val="0"/>
        <c:lblOffset val="100"/>
        <c:baseTimeUnit val="days"/>
      </c:dateAx>
      <c:valAx>
        <c:axId val="217812992"/>
        <c:scaling>
          <c:orientation val="minMax"/>
        </c:scaling>
        <c:delete val="1"/>
        <c:axPos val="t"/>
        <c:numFmt formatCode="0%" sourceLinked="1"/>
        <c:majorTickMark val="out"/>
        <c:minorTickMark val="none"/>
        <c:tickLblPos val="none"/>
        <c:crossAx val="217798912"/>
        <c:crosses val="autoZero"/>
        <c:crossBetween val="between"/>
      </c:valAx>
    </c:plotArea>
    <c:legend>
      <c:legendPos val="b"/>
      <c:layout>
        <c:manualLayout>
          <c:xMode val="edge"/>
          <c:yMode val="edge"/>
          <c:x val="0.13771064206747949"/>
          <c:y val="0.91712327507806735"/>
          <c:w val="0.84704230851199469"/>
          <c:h val="7.9836262189080923E-2"/>
        </c:manualLayout>
      </c:layout>
      <c:overlay val="0"/>
    </c:legend>
    <c:plotVisOnly val="1"/>
    <c:dispBlanksAs val="gap"/>
    <c:showDLblsOverMax val="0"/>
  </c:chart>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Quan ha consumit haixix o marihuana</a:t>
            </a:r>
          </a:p>
        </c:rich>
      </c:tx>
      <c:layout/>
      <c:overlay val="0"/>
    </c:title>
    <c:autoTitleDeleted val="0"/>
    <c:plotArea>
      <c:layout>
        <c:manualLayout>
          <c:layoutTarget val="inner"/>
          <c:xMode val="edge"/>
          <c:yMode val="edge"/>
          <c:x val="4.7619047619047623E-2"/>
          <c:y val="0.18981869772998808"/>
          <c:w val="0.90476190476189999"/>
          <c:h val="0.58606929510155303"/>
        </c:manualLayout>
      </c:layout>
      <c:barChart>
        <c:barDir val="col"/>
        <c:grouping val="clustered"/>
        <c:varyColors val="0"/>
        <c:ser>
          <c:idx val="0"/>
          <c:order val="0"/>
          <c:tx>
            <c:strRef>
              <c:f>SUBST!$B$85</c:f>
              <c:strCache>
                <c:ptCount val="1"/>
                <c:pt idx="0">
                  <c:v>L'última setmana</c:v>
                </c:pt>
              </c:strCache>
            </c:strRef>
          </c:tx>
          <c:spPr>
            <a:solidFill>
              <a:srgbClr val="D11507"/>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SUBST!$A$86</c:f>
              <c:strCache>
                <c:ptCount val="1"/>
                <c:pt idx="0">
                  <c:v>Haixix o marihuana</c:v>
                </c:pt>
              </c:strCache>
            </c:strRef>
          </c:cat>
          <c:val>
            <c:numRef>
              <c:f>SUBST!$B$86</c:f>
              <c:numCache>
                <c:formatCode>0.0%</c:formatCode>
                <c:ptCount val="1"/>
                <c:pt idx="0">
                  <c:v>2.5999999999999999E-2</c:v>
                </c:pt>
              </c:numCache>
            </c:numRef>
          </c:val>
          <c:extLst xmlns:c16r2="http://schemas.microsoft.com/office/drawing/2015/06/chart">
            <c:ext xmlns:c16="http://schemas.microsoft.com/office/drawing/2014/chart" uri="{C3380CC4-5D6E-409C-BE32-E72D297353CC}">
              <c16:uniqueId val="{00000000-7FD1-4BA4-B743-A3257026C196}"/>
            </c:ext>
          </c:extLst>
        </c:ser>
        <c:ser>
          <c:idx val="1"/>
          <c:order val="1"/>
          <c:tx>
            <c:strRef>
              <c:f>SUBST!$C$85</c:f>
              <c:strCache>
                <c:ptCount val="1"/>
                <c:pt idx="0">
                  <c:v>En els darrers 30 dies</c:v>
                </c:pt>
              </c:strCache>
            </c:strRef>
          </c:tx>
          <c:spPr>
            <a:solidFill>
              <a:srgbClr val="E14E3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SUBST!$A$86</c:f>
              <c:strCache>
                <c:ptCount val="1"/>
                <c:pt idx="0">
                  <c:v>Haixix o marihuana</c:v>
                </c:pt>
              </c:strCache>
            </c:strRef>
          </c:cat>
          <c:val>
            <c:numRef>
              <c:f>SUBST!$C$86</c:f>
              <c:numCache>
                <c:formatCode>0.0%</c:formatCode>
                <c:ptCount val="1"/>
                <c:pt idx="0">
                  <c:v>3.9000000000000014E-2</c:v>
                </c:pt>
              </c:numCache>
            </c:numRef>
          </c:val>
          <c:extLst xmlns:c16r2="http://schemas.microsoft.com/office/drawing/2015/06/chart">
            <c:ext xmlns:c16="http://schemas.microsoft.com/office/drawing/2014/chart" uri="{C3380CC4-5D6E-409C-BE32-E72D297353CC}">
              <c16:uniqueId val="{00000001-7FD1-4BA4-B743-A3257026C196}"/>
            </c:ext>
          </c:extLst>
        </c:ser>
        <c:ser>
          <c:idx val="2"/>
          <c:order val="2"/>
          <c:tx>
            <c:strRef>
              <c:f>SUBST!$D$85</c:f>
              <c:strCache>
                <c:ptCount val="1"/>
                <c:pt idx="0">
                  <c:v>En els darrers 12 mesos</c:v>
                </c:pt>
              </c:strCache>
            </c:strRef>
          </c:tx>
          <c:spPr>
            <a:solidFill>
              <a:srgbClr val="EE7558"/>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SUBST!$A$86</c:f>
              <c:strCache>
                <c:ptCount val="1"/>
                <c:pt idx="0">
                  <c:v>Haixix o marihuana</c:v>
                </c:pt>
              </c:strCache>
            </c:strRef>
          </c:cat>
          <c:val>
            <c:numRef>
              <c:f>SUBST!$D$86</c:f>
              <c:numCache>
                <c:formatCode>0.0%</c:formatCode>
                <c:ptCount val="1"/>
                <c:pt idx="0">
                  <c:v>2.5999999999999999E-2</c:v>
                </c:pt>
              </c:numCache>
            </c:numRef>
          </c:val>
          <c:extLst xmlns:c16r2="http://schemas.microsoft.com/office/drawing/2015/06/chart">
            <c:ext xmlns:c16="http://schemas.microsoft.com/office/drawing/2014/chart" uri="{C3380CC4-5D6E-409C-BE32-E72D297353CC}">
              <c16:uniqueId val="{00000002-7FD1-4BA4-B743-A3257026C196}"/>
            </c:ext>
          </c:extLst>
        </c:ser>
        <c:ser>
          <c:idx val="3"/>
          <c:order val="3"/>
          <c:tx>
            <c:strRef>
              <c:f>SUBST!$E$85</c:f>
              <c:strCache>
                <c:ptCount val="1"/>
                <c:pt idx="0">
                  <c:v>Alguna vegada a la vida</c:v>
                </c:pt>
              </c:strCache>
            </c:strRef>
          </c:tx>
          <c:spPr>
            <a:solidFill>
              <a:srgbClr val="F89880"/>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SUBST!$A$86</c:f>
              <c:strCache>
                <c:ptCount val="1"/>
                <c:pt idx="0">
                  <c:v>Haixix o marihuana</c:v>
                </c:pt>
              </c:strCache>
            </c:strRef>
          </c:cat>
          <c:val>
            <c:numRef>
              <c:f>SUBST!$E$86</c:f>
              <c:numCache>
                <c:formatCode>0.0%</c:formatCode>
                <c:ptCount val="1"/>
                <c:pt idx="0">
                  <c:v>0.10500000000000002</c:v>
                </c:pt>
              </c:numCache>
            </c:numRef>
          </c:val>
          <c:extLst xmlns:c16r2="http://schemas.microsoft.com/office/drawing/2015/06/chart">
            <c:ext xmlns:c16="http://schemas.microsoft.com/office/drawing/2014/chart" uri="{C3380CC4-5D6E-409C-BE32-E72D297353CC}">
              <c16:uniqueId val="{00000003-7FD1-4BA4-B743-A3257026C196}"/>
            </c:ext>
          </c:extLst>
        </c:ser>
        <c:ser>
          <c:idx val="4"/>
          <c:order val="4"/>
          <c:tx>
            <c:strRef>
              <c:f>SUBST!$F$85</c:f>
              <c:strCache>
                <c:ptCount val="1"/>
                <c:pt idx="0">
                  <c:v>No n'ha pres mai</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SUBST!$A$86</c:f>
              <c:strCache>
                <c:ptCount val="1"/>
                <c:pt idx="0">
                  <c:v>Haixix o marihuana</c:v>
                </c:pt>
              </c:strCache>
            </c:strRef>
          </c:cat>
          <c:val>
            <c:numRef>
              <c:f>SUBST!$F$86</c:f>
              <c:numCache>
                <c:formatCode>0.0%</c:formatCode>
                <c:ptCount val="1"/>
                <c:pt idx="0">
                  <c:v>0.64500000000000024</c:v>
                </c:pt>
              </c:numCache>
            </c:numRef>
          </c:val>
          <c:extLst xmlns:c16r2="http://schemas.microsoft.com/office/drawing/2015/06/chart">
            <c:ext xmlns:c16="http://schemas.microsoft.com/office/drawing/2014/chart" uri="{C3380CC4-5D6E-409C-BE32-E72D297353CC}">
              <c16:uniqueId val="{00000004-7FD1-4BA4-B743-A3257026C196}"/>
            </c:ext>
          </c:extLst>
        </c:ser>
        <c:ser>
          <c:idx val="5"/>
          <c:order val="5"/>
          <c:tx>
            <c:strRef>
              <c:f>SUBST!$G$85</c:f>
              <c:strCache>
                <c:ptCount val="1"/>
                <c:pt idx="0">
                  <c:v>Ns/Nc</c:v>
                </c:pt>
              </c:strCache>
            </c:strRef>
          </c:tx>
          <c:spPr>
            <a:solidFill>
              <a:srgbClr val="AFABAB"/>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SUBST!$A$86</c:f>
              <c:strCache>
                <c:ptCount val="1"/>
                <c:pt idx="0">
                  <c:v>Haixix o marihuana</c:v>
                </c:pt>
              </c:strCache>
            </c:strRef>
          </c:cat>
          <c:val>
            <c:numRef>
              <c:f>SUBST!$G$86</c:f>
              <c:numCache>
                <c:formatCode>0.0%</c:formatCode>
                <c:ptCount val="1"/>
                <c:pt idx="0">
                  <c:v>0.15800000000000006</c:v>
                </c:pt>
              </c:numCache>
            </c:numRef>
          </c:val>
          <c:extLst xmlns:c16r2="http://schemas.microsoft.com/office/drawing/2015/06/chart">
            <c:ext xmlns:c16="http://schemas.microsoft.com/office/drawing/2014/chart" uri="{C3380CC4-5D6E-409C-BE32-E72D297353CC}">
              <c16:uniqueId val="{00000005-7FD1-4BA4-B743-A3257026C196}"/>
            </c:ext>
          </c:extLst>
        </c:ser>
        <c:dLbls>
          <c:showLegendKey val="0"/>
          <c:showVal val="0"/>
          <c:showCatName val="0"/>
          <c:showSerName val="0"/>
          <c:showPercent val="0"/>
          <c:showBubbleSize val="0"/>
        </c:dLbls>
        <c:gapWidth val="75"/>
        <c:overlap val="-25"/>
        <c:axId val="125309696"/>
        <c:axId val="125311232"/>
      </c:barChart>
      <c:dateAx>
        <c:axId val="125309696"/>
        <c:scaling>
          <c:orientation val="minMax"/>
        </c:scaling>
        <c:delete val="0"/>
        <c:axPos val="b"/>
        <c:numFmt formatCode="General" sourceLinked="0"/>
        <c:majorTickMark val="none"/>
        <c:minorTickMark val="none"/>
        <c:tickLblPos val="none"/>
        <c:crossAx val="125311232"/>
        <c:crosses val="autoZero"/>
        <c:auto val="0"/>
        <c:lblOffset val="100"/>
        <c:baseTimeUnit val="days"/>
      </c:dateAx>
      <c:valAx>
        <c:axId val="125311232"/>
        <c:scaling>
          <c:orientation val="minMax"/>
        </c:scaling>
        <c:delete val="0"/>
        <c:axPos val="l"/>
        <c:numFmt formatCode="0.0%" sourceLinked="1"/>
        <c:majorTickMark val="none"/>
        <c:minorTickMark val="none"/>
        <c:tickLblPos val="none"/>
        <c:spPr>
          <a:ln w="6350">
            <a:noFill/>
          </a:ln>
        </c:spPr>
        <c:crossAx val="125309696"/>
        <c:crosses val="autoZero"/>
        <c:crossBetween val="between"/>
      </c:valAx>
    </c:plotArea>
    <c:legend>
      <c:legendPos val="b"/>
      <c:layout>
        <c:manualLayout>
          <c:xMode val="edge"/>
          <c:yMode val="edge"/>
          <c:x val="0"/>
          <c:y val="0.8024787072556101"/>
          <c:w val="0.99536592016906478"/>
          <c:h val="0.17472926995236882"/>
        </c:manualLayout>
      </c:layout>
      <c:overlay val="0"/>
    </c:legend>
    <c:plotVisOnly val="1"/>
    <c:dispBlanksAs val="gap"/>
    <c:showDLblsOverMax val="0"/>
  </c:chart>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800" b="0" i="0" baseline="0"/>
              <a:t>Dificultat aconseguir haixix o marihuana</a:t>
            </a:r>
            <a:endParaRPr lang="es-ES"/>
          </a:p>
        </c:rich>
      </c:tx>
      <c:layout/>
      <c:overlay val="0"/>
    </c:title>
    <c:autoTitleDeleted val="0"/>
    <c:plotArea>
      <c:layout>
        <c:manualLayout>
          <c:layoutTarget val="inner"/>
          <c:xMode val="edge"/>
          <c:yMode val="edge"/>
          <c:x val="4.7619047619047623E-2"/>
          <c:y val="0.45155704898446836"/>
          <c:w val="0.90476190476189999"/>
          <c:h val="0.32433094384707301"/>
        </c:manualLayout>
      </c:layout>
      <c:barChart>
        <c:barDir val="col"/>
        <c:grouping val="clustered"/>
        <c:varyColors val="0"/>
        <c:ser>
          <c:idx val="0"/>
          <c:order val="0"/>
          <c:tx>
            <c:strRef>
              <c:f>SUBST!$A$123</c:f>
              <c:strCache>
                <c:ptCount val="1"/>
                <c:pt idx="0">
                  <c:v>Pràcticament impossible</c:v>
                </c:pt>
              </c:strCache>
            </c:strRef>
          </c:tx>
          <c:spPr>
            <a:solidFill>
              <a:srgbClr val="4F895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SUBST!$B$123</c:f>
              <c:numCache>
                <c:formatCode>0.0%</c:formatCode>
                <c:ptCount val="1"/>
                <c:pt idx="0">
                  <c:v>9.2000000000000026E-2</c:v>
                </c:pt>
              </c:numCache>
            </c:numRef>
          </c:val>
          <c:extLst xmlns:c16r2="http://schemas.microsoft.com/office/drawing/2015/06/chart">
            <c:ext xmlns:c16="http://schemas.microsoft.com/office/drawing/2014/chart" uri="{C3380CC4-5D6E-409C-BE32-E72D297353CC}">
              <c16:uniqueId val="{00000000-DCB5-458B-81E5-CE8B6628A3A1}"/>
            </c:ext>
          </c:extLst>
        </c:ser>
        <c:ser>
          <c:idx val="1"/>
          <c:order val="1"/>
          <c:tx>
            <c:strRef>
              <c:f>SUBST!$A$124</c:f>
              <c:strCache>
                <c:ptCount val="1"/>
                <c:pt idx="0">
                  <c:v>Difícil</c:v>
                </c:pt>
              </c:strCache>
            </c:strRef>
          </c:tx>
          <c:spPr>
            <a:solidFill>
              <a:srgbClr val="95B794"/>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SUBST!$B$124</c:f>
              <c:numCache>
                <c:formatCode>0.0%</c:formatCode>
                <c:ptCount val="1"/>
                <c:pt idx="0">
                  <c:v>0.30300000000000016</c:v>
                </c:pt>
              </c:numCache>
            </c:numRef>
          </c:val>
          <c:extLst xmlns:c16r2="http://schemas.microsoft.com/office/drawing/2015/06/chart">
            <c:ext xmlns:c16="http://schemas.microsoft.com/office/drawing/2014/chart" uri="{C3380CC4-5D6E-409C-BE32-E72D297353CC}">
              <c16:uniqueId val="{00000001-DCB5-458B-81E5-CE8B6628A3A1}"/>
            </c:ext>
          </c:extLst>
        </c:ser>
        <c:ser>
          <c:idx val="2"/>
          <c:order val="2"/>
          <c:tx>
            <c:strRef>
              <c:f>SUBST!$A$125</c:f>
              <c:strCache>
                <c:ptCount val="1"/>
                <c:pt idx="0">
                  <c:v>Relativament fàcil</c:v>
                </c:pt>
              </c:strCache>
            </c:strRef>
          </c:tx>
          <c:spPr>
            <a:solidFill>
              <a:srgbClr val="F89880"/>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SUBST!$B$125</c:f>
              <c:numCache>
                <c:formatCode>0.0%</c:formatCode>
                <c:ptCount val="1"/>
                <c:pt idx="0">
                  <c:v>0.32900000000000013</c:v>
                </c:pt>
              </c:numCache>
            </c:numRef>
          </c:val>
          <c:extLst xmlns:c16r2="http://schemas.microsoft.com/office/drawing/2015/06/chart">
            <c:ext xmlns:c16="http://schemas.microsoft.com/office/drawing/2014/chart" uri="{C3380CC4-5D6E-409C-BE32-E72D297353CC}">
              <c16:uniqueId val="{00000002-DCB5-458B-81E5-CE8B6628A3A1}"/>
            </c:ext>
          </c:extLst>
        </c:ser>
        <c:ser>
          <c:idx val="3"/>
          <c:order val="3"/>
          <c:tx>
            <c:strRef>
              <c:f>SUBST!$A$126</c:f>
              <c:strCache>
                <c:ptCount val="1"/>
                <c:pt idx="0">
                  <c:v>Molt fàcil</c:v>
                </c:pt>
              </c:strCache>
            </c:strRef>
          </c:tx>
          <c:spPr>
            <a:solidFill>
              <a:srgbClr val="E14E3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SUBST!$B$126</c:f>
              <c:numCache>
                <c:formatCode>0.0%</c:formatCode>
                <c:ptCount val="1"/>
                <c:pt idx="0">
                  <c:v>0.14500000000000005</c:v>
                </c:pt>
              </c:numCache>
            </c:numRef>
          </c:val>
          <c:extLst xmlns:c16r2="http://schemas.microsoft.com/office/drawing/2015/06/chart">
            <c:ext xmlns:c16="http://schemas.microsoft.com/office/drawing/2014/chart" uri="{C3380CC4-5D6E-409C-BE32-E72D297353CC}">
              <c16:uniqueId val="{00000003-DCB5-458B-81E5-CE8B6628A3A1}"/>
            </c:ext>
          </c:extLst>
        </c:ser>
        <c:ser>
          <c:idx val="4"/>
          <c:order val="4"/>
          <c:tx>
            <c:strRef>
              <c:f>SUBST!$A$127</c:f>
              <c:strCache>
                <c:ptCount val="1"/>
                <c:pt idx="0">
                  <c:v>No ho sé</c:v>
                </c:pt>
              </c:strCache>
            </c:strRef>
          </c:tx>
          <c:spPr>
            <a:solidFill>
              <a:srgbClr val="F9E5B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SUBST!$B$127</c:f>
              <c:numCache>
                <c:formatCode>0.0%</c:formatCode>
                <c:ptCount val="1"/>
                <c:pt idx="0">
                  <c:v>6.6000000000000003E-2</c:v>
                </c:pt>
              </c:numCache>
            </c:numRef>
          </c:val>
          <c:extLst xmlns:c16r2="http://schemas.microsoft.com/office/drawing/2015/06/chart">
            <c:ext xmlns:c16="http://schemas.microsoft.com/office/drawing/2014/chart" uri="{C3380CC4-5D6E-409C-BE32-E72D297353CC}">
              <c16:uniqueId val="{00000004-DCB5-458B-81E5-CE8B6628A3A1}"/>
            </c:ext>
          </c:extLst>
        </c:ser>
        <c:ser>
          <c:idx val="5"/>
          <c:order val="5"/>
          <c:tx>
            <c:strRef>
              <c:f>SUBST!$A$128</c:f>
              <c:strCache>
                <c:ptCount val="1"/>
                <c:pt idx="0">
                  <c:v>No consta</c:v>
                </c:pt>
              </c:strCache>
            </c:strRef>
          </c:tx>
          <c:spPr>
            <a:solidFill>
              <a:srgbClr val="AFABAB"/>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val>
            <c:numRef>
              <c:f>SUBST!$B$128</c:f>
              <c:numCache>
                <c:formatCode>0.0%</c:formatCode>
                <c:ptCount val="1"/>
                <c:pt idx="0">
                  <c:v>6.6000000000000003E-2</c:v>
                </c:pt>
              </c:numCache>
            </c:numRef>
          </c:val>
          <c:extLst xmlns:c16r2="http://schemas.microsoft.com/office/drawing/2015/06/chart">
            <c:ext xmlns:c16="http://schemas.microsoft.com/office/drawing/2014/chart" uri="{C3380CC4-5D6E-409C-BE32-E72D297353CC}">
              <c16:uniqueId val="{00000005-DCB5-458B-81E5-CE8B6628A3A1}"/>
            </c:ext>
          </c:extLst>
        </c:ser>
        <c:dLbls>
          <c:showLegendKey val="0"/>
          <c:showVal val="0"/>
          <c:showCatName val="0"/>
          <c:showSerName val="0"/>
          <c:showPercent val="0"/>
          <c:showBubbleSize val="0"/>
        </c:dLbls>
        <c:gapWidth val="75"/>
        <c:overlap val="-25"/>
        <c:axId val="125373440"/>
        <c:axId val="125387520"/>
      </c:barChart>
      <c:dateAx>
        <c:axId val="125373440"/>
        <c:scaling>
          <c:orientation val="minMax"/>
        </c:scaling>
        <c:delete val="0"/>
        <c:axPos val="b"/>
        <c:numFmt formatCode="General" sourceLinked="0"/>
        <c:majorTickMark val="none"/>
        <c:minorTickMark val="none"/>
        <c:tickLblPos val="none"/>
        <c:crossAx val="125387520"/>
        <c:crosses val="autoZero"/>
        <c:auto val="0"/>
        <c:lblOffset val="100"/>
        <c:baseTimeUnit val="days"/>
      </c:dateAx>
      <c:valAx>
        <c:axId val="125387520"/>
        <c:scaling>
          <c:orientation val="minMax"/>
        </c:scaling>
        <c:delete val="0"/>
        <c:axPos val="l"/>
        <c:numFmt formatCode="0.0%" sourceLinked="1"/>
        <c:majorTickMark val="none"/>
        <c:minorTickMark val="none"/>
        <c:tickLblPos val="none"/>
        <c:spPr>
          <a:ln w="6350">
            <a:noFill/>
          </a:ln>
        </c:spPr>
        <c:crossAx val="125373440"/>
        <c:crosses val="autoZero"/>
        <c:crossBetween val="between"/>
      </c:valAx>
    </c:plotArea>
    <c:legend>
      <c:legendPos val="b"/>
      <c:layout>
        <c:manualLayout>
          <c:xMode val="edge"/>
          <c:yMode val="edge"/>
          <c:x val="0"/>
          <c:y val="0.82527073004763296"/>
          <c:w val="1"/>
          <c:h val="0.15193724716034707"/>
        </c:manualLayout>
      </c:layout>
      <c:overlay val="0"/>
    </c:legend>
    <c:plotVisOnly val="1"/>
    <c:dispBlanksAs val="gap"/>
    <c:showDLblsOverMax val="0"/>
  </c:chart>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Els seus amics consumeixen haixix?</a:t>
            </a:r>
          </a:p>
        </c:rich>
      </c:tx>
      <c:layout>
        <c:manualLayout>
          <c:xMode val="edge"/>
          <c:yMode val="edge"/>
          <c:x val="0.24308395496402171"/>
          <c:y val="0"/>
        </c:manualLayout>
      </c:layout>
      <c:overlay val="0"/>
    </c:title>
    <c:autoTitleDeleted val="0"/>
    <c:plotArea>
      <c:layout>
        <c:manualLayout>
          <c:layoutTarget val="inner"/>
          <c:xMode val="edge"/>
          <c:yMode val="edge"/>
          <c:x val="0.2445055196125962"/>
          <c:y val="0.25466141732283482"/>
          <c:w val="0.74836339725050294"/>
          <c:h val="0.61591819772528433"/>
        </c:manualLayout>
      </c:layout>
      <c:barChart>
        <c:barDir val="bar"/>
        <c:grouping val="percentStacked"/>
        <c:varyColors val="0"/>
        <c:ser>
          <c:idx val="0"/>
          <c:order val="0"/>
          <c:tx>
            <c:strRef>
              <c:f>SUBST!$A$98</c:f>
              <c:strCache>
                <c:ptCount val="1"/>
                <c:pt idx="0">
                  <c:v>Fuma haixix o marihuana</c:v>
                </c:pt>
              </c:strCache>
            </c:strRef>
          </c:tx>
          <c:spPr>
            <a:solidFill>
              <a:srgbClr val="E14E32"/>
            </a:solidFill>
          </c:spPr>
          <c:invertIfNegative val="0"/>
          <c:dLbls>
            <c:dLbl>
              <c:idx val="3"/>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SUBST!$B$97:$E$97</c:f>
              <c:strCache>
                <c:ptCount val="4"/>
                <c:pt idx="0">
                  <c:v>Tots o quasi tots</c:v>
                </c:pt>
                <c:pt idx="1">
                  <c:v>Algun</c:v>
                </c:pt>
                <c:pt idx="2">
                  <c:v>Cap</c:v>
                </c:pt>
                <c:pt idx="3">
                  <c:v>No consta</c:v>
                </c:pt>
              </c:strCache>
            </c:strRef>
          </c:cat>
          <c:val>
            <c:numRef>
              <c:f>SUBST!$B$98:$E$98</c:f>
              <c:numCache>
                <c:formatCode>0.0%</c:formatCode>
                <c:ptCount val="4"/>
                <c:pt idx="0">
                  <c:v>0.75000000000000022</c:v>
                </c:pt>
                <c:pt idx="1">
                  <c:v>0.36400000000000016</c:v>
                </c:pt>
                <c:pt idx="2">
                  <c:v>0.14800000000000005</c:v>
                </c:pt>
                <c:pt idx="3">
                  <c:v>0</c:v>
                </c:pt>
              </c:numCache>
            </c:numRef>
          </c:val>
          <c:extLst xmlns:c16r2="http://schemas.microsoft.com/office/drawing/2015/06/chart">
            <c:ext xmlns:c16="http://schemas.microsoft.com/office/drawing/2014/chart" uri="{C3380CC4-5D6E-409C-BE32-E72D297353CC}">
              <c16:uniqueId val="{00000000-59F1-438D-A1D9-3F61DB6082EE}"/>
            </c:ext>
          </c:extLst>
        </c:ser>
        <c:ser>
          <c:idx val="1"/>
          <c:order val="1"/>
          <c:tx>
            <c:strRef>
              <c:f>SUBST!$A$99</c:f>
              <c:strCache>
                <c:ptCount val="1"/>
                <c:pt idx="0">
                  <c:v>No n'ha pres mai</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SUBST!$B$97:$E$97</c:f>
              <c:strCache>
                <c:ptCount val="4"/>
                <c:pt idx="0">
                  <c:v>Tots o quasi tots</c:v>
                </c:pt>
                <c:pt idx="1">
                  <c:v>Algun</c:v>
                </c:pt>
                <c:pt idx="2">
                  <c:v>Cap</c:v>
                </c:pt>
                <c:pt idx="3">
                  <c:v>No consta</c:v>
                </c:pt>
              </c:strCache>
            </c:strRef>
          </c:cat>
          <c:val>
            <c:numRef>
              <c:f>SUBST!$B$99:$E$99</c:f>
              <c:numCache>
                <c:formatCode>0.0%</c:formatCode>
                <c:ptCount val="4"/>
                <c:pt idx="0">
                  <c:v>0.25</c:v>
                </c:pt>
                <c:pt idx="1">
                  <c:v>0.63600000000000023</c:v>
                </c:pt>
                <c:pt idx="2">
                  <c:v>0.8520000000000002</c:v>
                </c:pt>
                <c:pt idx="3">
                  <c:v>1</c:v>
                </c:pt>
              </c:numCache>
            </c:numRef>
          </c:val>
          <c:extLst xmlns:c16r2="http://schemas.microsoft.com/office/drawing/2015/06/chart">
            <c:ext xmlns:c16="http://schemas.microsoft.com/office/drawing/2014/chart" uri="{C3380CC4-5D6E-409C-BE32-E72D297353CC}">
              <c16:uniqueId val="{00000001-59F1-438D-A1D9-3F61DB6082EE}"/>
            </c:ext>
          </c:extLst>
        </c:ser>
        <c:dLbls>
          <c:showLegendKey val="0"/>
          <c:showVal val="0"/>
          <c:showCatName val="0"/>
          <c:showSerName val="0"/>
          <c:showPercent val="0"/>
          <c:showBubbleSize val="0"/>
        </c:dLbls>
        <c:gapWidth val="50"/>
        <c:overlap val="100"/>
        <c:axId val="125475840"/>
        <c:axId val="125481728"/>
      </c:barChart>
      <c:dateAx>
        <c:axId val="125475840"/>
        <c:scaling>
          <c:orientation val="maxMin"/>
        </c:scaling>
        <c:delete val="0"/>
        <c:axPos val="l"/>
        <c:numFmt formatCode="General" sourceLinked="0"/>
        <c:majorTickMark val="none"/>
        <c:minorTickMark val="none"/>
        <c:tickLblPos val="nextTo"/>
        <c:crossAx val="125481728"/>
        <c:crosses val="autoZero"/>
        <c:auto val="0"/>
        <c:lblOffset val="100"/>
        <c:baseTimeUnit val="days"/>
      </c:dateAx>
      <c:valAx>
        <c:axId val="125481728"/>
        <c:scaling>
          <c:orientation val="minMax"/>
        </c:scaling>
        <c:delete val="1"/>
        <c:axPos val="t"/>
        <c:numFmt formatCode="0%" sourceLinked="1"/>
        <c:majorTickMark val="out"/>
        <c:minorTickMark val="none"/>
        <c:tickLblPos val="none"/>
        <c:crossAx val="125475840"/>
        <c:crosses val="autoZero"/>
        <c:crossBetween val="between"/>
      </c:valAx>
    </c:plotArea>
    <c:legend>
      <c:legendPos val="b"/>
      <c:layout>
        <c:manualLayout>
          <c:xMode val="edge"/>
          <c:yMode val="edge"/>
          <c:x val="0.13336949140098744"/>
          <c:y val="0.86983531925765922"/>
          <c:w val="0.86663053164866743"/>
          <c:h val="0.13016468074234094"/>
        </c:manualLayout>
      </c:layout>
      <c:overlay val="0"/>
    </c:legend>
    <c:plotVisOnly val="1"/>
    <c:dispBlanksAs val="gap"/>
    <c:showDLblsOverMax val="0"/>
  </c:chart>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800" b="0"/>
              <a:t>Els seus amics consumeixen altres substàncies?</a:t>
            </a:r>
          </a:p>
        </c:rich>
      </c:tx>
      <c:layout>
        <c:manualLayout>
          <c:xMode val="edge"/>
          <c:yMode val="edge"/>
          <c:x val="0.18619444444444674"/>
          <c:y val="0"/>
        </c:manualLayout>
      </c:layout>
      <c:overlay val="0"/>
    </c:title>
    <c:autoTitleDeleted val="0"/>
    <c:plotArea>
      <c:layout>
        <c:manualLayout>
          <c:layoutTarget val="inner"/>
          <c:xMode val="edge"/>
          <c:yMode val="edge"/>
          <c:x val="0.23675809273840917"/>
          <c:y val="0.25539673559732001"/>
          <c:w val="0.74494575678041153"/>
          <c:h val="0.6151824707756095"/>
        </c:manualLayout>
      </c:layout>
      <c:barChart>
        <c:barDir val="bar"/>
        <c:grouping val="percentStacked"/>
        <c:varyColors val="0"/>
        <c:ser>
          <c:idx val="0"/>
          <c:order val="0"/>
          <c:tx>
            <c:strRef>
              <c:f>SUBST!$A$103</c:f>
              <c:strCache>
                <c:ptCount val="1"/>
                <c:pt idx="0">
                  <c:v>Consumeix altres drogues</c:v>
                </c:pt>
              </c:strCache>
            </c:strRef>
          </c:tx>
          <c:spPr>
            <a:solidFill>
              <a:srgbClr val="E14E32"/>
            </a:solidFill>
          </c:spPr>
          <c:invertIfNegative val="0"/>
          <c:dLbls>
            <c:dLbl>
              <c:idx val="0"/>
              <c:delete val="1"/>
            </c:dLbl>
            <c:dLbl>
              <c:idx val="2"/>
              <c:delete val="1"/>
            </c:dLbl>
            <c:dLbl>
              <c:idx val="3"/>
              <c:delete val="1"/>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SUBST!$B$102:$E$102</c:f>
              <c:strCache>
                <c:ptCount val="4"/>
                <c:pt idx="0">
                  <c:v>Tots o quasi tots</c:v>
                </c:pt>
                <c:pt idx="1">
                  <c:v>Algun</c:v>
                </c:pt>
                <c:pt idx="2">
                  <c:v>Cap</c:v>
                </c:pt>
                <c:pt idx="3">
                  <c:v>No consta</c:v>
                </c:pt>
              </c:strCache>
            </c:strRef>
          </c:cat>
          <c:val>
            <c:numRef>
              <c:f>SUBST!$B$103:$E$103</c:f>
              <c:numCache>
                <c:formatCode>0.0%</c:formatCode>
                <c:ptCount val="4"/>
                <c:pt idx="0">
                  <c:v>0</c:v>
                </c:pt>
                <c:pt idx="1">
                  <c:v>0.15000000000000005</c:v>
                </c:pt>
                <c:pt idx="2">
                  <c:v>5.3000000000000012E-2</c:v>
                </c:pt>
                <c:pt idx="3">
                  <c:v>0</c:v>
                </c:pt>
              </c:numCache>
            </c:numRef>
          </c:val>
          <c:extLst xmlns:c16r2="http://schemas.microsoft.com/office/drawing/2015/06/chart">
            <c:ext xmlns:c16="http://schemas.microsoft.com/office/drawing/2014/chart" uri="{C3380CC4-5D6E-409C-BE32-E72D297353CC}">
              <c16:uniqueId val="{00000000-92CD-4A06-AE51-4D2CFE5B2D18}"/>
            </c:ext>
          </c:extLst>
        </c:ser>
        <c:ser>
          <c:idx val="1"/>
          <c:order val="1"/>
          <c:tx>
            <c:strRef>
              <c:f>SUBST!$A$104</c:f>
              <c:strCache>
                <c:ptCount val="1"/>
                <c:pt idx="0">
                  <c:v>No n'ha pres mai</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SUBST!$B$102:$E$102</c:f>
              <c:strCache>
                <c:ptCount val="4"/>
                <c:pt idx="0">
                  <c:v>Tots o quasi tots</c:v>
                </c:pt>
                <c:pt idx="1">
                  <c:v>Algun</c:v>
                </c:pt>
                <c:pt idx="2">
                  <c:v>Cap</c:v>
                </c:pt>
                <c:pt idx="3">
                  <c:v>No consta</c:v>
                </c:pt>
              </c:strCache>
            </c:strRef>
          </c:cat>
          <c:val>
            <c:numRef>
              <c:f>SUBST!$B$104:$E$104</c:f>
              <c:numCache>
                <c:formatCode>0.0%</c:formatCode>
                <c:ptCount val="4"/>
                <c:pt idx="0">
                  <c:v>1</c:v>
                </c:pt>
                <c:pt idx="1">
                  <c:v>0.8500000000000002</c:v>
                </c:pt>
                <c:pt idx="2">
                  <c:v>0.94699999999999995</c:v>
                </c:pt>
                <c:pt idx="3">
                  <c:v>1</c:v>
                </c:pt>
              </c:numCache>
            </c:numRef>
          </c:val>
          <c:extLst xmlns:c16r2="http://schemas.microsoft.com/office/drawing/2015/06/chart">
            <c:ext xmlns:c16="http://schemas.microsoft.com/office/drawing/2014/chart" uri="{C3380CC4-5D6E-409C-BE32-E72D297353CC}">
              <c16:uniqueId val="{00000001-92CD-4A06-AE51-4D2CFE5B2D18}"/>
            </c:ext>
          </c:extLst>
        </c:ser>
        <c:dLbls>
          <c:showLegendKey val="0"/>
          <c:showVal val="0"/>
          <c:showCatName val="0"/>
          <c:showSerName val="0"/>
          <c:showPercent val="0"/>
          <c:showBubbleSize val="0"/>
        </c:dLbls>
        <c:gapWidth val="50"/>
        <c:overlap val="100"/>
        <c:axId val="125500416"/>
        <c:axId val="217916160"/>
      </c:barChart>
      <c:dateAx>
        <c:axId val="125500416"/>
        <c:scaling>
          <c:orientation val="maxMin"/>
        </c:scaling>
        <c:delete val="0"/>
        <c:axPos val="l"/>
        <c:numFmt formatCode="General" sourceLinked="0"/>
        <c:majorTickMark val="none"/>
        <c:minorTickMark val="none"/>
        <c:tickLblPos val="nextTo"/>
        <c:crossAx val="217916160"/>
        <c:crosses val="autoZero"/>
        <c:auto val="0"/>
        <c:lblOffset val="100"/>
        <c:baseTimeUnit val="days"/>
      </c:dateAx>
      <c:valAx>
        <c:axId val="217916160"/>
        <c:scaling>
          <c:orientation val="minMax"/>
        </c:scaling>
        <c:delete val="1"/>
        <c:axPos val="t"/>
        <c:numFmt formatCode="0%" sourceLinked="1"/>
        <c:majorTickMark val="out"/>
        <c:minorTickMark val="none"/>
        <c:tickLblPos val="none"/>
        <c:crossAx val="125500416"/>
        <c:crosses val="autoZero"/>
        <c:crossBetween val="between"/>
      </c:valAx>
    </c:plotArea>
    <c:legend>
      <c:legendPos val="b"/>
      <c:layout>
        <c:manualLayout>
          <c:xMode val="edge"/>
          <c:yMode val="edge"/>
          <c:x val="0.13336949140098744"/>
          <c:y val="0.89343435268265858"/>
          <c:w val="0.86663053164866766"/>
          <c:h val="0.10656585837218238"/>
        </c:manualLayout>
      </c:layout>
      <c:overlay val="0"/>
    </c:legend>
    <c:plotVisOnly val="1"/>
    <c:dispBlanksAs val="gap"/>
    <c:showDLblsOverMax val="0"/>
  </c:chart>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Mètodes anticonceptius que coneix</a:t>
            </a:r>
          </a:p>
        </c:rich>
      </c:tx>
      <c:layout/>
      <c:overlay val="0"/>
    </c:title>
    <c:autoTitleDeleted val="0"/>
    <c:plotArea>
      <c:layout>
        <c:manualLayout>
          <c:layoutTarget val="inner"/>
          <c:xMode val="edge"/>
          <c:yMode val="edge"/>
          <c:x val="0"/>
          <c:y val="0.13952720436972404"/>
          <c:w val="1"/>
          <c:h val="0.58416861743633397"/>
        </c:manualLayout>
      </c:layout>
      <c:barChart>
        <c:barDir val="col"/>
        <c:grouping val="clustered"/>
        <c:varyColors val="0"/>
        <c:ser>
          <c:idx val="0"/>
          <c:order val="0"/>
          <c:tx>
            <c:strRef>
              <c:f>SEXUALITAT!$B$18</c:f>
              <c:strCache>
                <c:ptCount val="1"/>
                <c:pt idx="0">
                  <c:v>Nois</c:v>
                </c:pt>
              </c:strCache>
            </c:strRef>
          </c:tx>
          <c:invertIfNegative val="0"/>
          <c:dLbls>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SEXUALITAT!$A$9:$A$15</c:f>
              <c:strCache>
                <c:ptCount val="7"/>
                <c:pt idx="0">
                  <c:v>Píndola anticonceptiva</c:v>
                </c:pt>
                <c:pt idx="1">
                  <c:v>Preservatiu</c:v>
                </c:pt>
                <c:pt idx="2">
                  <c:v>Diafragma</c:v>
                </c:pt>
                <c:pt idx="3">
                  <c:v>Preservatiu femení</c:v>
                </c:pt>
                <c:pt idx="4">
                  <c:v>Dispositiu intrauterí</c:v>
                </c:pt>
                <c:pt idx="5">
                  <c:v>Càlcul de la data</c:v>
                </c:pt>
                <c:pt idx="6">
                  <c:v>Espermicides</c:v>
                </c:pt>
              </c:strCache>
            </c:strRef>
          </c:cat>
          <c:val>
            <c:numRef>
              <c:f>SEXUALITAT!$B$20:$B$26</c:f>
              <c:numCache>
                <c:formatCode>0.0%</c:formatCode>
                <c:ptCount val="7"/>
                <c:pt idx="0">
                  <c:v>0.94399999999999995</c:v>
                </c:pt>
                <c:pt idx="1">
                  <c:v>0.9720000000000002</c:v>
                </c:pt>
                <c:pt idx="2">
                  <c:v>0.63900000000000023</c:v>
                </c:pt>
                <c:pt idx="3">
                  <c:v>0.83300000000000018</c:v>
                </c:pt>
                <c:pt idx="4">
                  <c:v>0.83300000000000018</c:v>
                </c:pt>
                <c:pt idx="5">
                  <c:v>0.36100000000000015</c:v>
                </c:pt>
                <c:pt idx="6">
                  <c:v>0.52800000000000002</c:v>
                </c:pt>
              </c:numCache>
            </c:numRef>
          </c:val>
          <c:extLst xmlns:c16r2="http://schemas.microsoft.com/office/drawing/2015/06/chart">
            <c:ext xmlns:c16="http://schemas.microsoft.com/office/drawing/2014/chart" uri="{C3380CC4-5D6E-409C-BE32-E72D297353CC}">
              <c16:uniqueId val="{00000000-F427-4C54-BF36-992959473134}"/>
            </c:ext>
          </c:extLst>
        </c:ser>
        <c:ser>
          <c:idx val="1"/>
          <c:order val="1"/>
          <c:tx>
            <c:strRef>
              <c:f>SEXUALITAT!$B$29</c:f>
              <c:strCache>
                <c:ptCount val="1"/>
                <c:pt idx="0">
                  <c:v>Noies</c:v>
                </c:pt>
              </c:strCache>
            </c:strRef>
          </c:tx>
          <c:invertIfNegative val="0"/>
          <c:dLbls>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SEXUALITAT!$A$9:$A$15</c:f>
              <c:strCache>
                <c:ptCount val="7"/>
                <c:pt idx="0">
                  <c:v>Píndola anticonceptiva</c:v>
                </c:pt>
                <c:pt idx="1">
                  <c:v>Preservatiu</c:v>
                </c:pt>
                <c:pt idx="2">
                  <c:v>Diafragma</c:v>
                </c:pt>
                <c:pt idx="3">
                  <c:v>Preservatiu femení</c:v>
                </c:pt>
                <c:pt idx="4">
                  <c:v>Dispositiu intrauterí</c:v>
                </c:pt>
                <c:pt idx="5">
                  <c:v>Càlcul de la data</c:v>
                </c:pt>
                <c:pt idx="6">
                  <c:v>Espermicides</c:v>
                </c:pt>
              </c:strCache>
            </c:strRef>
          </c:cat>
          <c:val>
            <c:numRef>
              <c:f>SEXUALITAT!$B$31:$B$37</c:f>
              <c:numCache>
                <c:formatCode>0.0%</c:formatCode>
                <c:ptCount val="7"/>
                <c:pt idx="0">
                  <c:v>1</c:v>
                </c:pt>
                <c:pt idx="1">
                  <c:v>1</c:v>
                </c:pt>
                <c:pt idx="2">
                  <c:v>0.77500000000000024</c:v>
                </c:pt>
                <c:pt idx="3">
                  <c:v>0.92500000000000004</c:v>
                </c:pt>
                <c:pt idx="4">
                  <c:v>0.8500000000000002</c:v>
                </c:pt>
                <c:pt idx="5">
                  <c:v>0.25</c:v>
                </c:pt>
                <c:pt idx="6">
                  <c:v>0.5</c:v>
                </c:pt>
              </c:numCache>
            </c:numRef>
          </c:val>
          <c:extLst xmlns:c16r2="http://schemas.microsoft.com/office/drawing/2015/06/chart">
            <c:ext xmlns:c16="http://schemas.microsoft.com/office/drawing/2014/chart" uri="{C3380CC4-5D6E-409C-BE32-E72D297353CC}">
              <c16:uniqueId val="{00000001-F427-4C54-BF36-992959473134}"/>
            </c:ext>
          </c:extLst>
        </c:ser>
        <c:dLbls>
          <c:showLegendKey val="0"/>
          <c:showVal val="0"/>
          <c:showCatName val="0"/>
          <c:showSerName val="0"/>
          <c:showPercent val="0"/>
          <c:showBubbleSize val="0"/>
        </c:dLbls>
        <c:gapWidth val="75"/>
        <c:overlap val="-25"/>
        <c:axId val="218581632"/>
        <c:axId val="218595712"/>
      </c:barChart>
      <c:dateAx>
        <c:axId val="218581632"/>
        <c:scaling>
          <c:orientation val="minMax"/>
        </c:scaling>
        <c:delete val="0"/>
        <c:axPos val="b"/>
        <c:numFmt formatCode="General" sourceLinked="0"/>
        <c:majorTickMark val="none"/>
        <c:minorTickMark val="none"/>
        <c:tickLblPos val="nextTo"/>
        <c:crossAx val="218595712"/>
        <c:crosses val="autoZero"/>
        <c:auto val="0"/>
        <c:lblOffset val="100"/>
        <c:baseTimeUnit val="days"/>
      </c:dateAx>
      <c:valAx>
        <c:axId val="218595712"/>
        <c:scaling>
          <c:orientation val="minMax"/>
        </c:scaling>
        <c:delete val="0"/>
        <c:axPos val="l"/>
        <c:numFmt formatCode="0.0%" sourceLinked="1"/>
        <c:majorTickMark val="none"/>
        <c:minorTickMark val="none"/>
        <c:tickLblPos val="none"/>
        <c:spPr>
          <a:ln w="6350">
            <a:noFill/>
          </a:ln>
        </c:spPr>
        <c:crossAx val="218581632"/>
        <c:crosses val="autoZero"/>
        <c:crossBetween val="between"/>
      </c:valAx>
    </c:plotArea>
    <c:legend>
      <c:legendPos val="b"/>
      <c:layout/>
      <c:overlay val="0"/>
    </c:legend>
    <c:plotVisOnly val="1"/>
    <c:dispBlanksAs val="gap"/>
    <c:showDLblsOverMax val="0"/>
  </c:chart>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R</a:t>
            </a:r>
            <a:r>
              <a:rPr lang="es-ES" b="0" baseline="0"/>
              <a:t>elacions sexuals amb penetració</a:t>
            </a:r>
          </a:p>
        </c:rich>
      </c:tx>
      <c:layout/>
      <c:overlay val="0"/>
    </c:title>
    <c:autoTitleDeleted val="0"/>
    <c:plotArea>
      <c:layout>
        <c:manualLayout>
          <c:layoutTarget val="inner"/>
          <c:xMode val="edge"/>
          <c:yMode val="edge"/>
          <c:x val="0.1239414817466012"/>
          <c:y val="0.33609694310599703"/>
          <c:w val="0.84505100214745965"/>
          <c:h val="0.53448244342591456"/>
        </c:manualLayout>
      </c:layout>
      <c:barChart>
        <c:barDir val="bar"/>
        <c:grouping val="percentStacked"/>
        <c:varyColors val="0"/>
        <c:ser>
          <c:idx val="0"/>
          <c:order val="0"/>
          <c:tx>
            <c:strRef>
              <c:f>SEXUALITAT!$A$47</c:f>
              <c:strCache>
                <c:ptCount val="1"/>
                <c:pt idx="0">
                  <c:v>Sí</c:v>
                </c:pt>
              </c:strCache>
            </c:strRef>
          </c:tx>
          <c:spPr>
            <a:solidFill>
              <a:srgbClr val="E8772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SEXUALITAT!$B$46:$C$46</c:f>
              <c:strCache>
                <c:ptCount val="2"/>
                <c:pt idx="0">
                  <c:v>Noi</c:v>
                </c:pt>
                <c:pt idx="1">
                  <c:v>Noia</c:v>
                </c:pt>
              </c:strCache>
            </c:strRef>
          </c:cat>
          <c:val>
            <c:numRef>
              <c:f>SEXUALITAT!$B$47:$C$47</c:f>
              <c:numCache>
                <c:formatCode>0.0%</c:formatCode>
                <c:ptCount val="2"/>
                <c:pt idx="0">
                  <c:v>0.27800000000000002</c:v>
                </c:pt>
                <c:pt idx="1">
                  <c:v>0.17500000000000004</c:v>
                </c:pt>
              </c:numCache>
            </c:numRef>
          </c:val>
          <c:extLst xmlns:c16r2="http://schemas.microsoft.com/office/drawing/2015/06/chart">
            <c:ext xmlns:c16="http://schemas.microsoft.com/office/drawing/2014/chart" uri="{C3380CC4-5D6E-409C-BE32-E72D297353CC}">
              <c16:uniqueId val="{00000000-1FA3-4D0F-BA4C-C42AAA9FA9DD}"/>
            </c:ext>
          </c:extLst>
        </c:ser>
        <c:ser>
          <c:idx val="1"/>
          <c:order val="1"/>
          <c:tx>
            <c:strRef>
              <c:f>SEXUALITAT!$A$48</c:f>
              <c:strCache>
                <c:ptCount val="1"/>
                <c:pt idx="0">
                  <c:v>No</c:v>
                </c:pt>
              </c:strCache>
            </c:strRef>
          </c:tx>
          <c:spPr>
            <a:solidFill>
              <a:srgbClr val="F1AD7A"/>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SEXUALITAT!$B$46:$C$46</c:f>
              <c:strCache>
                <c:ptCount val="2"/>
                <c:pt idx="0">
                  <c:v>Noi</c:v>
                </c:pt>
                <c:pt idx="1">
                  <c:v>Noia</c:v>
                </c:pt>
              </c:strCache>
            </c:strRef>
          </c:cat>
          <c:val>
            <c:numRef>
              <c:f>SEXUALITAT!$B$48:$C$48</c:f>
              <c:numCache>
                <c:formatCode>0.0%</c:formatCode>
                <c:ptCount val="2"/>
                <c:pt idx="0">
                  <c:v>0.63900000000000023</c:v>
                </c:pt>
                <c:pt idx="1">
                  <c:v>0.82500000000000018</c:v>
                </c:pt>
              </c:numCache>
            </c:numRef>
          </c:val>
          <c:extLst xmlns:c16r2="http://schemas.microsoft.com/office/drawing/2015/06/chart">
            <c:ext xmlns:c16="http://schemas.microsoft.com/office/drawing/2014/chart" uri="{C3380CC4-5D6E-409C-BE32-E72D297353CC}">
              <c16:uniqueId val="{00000001-1FA3-4D0F-BA4C-C42AAA9FA9DD}"/>
            </c:ext>
          </c:extLst>
        </c:ser>
        <c:ser>
          <c:idx val="2"/>
          <c:order val="2"/>
          <c:tx>
            <c:strRef>
              <c:f>SEXUALITAT!$A$49</c:f>
              <c:strCache>
                <c:ptCount val="1"/>
                <c:pt idx="0">
                  <c:v>Ns/Nc</c:v>
                </c:pt>
              </c:strCache>
            </c:strRef>
          </c:tx>
          <c:invertIfNegative val="0"/>
          <c:cat>
            <c:strRef>
              <c:f>SEXUALITAT!$B$46:$C$46</c:f>
              <c:strCache>
                <c:ptCount val="2"/>
                <c:pt idx="0">
                  <c:v>Noi</c:v>
                </c:pt>
                <c:pt idx="1">
                  <c:v>Noia</c:v>
                </c:pt>
              </c:strCache>
            </c:strRef>
          </c:cat>
          <c:val>
            <c:numRef>
              <c:f>SEXUALITAT!$B$49:$C$49</c:f>
              <c:numCache>
                <c:formatCode>0.0%</c:formatCode>
                <c:ptCount val="2"/>
                <c:pt idx="0">
                  <c:v>8.3000000000000032E-2</c:v>
                </c:pt>
                <c:pt idx="1">
                  <c:v>0</c:v>
                </c:pt>
              </c:numCache>
            </c:numRef>
          </c:val>
          <c:extLst xmlns:c16r2="http://schemas.microsoft.com/office/drawing/2015/06/chart">
            <c:ext xmlns:c16="http://schemas.microsoft.com/office/drawing/2014/chart" uri="{C3380CC4-5D6E-409C-BE32-E72D297353CC}">
              <c16:uniqueId val="{00000002-1FA3-4D0F-BA4C-C42AAA9FA9DD}"/>
            </c:ext>
          </c:extLst>
        </c:ser>
        <c:dLbls>
          <c:showLegendKey val="0"/>
          <c:showVal val="0"/>
          <c:showCatName val="0"/>
          <c:showSerName val="0"/>
          <c:showPercent val="0"/>
          <c:showBubbleSize val="0"/>
        </c:dLbls>
        <c:gapWidth val="50"/>
        <c:overlap val="100"/>
        <c:axId val="218337280"/>
        <c:axId val="218338816"/>
      </c:barChart>
      <c:dateAx>
        <c:axId val="218337280"/>
        <c:scaling>
          <c:orientation val="maxMin"/>
        </c:scaling>
        <c:delete val="0"/>
        <c:axPos val="l"/>
        <c:numFmt formatCode="General" sourceLinked="0"/>
        <c:majorTickMark val="none"/>
        <c:minorTickMark val="none"/>
        <c:tickLblPos val="nextTo"/>
        <c:crossAx val="218338816"/>
        <c:crosses val="autoZero"/>
        <c:auto val="0"/>
        <c:lblOffset val="100"/>
        <c:baseTimeUnit val="days"/>
      </c:dateAx>
      <c:valAx>
        <c:axId val="218338816"/>
        <c:scaling>
          <c:orientation val="minMax"/>
        </c:scaling>
        <c:delete val="1"/>
        <c:axPos val="t"/>
        <c:numFmt formatCode="0%" sourceLinked="1"/>
        <c:majorTickMark val="out"/>
        <c:minorTickMark val="none"/>
        <c:tickLblPos val="none"/>
        <c:crossAx val="218337280"/>
        <c:crosses val="autoZero"/>
        <c:crossBetween val="between"/>
      </c:valAx>
    </c:plotArea>
    <c:legend>
      <c:legendPos val="b"/>
      <c:layout>
        <c:manualLayout>
          <c:xMode val="edge"/>
          <c:yMode val="edge"/>
          <c:x val="0.13336949140098744"/>
          <c:y val="0.89343435268265858"/>
          <c:w val="0.69130297523998308"/>
          <c:h val="8.2168254186753803E-2"/>
        </c:manualLayout>
      </c:layout>
      <c:overlay val="0"/>
    </c:legend>
    <c:plotVisOnly val="1"/>
    <c:dispBlanksAs val="gap"/>
    <c:showDLblsOverMax val="0"/>
  </c:chart>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800" b="0"/>
              <a:t>Freqüència relacions sexuals</a:t>
            </a:r>
          </a:p>
        </c:rich>
      </c:tx>
      <c:layout/>
      <c:overlay val="0"/>
    </c:title>
    <c:autoTitleDeleted val="0"/>
    <c:plotArea>
      <c:layout>
        <c:manualLayout>
          <c:layoutTarget val="inner"/>
          <c:xMode val="edge"/>
          <c:yMode val="edge"/>
          <c:x val="0.28907914679679125"/>
          <c:y val="0.25702179049652729"/>
          <c:w val="0.67962194866488701"/>
          <c:h val="0.69853377919867043"/>
        </c:manualLayout>
      </c:layout>
      <c:barChart>
        <c:barDir val="bar"/>
        <c:grouping val="clustered"/>
        <c:varyColors val="0"/>
        <c:ser>
          <c:idx val="0"/>
          <c:order val="0"/>
          <c:tx>
            <c:strRef>
              <c:f>SEXUALITAT!$B$54</c:f>
              <c:strCache>
                <c:ptCount val="1"/>
                <c:pt idx="0">
                  <c:v>Noi</c:v>
                </c:pt>
              </c:strCache>
            </c:strRef>
          </c:tx>
          <c:invertIfNegative val="0"/>
          <c:dLbls>
            <c:dLbl>
              <c:idx val="0"/>
              <c:delete val="1"/>
            </c:dLbl>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SEXUALITAT!$A$55:$A$59</c:f>
              <c:strCache>
                <c:ptCount val="5"/>
                <c:pt idx="0">
                  <c:v>Diversos cops per setmana</c:v>
                </c:pt>
                <c:pt idx="1">
                  <c:v>De tant en tant</c:v>
                </c:pt>
                <c:pt idx="2">
                  <c:v>Rarament</c:v>
                </c:pt>
                <c:pt idx="3">
                  <c:v>Només n'he tingut una vegada</c:v>
                </c:pt>
                <c:pt idx="4">
                  <c:v>Ns/Nc</c:v>
                </c:pt>
              </c:strCache>
            </c:strRef>
          </c:cat>
          <c:val>
            <c:numRef>
              <c:f>SEXUALITAT!$B$55:$B$59</c:f>
              <c:numCache>
                <c:formatCode>0.0%</c:formatCode>
                <c:ptCount val="5"/>
                <c:pt idx="0">
                  <c:v>0</c:v>
                </c:pt>
                <c:pt idx="1">
                  <c:v>0.4</c:v>
                </c:pt>
                <c:pt idx="2">
                  <c:v>0.2</c:v>
                </c:pt>
                <c:pt idx="3">
                  <c:v>0.4</c:v>
                </c:pt>
                <c:pt idx="4">
                  <c:v>0</c:v>
                </c:pt>
              </c:numCache>
            </c:numRef>
          </c:val>
          <c:extLst xmlns:c16r2="http://schemas.microsoft.com/office/drawing/2015/06/chart">
            <c:ext xmlns:c16="http://schemas.microsoft.com/office/drawing/2014/chart" uri="{C3380CC4-5D6E-409C-BE32-E72D297353CC}">
              <c16:uniqueId val="{00000000-EB80-4CA7-9E1B-7C0F5931C568}"/>
            </c:ext>
          </c:extLst>
        </c:ser>
        <c:ser>
          <c:idx val="1"/>
          <c:order val="1"/>
          <c:tx>
            <c:strRef>
              <c:f>SEXUALITAT!$C$54</c:f>
              <c:strCache>
                <c:ptCount val="1"/>
                <c:pt idx="0">
                  <c:v>Noia</c:v>
                </c:pt>
              </c:strCache>
            </c:strRef>
          </c:tx>
          <c:invertIfNegative val="0"/>
          <c:dLbls>
            <c:dLbl>
              <c:idx val="2"/>
              <c:delete val="1"/>
            </c:dLbl>
            <c:dLbl>
              <c:idx val="3"/>
              <c:delete val="1"/>
            </c:dLbl>
            <c:dLbl>
              <c:idx val="4"/>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SEXUALITAT!$A$55:$A$59</c:f>
              <c:strCache>
                <c:ptCount val="5"/>
                <c:pt idx="0">
                  <c:v>Diversos cops per setmana</c:v>
                </c:pt>
                <c:pt idx="1">
                  <c:v>De tant en tant</c:v>
                </c:pt>
                <c:pt idx="2">
                  <c:v>Rarament</c:v>
                </c:pt>
                <c:pt idx="3">
                  <c:v>Només n'he tingut una vegada</c:v>
                </c:pt>
                <c:pt idx="4">
                  <c:v>Ns/Nc</c:v>
                </c:pt>
              </c:strCache>
            </c:strRef>
          </c:cat>
          <c:val>
            <c:numRef>
              <c:f>SEXUALITAT!$C$55:$C$59</c:f>
              <c:numCache>
                <c:formatCode>0.0%</c:formatCode>
                <c:ptCount val="5"/>
                <c:pt idx="0">
                  <c:v>0.28600000000000009</c:v>
                </c:pt>
                <c:pt idx="1">
                  <c:v>0.71400000000000019</c:v>
                </c:pt>
                <c:pt idx="2">
                  <c:v>0</c:v>
                </c:pt>
                <c:pt idx="3">
                  <c:v>0</c:v>
                </c:pt>
                <c:pt idx="4">
                  <c:v>0</c:v>
                </c:pt>
              </c:numCache>
            </c:numRef>
          </c:val>
          <c:extLst xmlns:c16r2="http://schemas.microsoft.com/office/drawing/2015/06/chart">
            <c:ext xmlns:c16="http://schemas.microsoft.com/office/drawing/2014/chart" uri="{C3380CC4-5D6E-409C-BE32-E72D297353CC}">
              <c16:uniqueId val="{00000001-EB80-4CA7-9E1B-7C0F5931C568}"/>
            </c:ext>
          </c:extLst>
        </c:ser>
        <c:dLbls>
          <c:showLegendKey val="0"/>
          <c:showVal val="1"/>
          <c:showCatName val="0"/>
          <c:showSerName val="0"/>
          <c:showPercent val="0"/>
          <c:showBubbleSize val="0"/>
        </c:dLbls>
        <c:gapWidth val="75"/>
        <c:overlap val="-25"/>
        <c:axId val="218460160"/>
        <c:axId val="218461696"/>
      </c:barChart>
      <c:dateAx>
        <c:axId val="218460160"/>
        <c:scaling>
          <c:orientation val="maxMin"/>
        </c:scaling>
        <c:delete val="0"/>
        <c:axPos val="l"/>
        <c:numFmt formatCode="General" sourceLinked="0"/>
        <c:majorTickMark val="none"/>
        <c:minorTickMark val="none"/>
        <c:tickLblPos val="nextTo"/>
        <c:crossAx val="218461696"/>
        <c:crosses val="autoZero"/>
        <c:auto val="0"/>
        <c:lblOffset val="100"/>
        <c:baseTimeUnit val="days"/>
      </c:dateAx>
      <c:valAx>
        <c:axId val="218461696"/>
        <c:scaling>
          <c:orientation val="minMax"/>
        </c:scaling>
        <c:delete val="1"/>
        <c:axPos val="t"/>
        <c:numFmt formatCode="0.0%" sourceLinked="1"/>
        <c:majorTickMark val="out"/>
        <c:minorTickMark val="none"/>
        <c:tickLblPos val="none"/>
        <c:crossAx val="218460160"/>
        <c:crosses val="autoZero"/>
        <c:crossBetween val="between"/>
      </c:valAx>
    </c:plotArea>
    <c:legend>
      <c:legendPos val="t"/>
      <c:layout/>
      <c:overlay val="0"/>
    </c:legend>
    <c:plotVisOnly val="1"/>
    <c:dispBlanksAs val="gap"/>
    <c:showDLblsOverMax val="0"/>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200">
                <a:solidFill>
                  <a:srgbClr val="FFFFFF"/>
                </a:solidFill>
              </a:defRPr>
            </a:pPr>
            <a:r>
              <a:rPr lang="es-ES" sz="1200">
                <a:solidFill>
                  <a:srgbClr val="FFFFFF"/>
                </a:solidFill>
              </a:rPr>
              <a:t>Ipsos Calculation Object</a:t>
            </a:r>
          </a:p>
        </c:rich>
      </c:tx>
      <c:overlay val="0"/>
    </c:title>
    <c:autoTitleDeleted val="0"/>
    <c:view3D>
      <c:rotX val="30"/>
      <c:rotY val="0"/>
      <c:rAngAx val="0"/>
      <c:perspective val="30"/>
    </c:view3D>
    <c:floor>
      <c:thickness val="0"/>
    </c:floor>
    <c:sideWall>
      <c:thickness val="0"/>
    </c:sideWall>
    <c:backWall>
      <c:thickness val="0"/>
    </c:backWall>
    <c:plotArea>
      <c:layout/>
      <c:pie3DChart>
        <c:varyColors val="1"/>
        <c:ser>
          <c:idx val="0"/>
          <c:order val="0"/>
          <c:val>
            <c:numRef>
              <c:f>Calculations!$A$1</c:f>
              <c:numCache>
                <c:formatCode>General</c:formatCode>
                <c:ptCount val="1"/>
                <c:pt idx="0">
                  <c:v>0</c:v>
                </c:pt>
              </c:numCache>
            </c:numRef>
          </c:val>
          <c:extLst xmlns:c16r2="http://schemas.microsoft.com/office/drawing/2015/06/chart" xmlns:mc="http://schemas.openxmlformats.org/markup-compatibility/2006" xmlns:c14="http://schemas.microsoft.com/office/drawing/2007/8/2/chart" xmlns:c16="http://schemas.microsoft.com/office/drawing/2014/chart">
            <c:ext xmlns:c16="http://schemas.microsoft.com/office/drawing/2014/chart" uri="{C3380CC4-5D6E-409C-BE32-E72D297353CC}">
              <c16:uniqueId val="{00000000-320A-407C-B3FC-94C0D4157AA9}"/>
            </c:ext>
          </c:extLst>
        </c:ser>
        <c:dLbls>
          <c:showLegendKey val="0"/>
          <c:showVal val="0"/>
          <c:showCatName val="0"/>
          <c:showSerName val="0"/>
          <c:showPercent val="0"/>
          <c:showBubbleSize val="0"/>
          <c:showLeaderLines val="1"/>
        </c:dLbls>
      </c:pie3DChart>
    </c:plotArea>
    <c:legend>
      <c:legendPos val="r"/>
      <c:overlay val="0"/>
      <c:txPr>
        <a:bodyPr/>
        <a:lstStyle/>
        <a:p>
          <a:pPr rtl="0">
            <a:defRPr/>
          </a:pPr>
          <a:endParaRPr lang="ca-ES"/>
        </a:p>
      </c:txPr>
    </c:legend>
    <c:plotVisOnly val="1"/>
    <c:dispBlanksAs val="zero"/>
    <c:showDLblsOverMax val="0"/>
  </c:chart>
  <c:spPr>
    <a:solidFill>
      <a:srgbClr val="2E0067"/>
    </a:solidFill>
  </c:spPr>
  <c:txPr>
    <a:bodyPr/>
    <a:lstStyle/>
    <a:p>
      <a:pPr>
        <a:defRPr sz="1800"/>
      </a:pPr>
      <a:endParaRPr lang="ca-ES"/>
    </a:p>
  </c:txPr>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Mètodes anticonceptius que utilitza</a:t>
            </a:r>
          </a:p>
        </c:rich>
      </c:tx>
      <c:layout/>
      <c:overlay val="0"/>
    </c:title>
    <c:autoTitleDeleted val="0"/>
    <c:plotArea>
      <c:layout/>
      <c:barChart>
        <c:barDir val="col"/>
        <c:grouping val="clustered"/>
        <c:varyColors val="0"/>
        <c:ser>
          <c:idx val="0"/>
          <c:order val="0"/>
          <c:tx>
            <c:strRef>
              <c:f>SEXUALITAT!$B$72</c:f>
              <c:strCache>
                <c:ptCount val="1"/>
                <c:pt idx="0">
                  <c:v>Nois</c:v>
                </c:pt>
              </c:strCache>
            </c:strRef>
          </c:tx>
          <c:invertIfNegative val="0"/>
          <c:dLbls>
            <c:dLbl>
              <c:idx val="1"/>
              <c:delete val="1"/>
            </c:dLbl>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SEXUALITAT!$A$66:$A$69</c:f>
              <c:strCache>
                <c:ptCount val="4"/>
                <c:pt idx="0">
                  <c:v>Cap mètode</c:v>
                </c:pt>
                <c:pt idx="1">
                  <c:v>Mètodes insegurs</c:v>
                </c:pt>
                <c:pt idx="2">
                  <c:v>Mètodes barrera i anticonceptius</c:v>
                </c:pt>
                <c:pt idx="3">
                  <c:v>Mètodes únicament anticonceptius</c:v>
                </c:pt>
              </c:strCache>
            </c:strRef>
          </c:cat>
          <c:val>
            <c:numRef>
              <c:f>SEXUALITAT!$B$74:$B$77</c:f>
              <c:numCache>
                <c:formatCode>0.0%</c:formatCode>
                <c:ptCount val="4"/>
                <c:pt idx="0">
                  <c:v>0.1</c:v>
                </c:pt>
                <c:pt idx="1">
                  <c:v>0</c:v>
                </c:pt>
                <c:pt idx="2">
                  <c:v>0.9</c:v>
                </c:pt>
                <c:pt idx="3">
                  <c:v>0.1</c:v>
                </c:pt>
              </c:numCache>
            </c:numRef>
          </c:val>
          <c:extLst xmlns:c16r2="http://schemas.microsoft.com/office/drawing/2015/06/chart">
            <c:ext xmlns:c16="http://schemas.microsoft.com/office/drawing/2014/chart" uri="{C3380CC4-5D6E-409C-BE32-E72D297353CC}">
              <c16:uniqueId val="{00000000-41CD-4010-8888-F18BD5304186}"/>
            </c:ext>
          </c:extLst>
        </c:ser>
        <c:ser>
          <c:idx val="1"/>
          <c:order val="1"/>
          <c:tx>
            <c:strRef>
              <c:f>SEXUALITAT!$B$80</c:f>
              <c:strCache>
                <c:ptCount val="1"/>
                <c:pt idx="0">
                  <c:v>Noies</c:v>
                </c:pt>
              </c:strCache>
            </c:strRef>
          </c:tx>
          <c:invertIfNegative val="0"/>
          <c:dLbls>
            <c:dLbl>
              <c:idx val="1"/>
              <c:delete val="1"/>
            </c:dLbl>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SEXUALITAT!$A$66:$A$69</c:f>
              <c:strCache>
                <c:ptCount val="4"/>
                <c:pt idx="0">
                  <c:v>Cap mètode</c:v>
                </c:pt>
                <c:pt idx="1">
                  <c:v>Mètodes insegurs</c:v>
                </c:pt>
                <c:pt idx="2">
                  <c:v>Mètodes barrera i anticonceptius</c:v>
                </c:pt>
                <c:pt idx="3">
                  <c:v>Mètodes únicament anticonceptius</c:v>
                </c:pt>
              </c:strCache>
            </c:strRef>
          </c:cat>
          <c:val>
            <c:numRef>
              <c:f>SEXUALITAT!$B$82:$B$85</c:f>
              <c:numCache>
                <c:formatCode>0.0%</c:formatCode>
                <c:ptCount val="4"/>
                <c:pt idx="0">
                  <c:v>0.28600000000000009</c:v>
                </c:pt>
                <c:pt idx="1">
                  <c:v>0</c:v>
                </c:pt>
                <c:pt idx="2">
                  <c:v>1</c:v>
                </c:pt>
                <c:pt idx="3">
                  <c:v>0.28600000000000009</c:v>
                </c:pt>
              </c:numCache>
            </c:numRef>
          </c:val>
          <c:extLst xmlns:c16r2="http://schemas.microsoft.com/office/drawing/2015/06/chart">
            <c:ext xmlns:c16="http://schemas.microsoft.com/office/drawing/2014/chart" uri="{C3380CC4-5D6E-409C-BE32-E72D297353CC}">
              <c16:uniqueId val="{00000001-41CD-4010-8888-F18BD5304186}"/>
            </c:ext>
          </c:extLst>
        </c:ser>
        <c:dLbls>
          <c:showLegendKey val="0"/>
          <c:showVal val="0"/>
          <c:showCatName val="0"/>
          <c:showSerName val="0"/>
          <c:showPercent val="0"/>
          <c:showBubbleSize val="0"/>
        </c:dLbls>
        <c:gapWidth val="75"/>
        <c:overlap val="-25"/>
        <c:axId val="218091904"/>
        <c:axId val="218093440"/>
      </c:barChart>
      <c:dateAx>
        <c:axId val="218091904"/>
        <c:scaling>
          <c:orientation val="minMax"/>
        </c:scaling>
        <c:delete val="0"/>
        <c:axPos val="b"/>
        <c:numFmt formatCode="General" sourceLinked="0"/>
        <c:majorTickMark val="none"/>
        <c:minorTickMark val="none"/>
        <c:tickLblPos val="nextTo"/>
        <c:crossAx val="218093440"/>
        <c:crosses val="autoZero"/>
        <c:auto val="0"/>
        <c:lblOffset val="100"/>
        <c:baseTimeUnit val="days"/>
      </c:dateAx>
      <c:valAx>
        <c:axId val="218093440"/>
        <c:scaling>
          <c:orientation val="minMax"/>
        </c:scaling>
        <c:delete val="0"/>
        <c:axPos val="l"/>
        <c:numFmt formatCode="0.0%" sourceLinked="1"/>
        <c:majorTickMark val="none"/>
        <c:minorTickMark val="none"/>
        <c:tickLblPos val="none"/>
        <c:spPr>
          <a:ln w="6350">
            <a:noFill/>
          </a:ln>
        </c:spPr>
        <c:crossAx val="218091904"/>
        <c:crosses val="autoZero"/>
        <c:crossBetween val="between"/>
      </c:valAx>
    </c:plotArea>
    <c:legend>
      <c:legendPos val="b"/>
      <c:layout/>
      <c:overlay val="0"/>
    </c:legend>
    <c:plotVisOnly val="1"/>
    <c:dispBlanksAs val="gap"/>
    <c:showDLblsOverMax val="0"/>
  </c:chart>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600" b="0"/>
              <a:t>Ús píndola de l'endemà</a:t>
            </a:r>
          </a:p>
        </c:rich>
      </c:tx>
      <c:layout>
        <c:manualLayout>
          <c:xMode val="edge"/>
          <c:yMode val="edge"/>
          <c:x val="0.11769140164899899"/>
          <c:y val="0"/>
        </c:manualLayout>
      </c:layout>
      <c:overlay val="0"/>
    </c:title>
    <c:autoTitleDeleted val="0"/>
    <c:plotArea>
      <c:layout>
        <c:manualLayout>
          <c:layoutTarget val="inner"/>
          <c:xMode val="edge"/>
          <c:yMode val="edge"/>
          <c:x val="0.2757775242758968"/>
          <c:y val="0.27785487751531457"/>
          <c:w val="0.7242224757241037"/>
          <c:h val="0.72214512248470075"/>
        </c:manualLayout>
      </c:layout>
      <c:barChart>
        <c:barDir val="bar"/>
        <c:grouping val="clustered"/>
        <c:varyColors val="0"/>
        <c:ser>
          <c:idx val="0"/>
          <c:order val="0"/>
          <c:tx>
            <c:strRef>
              <c:f>SEXUALITAT!$B$93</c:f>
              <c:strCache>
                <c:ptCount val="1"/>
                <c:pt idx="0">
                  <c:v>Noi</c:v>
                </c:pt>
              </c:strCache>
            </c:strRef>
          </c:tx>
          <c:invertIfNegative val="0"/>
          <c:dLbls>
            <c:dLbl>
              <c:idx val="2"/>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SEXUALITAT!$A$94:$A$96</c:f>
              <c:strCache>
                <c:ptCount val="3"/>
                <c:pt idx="0">
                  <c:v>Mai</c:v>
                </c:pt>
                <c:pt idx="1">
                  <c:v>Una vegada</c:v>
                </c:pt>
                <c:pt idx="2">
                  <c:v>Més d'una vegada</c:v>
                </c:pt>
              </c:strCache>
            </c:strRef>
          </c:cat>
          <c:val>
            <c:numRef>
              <c:f>SEXUALITAT!$B$94:$B$96</c:f>
              <c:numCache>
                <c:formatCode>0.0%</c:formatCode>
                <c:ptCount val="3"/>
                <c:pt idx="0">
                  <c:v>0.8</c:v>
                </c:pt>
                <c:pt idx="1">
                  <c:v>0.2</c:v>
                </c:pt>
                <c:pt idx="2">
                  <c:v>0</c:v>
                </c:pt>
              </c:numCache>
            </c:numRef>
          </c:val>
          <c:extLst xmlns:c16r2="http://schemas.microsoft.com/office/drawing/2015/06/chart">
            <c:ext xmlns:c16="http://schemas.microsoft.com/office/drawing/2014/chart" uri="{C3380CC4-5D6E-409C-BE32-E72D297353CC}">
              <c16:uniqueId val="{00000000-080D-445C-9E99-3F73B380F7E1}"/>
            </c:ext>
          </c:extLst>
        </c:ser>
        <c:ser>
          <c:idx val="1"/>
          <c:order val="1"/>
          <c:tx>
            <c:strRef>
              <c:f>SEXUALITAT!$C$93</c:f>
              <c:strCache>
                <c:ptCount val="1"/>
                <c:pt idx="0">
                  <c:v>Noia</c:v>
                </c:pt>
              </c:strCache>
            </c:strRef>
          </c:tx>
          <c:invertIfNegative val="0"/>
          <c:dLbls>
            <c:dLbl>
              <c:idx val="2"/>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SEXUALITAT!$A$94:$A$96</c:f>
              <c:strCache>
                <c:ptCount val="3"/>
                <c:pt idx="0">
                  <c:v>Mai</c:v>
                </c:pt>
                <c:pt idx="1">
                  <c:v>Una vegada</c:v>
                </c:pt>
                <c:pt idx="2">
                  <c:v>Més d'una vegada</c:v>
                </c:pt>
              </c:strCache>
            </c:strRef>
          </c:cat>
          <c:val>
            <c:numRef>
              <c:f>SEXUALITAT!$C$94:$C$96</c:f>
              <c:numCache>
                <c:formatCode>0.0%</c:formatCode>
                <c:ptCount val="3"/>
                <c:pt idx="0">
                  <c:v>0.71400000000000019</c:v>
                </c:pt>
                <c:pt idx="1">
                  <c:v>0.28600000000000009</c:v>
                </c:pt>
                <c:pt idx="2">
                  <c:v>0</c:v>
                </c:pt>
              </c:numCache>
            </c:numRef>
          </c:val>
          <c:extLst xmlns:c16r2="http://schemas.microsoft.com/office/drawing/2015/06/chart">
            <c:ext xmlns:c16="http://schemas.microsoft.com/office/drawing/2014/chart" uri="{C3380CC4-5D6E-409C-BE32-E72D297353CC}">
              <c16:uniqueId val="{00000001-080D-445C-9E99-3F73B380F7E1}"/>
            </c:ext>
          </c:extLst>
        </c:ser>
        <c:dLbls>
          <c:showLegendKey val="0"/>
          <c:showVal val="1"/>
          <c:showCatName val="0"/>
          <c:showSerName val="0"/>
          <c:showPercent val="0"/>
          <c:showBubbleSize val="0"/>
        </c:dLbls>
        <c:gapWidth val="75"/>
        <c:overlap val="-25"/>
        <c:axId val="218124672"/>
        <c:axId val="218126208"/>
      </c:barChart>
      <c:dateAx>
        <c:axId val="218124672"/>
        <c:scaling>
          <c:orientation val="maxMin"/>
        </c:scaling>
        <c:delete val="0"/>
        <c:axPos val="l"/>
        <c:numFmt formatCode="General" sourceLinked="0"/>
        <c:majorTickMark val="none"/>
        <c:minorTickMark val="none"/>
        <c:tickLblPos val="nextTo"/>
        <c:crossAx val="218126208"/>
        <c:crosses val="autoZero"/>
        <c:auto val="0"/>
        <c:lblOffset val="100"/>
        <c:baseTimeUnit val="days"/>
      </c:dateAx>
      <c:valAx>
        <c:axId val="218126208"/>
        <c:scaling>
          <c:orientation val="minMax"/>
        </c:scaling>
        <c:delete val="1"/>
        <c:axPos val="t"/>
        <c:numFmt formatCode="0.0%" sourceLinked="1"/>
        <c:majorTickMark val="out"/>
        <c:minorTickMark val="none"/>
        <c:tickLblPos val="none"/>
        <c:crossAx val="218124672"/>
        <c:crosses val="autoZero"/>
        <c:crossBetween val="between"/>
      </c:valAx>
    </c:plotArea>
    <c:legend>
      <c:legendPos val="t"/>
      <c:layout>
        <c:manualLayout>
          <c:xMode val="edge"/>
          <c:yMode val="edge"/>
          <c:x val="0.34506255622640808"/>
          <c:y val="0.15645833333333664"/>
          <c:w val="0.30987451656882592"/>
          <c:h val="0.1255757874015748"/>
        </c:manualLayout>
      </c:layout>
      <c:overlay val="0"/>
    </c:legend>
    <c:plotVisOnly val="1"/>
    <c:dispBlanksAs val="gap"/>
    <c:showDLblsOverMax val="0"/>
  </c:chart>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400" b="0"/>
              <a:t>S'ha quedat embarassada o ha deixat embarassada la seva parella</a:t>
            </a:r>
          </a:p>
        </c:rich>
      </c:tx>
      <c:layout>
        <c:manualLayout>
          <c:xMode val="edge"/>
          <c:yMode val="edge"/>
          <c:x val="0.1045253718285226"/>
          <c:y val="0"/>
        </c:manualLayout>
      </c:layout>
      <c:overlay val="0"/>
    </c:title>
    <c:autoTitleDeleted val="0"/>
    <c:plotArea>
      <c:layout>
        <c:manualLayout>
          <c:layoutTarget val="inner"/>
          <c:xMode val="edge"/>
          <c:yMode val="edge"/>
          <c:x val="0.25586869349665137"/>
          <c:y val="0.34002986695628917"/>
          <c:w val="0.63536781860601388"/>
          <c:h val="0.61552538691284253"/>
        </c:manualLayout>
      </c:layout>
      <c:barChart>
        <c:barDir val="bar"/>
        <c:grouping val="clustered"/>
        <c:varyColors val="0"/>
        <c:ser>
          <c:idx val="0"/>
          <c:order val="0"/>
          <c:tx>
            <c:strRef>
              <c:f>SEXUALITAT!$B$99</c:f>
              <c:strCache>
                <c:ptCount val="1"/>
                <c:pt idx="0">
                  <c:v>Noi</c:v>
                </c:pt>
              </c:strCache>
            </c:strRef>
          </c:tx>
          <c:invertIfNegative val="0"/>
          <c:dLbls>
            <c:dLbl>
              <c:idx val="3"/>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SEXUALITAT!$A$100:$A$103</c:f>
              <c:strCache>
                <c:ptCount val="4"/>
                <c:pt idx="0">
                  <c:v>Sí</c:v>
                </c:pt>
                <c:pt idx="1">
                  <c:v>No</c:v>
                </c:pt>
                <c:pt idx="2">
                  <c:v>No ho sé</c:v>
                </c:pt>
                <c:pt idx="3">
                  <c:v>No consta</c:v>
                </c:pt>
              </c:strCache>
            </c:strRef>
          </c:cat>
          <c:val>
            <c:numRef>
              <c:f>SEXUALITAT!$B$100:$B$103</c:f>
              <c:numCache>
                <c:formatCode>0.0%</c:formatCode>
                <c:ptCount val="4"/>
                <c:pt idx="0">
                  <c:v>0.1</c:v>
                </c:pt>
                <c:pt idx="1">
                  <c:v>0.70000000000000018</c:v>
                </c:pt>
                <c:pt idx="2">
                  <c:v>0.2</c:v>
                </c:pt>
                <c:pt idx="3">
                  <c:v>0</c:v>
                </c:pt>
              </c:numCache>
            </c:numRef>
          </c:val>
          <c:extLst xmlns:c16r2="http://schemas.microsoft.com/office/drawing/2015/06/chart">
            <c:ext xmlns:c16="http://schemas.microsoft.com/office/drawing/2014/chart" uri="{C3380CC4-5D6E-409C-BE32-E72D297353CC}">
              <c16:uniqueId val="{00000000-4EAD-4077-811E-5E001742683F}"/>
            </c:ext>
          </c:extLst>
        </c:ser>
        <c:ser>
          <c:idx val="1"/>
          <c:order val="1"/>
          <c:tx>
            <c:strRef>
              <c:f>SEXUALITAT!$C$99</c:f>
              <c:strCache>
                <c:ptCount val="1"/>
                <c:pt idx="0">
                  <c:v>Noia</c:v>
                </c:pt>
              </c:strCache>
            </c:strRef>
          </c:tx>
          <c:invertIfNegative val="0"/>
          <c:dLbls>
            <c:dLbl>
              <c:idx val="0"/>
              <c:delete val="1"/>
            </c:dLbl>
            <c:dLbl>
              <c:idx val="3"/>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SEXUALITAT!$A$100:$A$103</c:f>
              <c:strCache>
                <c:ptCount val="4"/>
                <c:pt idx="0">
                  <c:v>Sí</c:v>
                </c:pt>
                <c:pt idx="1">
                  <c:v>No</c:v>
                </c:pt>
                <c:pt idx="2">
                  <c:v>No ho sé</c:v>
                </c:pt>
                <c:pt idx="3">
                  <c:v>No consta</c:v>
                </c:pt>
              </c:strCache>
            </c:strRef>
          </c:cat>
          <c:val>
            <c:numRef>
              <c:f>SEXUALITAT!$C$100:$C$103</c:f>
              <c:numCache>
                <c:formatCode>0.0%</c:formatCode>
                <c:ptCount val="4"/>
                <c:pt idx="0">
                  <c:v>0</c:v>
                </c:pt>
                <c:pt idx="1">
                  <c:v>0.85700000000000021</c:v>
                </c:pt>
                <c:pt idx="2">
                  <c:v>0.14300000000000004</c:v>
                </c:pt>
                <c:pt idx="3">
                  <c:v>0</c:v>
                </c:pt>
              </c:numCache>
            </c:numRef>
          </c:val>
          <c:extLst xmlns:c16r2="http://schemas.microsoft.com/office/drawing/2015/06/chart">
            <c:ext xmlns:c16="http://schemas.microsoft.com/office/drawing/2014/chart" uri="{C3380CC4-5D6E-409C-BE32-E72D297353CC}">
              <c16:uniqueId val="{00000001-4EAD-4077-811E-5E001742683F}"/>
            </c:ext>
          </c:extLst>
        </c:ser>
        <c:dLbls>
          <c:showLegendKey val="0"/>
          <c:showVal val="1"/>
          <c:showCatName val="0"/>
          <c:showSerName val="0"/>
          <c:showPercent val="0"/>
          <c:showBubbleSize val="0"/>
        </c:dLbls>
        <c:gapWidth val="75"/>
        <c:overlap val="-25"/>
        <c:axId val="218169728"/>
        <c:axId val="218171264"/>
      </c:barChart>
      <c:dateAx>
        <c:axId val="218169728"/>
        <c:scaling>
          <c:orientation val="maxMin"/>
        </c:scaling>
        <c:delete val="0"/>
        <c:axPos val="l"/>
        <c:numFmt formatCode="General" sourceLinked="0"/>
        <c:majorTickMark val="none"/>
        <c:minorTickMark val="none"/>
        <c:tickLblPos val="nextTo"/>
        <c:crossAx val="218171264"/>
        <c:crosses val="autoZero"/>
        <c:auto val="0"/>
        <c:lblOffset val="100"/>
        <c:baseTimeUnit val="days"/>
      </c:dateAx>
      <c:valAx>
        <c:axId val="218171264"/>
        <c:scaling>
          <c:orientation val="minMax"/>
        </c:scaling>
        <c:delete val="1"/>
        <c:axPos val="t"/>
        <c:numFmt formatCode="0.0%" sourceLinked="1"/>
        <c:majorTickMark val="out"/>
        <c:minorTickMark val="none"/>
        <c:tickLblPos val="none"/>
        <c:crossAx val="218169728"/>
        <c:crosses val="autoZero"/>
        <c:crossBetween val="between"/>
      </c:valAx>
    </c:plotArea>
    <c:legend>
      <c:legendPos val="t"/>
      <c:layout>
        <c:manualLayout>
          <c:xMode val="edge"/>
          <c:yMode val="edge"/>
          <c:x val="0.33619184798390678"/>
          <c:y val="0.22397275771563038"/>
          <c:w val="0.30449475065616799"/>
          <c:h val="0.10909751665657177"/>
        </c:manualLayout>
      </c:layout>
      <c:overlay val="0"/>
    </c:legend>
    <c:plotVisOnly val="1"/>
    <c:dispBlanksAs val="gap"/>
    <c:showDLblsOverMax val="0"/>
  </c:chart>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Capacitat per... (nois)</a:t>
            </a:r>
          </a:p>
        </c:rich>
      </c:tx>
      <c:layout/>
      <c:overlay val="0"/>
    </c:title>
    <c:autoTitleDeleted val="0"/>
    <c:plotArea>
      <c:layout>
        <c:manualLayout>
          <c:layoutTarget val="inner"/>
          <c:xMode val="edge"/>
          <c:yMode val="edge"/>
          <c:x val="0.29519130669413979"/>
          <c:y val="0.12703980807316995"/>
          <c:w val="0.67988657492579785"/>
          <c:h val="0.74353960388709972"/>
        </c:manualLayout>
      </c:layout>
      <c:barChart>
        <c:barDir val="bar"/>
        <c:grouping val="percentStacked"/>
        <c:varyColors val="0"/>
        <c:ser>
          <c:idx val="0"/>
          <c:order val="0"/>
          <c:tx>
            <c:strRef>
              <c:f>SEXUALITAT!$A$118</c:f>
              <c:strCache>
                <c:ptCount val="1"/>
                <c:pt idx="0">
                  <c:v>Totalment capaç</c:v>
                </c:pt>
              </c:strCache>
            </c:strRef>
          </c:tx>
          <c:spPr>
            <a:solidFill>
              <a:srgbClr val="4F8952"/>
            </a:solidFill>
          </c:spPr>
          <c:invertIfNegative val="0"/>
          <c:dLbls>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SEXUALITAT!$B$117:$E$117</c:f>
              <c:strCache>
                <c:ptCount val="4"/>
                <c:pt idx="0">
                  <c:v>Comprar preservatius</c:v>
                </c:pt>
                <c:pt idx="1">
                  <c:v>Portar sempre preservatius</c:v>
                </c:pt>
                <c:pt idx="2">
                  <c:v>Convèncer la parella de fer servir preservatius</c:v>
                </c:pt>
                <c:pt idx="3">
                  <c:v>Rebutjar de mantenir una relació sense preservatiu</c:v>
                </c:pt>
              </c:strCache>
            </c:strRef>
          </c:cat>
          <c:val>
            <c:numRef>
              <c:f>SEXUALITAT!$B$118:$E$118</c:f>
              <c:numCache>
                <c:formatCode>0.0%</c:formatCode>
                <c:ptCount val="4"/>
                <c:pt idx="0">
                  <c:v>0.36100000000000015</c:v>
                </c:pt>
                <c:pt idx="1">
                  <c:v>0.30600000000000016</c:v>
                </c:pt>
                <c:pt idx="2">
                  <c:v>0.41700000000000009</c:v>
                </c:pt>
                <c:pt idx="3">
                  <c:v>0.222</c:v>
                </c:pt>
              </c:numCache>
            </c:numRef>
          </c:val>
          <c:extLst xmlns:c16r2="http://schemas.microsoft.com/office/drawing/2015/06/chart">
            <c:ext xmlns:c16="http://schemas.microsoft.com/office/drawing/2014/chart" uri="{C3380CC4-5D6E-409C-BE32-E72D297353CC}">
              <c16:uniqueId val="{00000000-A871-4CDE-9F18-49AF6CA4FD4C}"/>
            </c:ext>
          </c:extLst>
        </c:ser>
        <c:ser>
          <c:idx val="1"/>
          <c:order val="1"/>
          <c:tx>
            <c:strRef>
              <c:f>SEXUALITAT!$A$119</c:f>
              <c:strCache>
                <c:ptCount val="1"/>
                <c:pt idx="0">
                  <c:v>Bastant capaç</c:v>
                </c:pt>
              </c:strCache>
            </c:strRef>
          </c:tx>
          <c:spPr>
            <a:solidFill>
              <a:srgbClr val="95B794"/>
            </a:solidFill>
          </c:spPr>
          <c:invertIfNegative val="0"/>
          <c:dLbls>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SEXUALITAT!$B$117:$E$117</c:f>
              <c:strCache>
                <c:ptCount val="4"/>
                <c:pt idx="0">
                  <c:v>Comprar preservatius</c:v>
                </c:pt>
                <c:pt idx="1">
                  <c:v>Portar sempre preservatius</c:v>
                </c:pt>
                <c:pt idx="2">
                  <c:v>Convèncer la parella de fer servir preservatius</c:v>
                </c:pt>
                <c:pt idx="3">
                  <c:v>Rebutjar de mantenir una relació sense preservatiu</c:v>
                </c:pt>
              </c:strCache>
            </c:strRef>
          </c:cat>
          <c:val>
            <c:numRef>
              <c:f>SEXUALITAT!$B$119:$E$119</c:f>
              <c:numCache>
                <c:formatCode>0.0%</c:formatCode>
                <c:ptCount val="4"/>
                <c:pt idx="0">
                  <c:v>0.33300000000000013</c:v>
                </c:pt>
                <c:pt idx="1">
                  <c:v>0.30600000000000016</c:v>
                </c:pt>
                <c:pt idx="2">
                  <c:v>0.36100000000000015</c:v>
                </c:pt>
                <c:pt idx="3">
                  <c:v>0.27800000000000002</c:v>
                </c:pt>
              </c:numCache>
            </c:numRef>
          </c:val>
          <c:extLst xmlns:c16r2="http://schemas.microsoft.com/office/drawing/2015/06/chart">
            <c:ext xmlns:c16="http://schemas.microsoft.com/office/drawing/2014/chart" uri="{C3380CC4-5D6E-409C-BE32-E72D297353CC}">
              <c16:uniqueId val="{00000001-A871-4CDE-9F18-49AF6CA4FD4C}"/>
            </c:ext>
          </c:extLst>
        </c:ser>
        <c:ser>
          <c:idx val="2"/>
          <c:order val="2"/>
          <c:tx>
            <c:strRef>
              <c:f>SEXUALITAT!$A$120</c:f>
              <c:strCache>
                <c:ptCount val="1"/>
                <c:pt idx="0">
                  <c:v>Bastant incapaç</c:v>
                </c:pt>
              </c:strCache>
            </c:strRef>
          </c:tx>
          <c:spPr>
            <a:solidFill>
              <a:srgbClr val="F89880"/>
            </a:solidFill>
          </c:spPr>
          <c:invertIfNegative val="0"/>
          <c:dLbls>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A871-4CDE-9F18-49AF6CA4FD4C}"/>
                </c:ext>
              </c:extLst>
            </c:dLbl>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SEXUALITAT!$B$117:$E$117</c:f>
              <c:strCache>
                <c:ptCount val="4"/>
                <c:pt idx="0">
                  <c:v>Comprar preservatius</c:v>
                </c:pt>
                <c:pt idx="1">
                  <c:v>Portar sempre preservatius</c:v>
                </c:pt>
                <c:pt idx="2">
                  <c:v>Convèncer la parella de fer servir preservatius</c:v>
                </c:pt>
                <c:pt idx="3">
                  <c:v>Rebutjar de mantenir una relació sense preservatiu</c:v>
                </c:pt>
              </c:strCache>
            </c:strRef>
          </c:cat>
          <c:val>
            <c:numRef>
              <c:f>SEXUALITAT!$B$120:$E$120</c:f>
              <c:numCache>
                <c:formatCode>0.0%</c:formatCode>
                <c:ptCount val="4"/>
                <c:pt idx="0">
                  <c:v>0.16700000000000001</c:v>
                </c:pt>
                <c:pt idx="1">
                  <c:v>0.222</c:v>
                </c:pt>
                <c:pt idx="2">
                  <c:v>8.3000000000000032E-2</c:v>
                </c:pt>
                <c:pt idx="3">
                  <c:v>0.25</c:v>
                </c:pt>
              </c:numCache>
            </c:numRef>
          </c:val>
          <c:extLst xmlns:c16r2="http://schemas.microsoft.com/office/drawing/2015/06/chart">
            <c:ext xmlns:c16="http://schemas.microsoft.com/office/drawing/2014/chart" uri="{C3380CC4-5D6E-409C-BE32-E72D297353CC}">
              <c16:uniqueId val="{00000003-A871-4CDE-9F18-49AF6CA4FD4C}"/>
            </c:ext>
          </c:extLst>
        </c:ser>
        <c:ser>
          <c:idx val="3"/>
          <c:order val="3"/>
          <c:tx>
            <c:strRef>
              <c:f>SEXUALITAT!$A$121</c:f>
              <c:strCache>
                <c:ptCount val="1"/>
                <c:pt idx="0">
                  <c:v>Totalment incapaç</c:v>
                </c:pt>
              </c:strCache>
            </c:strRef>
          </c:tx>
          <c:spPr>
            <a:solidFill>
              <a:srgbClr val="E14E32"/>
            </a:solidFill>
          </c:spPr>
          <c:invertIfNegative val="0"/>
          <c:dLbls>
            <c:dLbl>
              <c:idx val="0"/>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4-A871-4CDE-9F18-49AF6CA4FD4C}"/>
                </c:ext>
              </c:extLst>
            </c:dLbl>
            <c:dLbl>
              <c:idx val="2"/>
              <c:delete val="1"/>
            </c:dLbl>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SEXUALITAT!$B$117:$E$117</c:f>
              <c:strCache>
                <c:ptCount val="4"/>
                <c:pt idx="0">
                  <c:v>Comprar preservatius</c:v>
                </c:pt>
                <c:pt idx="1">
                  <c:v>Portar sempre preservatius</c:v>
                </c:pt>
                <c:pt idx="2">
                  <c:v>Convèncer la parella de fer servir preservatius</c:v>
                </c:pt>
                <c:pt idx="3">
                  <c:v>Rebutjar de mantenir una relació sense preservatiu</c:v>
                </c:pt>
              </c:strCache>
            </c:strRef>
          </c:cat>
          <c:val>
            <c:numRef>
              <c:f>SEXUALITAT!$B$121:$E$121</c:f>
              <c:numCache>
                <c:formatCode>0.0%</c:formatCode>
                <c:ptCount val="4"/>
                <c:pt idx="0">
                  <c:v>5.6000000000000001E-2</c:v>
                </c:pt>
                <c:pt idx="1">
                  <c:v>8.3000000000000032E-2</c:v>
                </c:pt>
                <c:pt idx="2">
                  <c:v>5.6000000000000001E-2</c:v>
                </c:pt>
                <c:pt idx="3">
                  <c:v>0.16700000000000001</c:v>
                </c:pt>
              </c:numCache>
            </c:numRef>
          </c:val>
          <c:extLst xmlns:c16r2="http://schemas.microsoft.com/office/drawing/2015/06/chart">
            <c:ext xmlns:c16="http://schemas.microsoft.com/office/drawing/2014/chart" uri="{C3380CC4-5D6E-409C-BE32-E72D297353CC}">
              <c16:uniqueId val="{00000005-A871-4CDE-9F18-49AF6CA4FD4C}"/>
            </c:ext>
          </c:extLst>
        </c:ser>
        <c:ser>
          <c:idx val="4"/>
          <c:order val="4"/>
          <c:tx>
            <c:strRef>
              <c:f>SEXUALITAT!$A$122</c:f>
              <c:strCache>
                <c:ptCount val="1"/>
                <c:pt idx="0">
                  <c:v>Ns/Nc</c:v>
                </c:pt>
              </c:strCache>
            </c:strRef>
          </c:tx>
          <c:spPr>
            <a:solidFill>
              <a:srgbClr val="AFABAB"/>
            </a:solidFill>
          </c:spPr>
          <c:invertIfNegative val="0"/>
          <c:dLbls>
            <c:showLegendKey val="0"/>
            <c:showVal val="1"/>
            <c:showCatName val="0"/>
            <c:showSerName val="0"/>
            <c:showPercent val="0"/>
            <c:showBubbleSize val="0"/>
            <c:showLeaderLines val="0"/>
          </c:dLbls>
          <c:cat>
            <c:strRef>
              <c:f>SEXUALITAT!$B$117:$E$117</c:f>
              <c:strCache>
                <c:ptCount val="4"/>
                <c:pt idx="0">
                  <c:v>Comprar preservatius</c:v>
                </c:pt>
                <c:pt idx="1">
                  <c:v>Portar sempre preservatius</c:v>
                </c:pt>
                <c:pt idx="2">
                  <c:v>Convèncer la parella de fer servir preservatius</c:v>
                </c:pt>
                <c:pt idx="3">
                  <c:v>Rebutjar de mantenir una relació sense preservatiu</c:v>
                </c:pt>
              </c:strCache>
            </c:strRef>
          </c:cat>
          <c:val>
            <c:numRef>
              <c:f>SEXUALITAT!$B$122:$E$122</c:f>
              <c:numCache>
                <c:formatCode>0.0%</c:formatCode>
                <c:ptCount val="4"/>
                <c:pt idx="0">
                  <c:v>8.3000000000000032E-2</c:v>
                </c:pt>
                <c:pt idx="1">
                  <c:v>8.3000000000000032E-2</c:v>
                </c:pt>
                <c:pt idx="2">
                  <c:v>8.3000000000000032E-2</c:v>
                </c:pt>
                <c:pt idx="3">
                  <c:v>8.3000000000000032E-2</c:v>
                </c:pt>
              </c:numCache>
            </c:numRef>
          </c:val>
          <c:extLst xmlns:c16r2="http://schemas.microsoft.com/office/drawing/2015/06/chart">
            <c:ext xmlns:c16="http://schemas.microsoft.com/office/drawing/2014/chart" uri="{C3380CC4-5D6E-409C-BE32-E72D297353CC}">
              <c16:uniqueId val="{00000006-A871-4CDE-9F18-49AF6CA4FD4C}"/>
            </c:ext>
          </c:extLst>
        </c:ser>
        <c:dLbls>
          <c:showLegendKey val="0"/>
          <c:showVal val="0"/>
          <c:showCatName val="0"/>
          <c:showSerName val="0"/>
          <c:showPercent val="0"/>
          <c:showBubbleSize val="0"/>
        </c:dLbls>
        <c:gapWidth val="50"/>
        <c:overlap val="100"/>
        <c:axId val="218278144"/>
        <c:axId val="218501120"/>
      </c:barChart>
      <c:dateAx>
        <c:axId val="218278144"/>
        <c:scaling>
          <c:orientation val="maxMin"/>
        </c:scaling>
        <c:delete val="0"/>
        <c:axPos val="l"/>
        <c:numFmt formatCode="General" sourceLinked="0"/>
        <c:majorTickMark val="none"/>
        <c:minorTickMark val="none"/>
        <c:tickLblPos val="nextTo"/>
        <c:crossAx val="218501120"/>
        <c:crosses val="autoZero"/>
        <c:auto val="0"/>
        <c:lblOffset val="100"/>
        <c:baseTimeUnit val="days"/>
      </c:dateAx>
      <c:valAx>
        <c:axId val="218501120"/>
        <c:scaling>
          <c:orientation val="minMax"/>
        </c:scaling>
        <c:delete val="1"/>
        <c:axPos val="t"/>
        <c:numFmt formatCode="0%" sourceLinked="1"/>
        <c:majorTickMark val="out"/>
        <c:minorTickMark val="none"/>
        <c:tickLblPos val="none"/>
        <c:crossAx val="218278144"/>
        <c:crosses val="autoZero"/>
        <c:crossBetween val="between"/>
      </c:valAx>
    </c:plotArea>
    <c:legend>
      <c:legendPos val="b"/>
      <c:layout>
        <c:manualLayout>
          <c:xMode val="edge"/>
          <c:yMode val="edge"/>
          <c:x val="0.20890411425844493"/>
          <c:y val="0.88367812560015369"/>
          <c:w val="0.79109588574155487"/>
          <c:h val="0.10433467767748562"/>
        </c:manualLayout>
      </c:layout>
      <c:overlay val="0"/>
    </c:legend>
    <c:plotVisOnly val="1"/>
    <c:dispBlanksAs val="gap"/>
    <c:showDLblsOverMax val="0"/>
  </c:chart>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Capacitat per... (noies)</a:t>
            </a:r>
          </a:p>
        </c:rich>
      </c:tx>
      <c:layout/>
      <c:overlay val="0"/>
    </c:title>
    <c:autoTitleDeleted val="0"/>
    <c:plotArea>
      <c:layout>
        <c:manualLayout>
          <c:layoutTarget val="inner"/>
          <c:xMode val="edge"/>
          <c:yMode val="edge"/>
          <c:x val="0.29519130669413979"/>
          <c:y val="0.12703980807316995"/>
          <c:w val="0.67988657492579785"/>
          <c:h val="0.74353960388709972"/>
        </c:manualLayout>
      </c:layout>
      <c:barChart>
        <c:barDir val="bar"/>
        <c:grouping val="percentStacked"/>
        <c:varyColors val="0"/>
        <c:ser>
          <c:idx val="0"/>
          <c:order val="0"/>
          <c:tx>
            <c:strRef>
              <c:f>SEXUALITAT!$A$126</c:f>
              <c:strCache>
                <c:ptCount val="1"/>
                <c:pt idx="0">
                  <c:v>Totalment capaç</c:v>
                </c:pt>
              </c:strCache>
            </c:strRef>
          </c:tx>
          <c:spPr>
            <a:solidFill>
              <a:srgbClr val="4F8952"/>
            </a:solidFill>
          </c:spPr>
          <c:invertIfNegative val="0"/>
          <c:dLbls>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SEXUALITAT!$B$125:$E$125</c:f>
              <c:strCache>
                <c:ptCount val="4"/>
                <c:pt idx="0">
                  <c:v>Comprar preservatius</c:v>
                </c:pt>
                <c:pt idx="1">
                  <c:v>Portar sempre preservatius</c:v>
                </c:pt>
                <c:pt idx="2">
                  <c:v>Convèncer la parella de fer servir preservatius</c:v>
                </c:pt>
                <c:pt idx="3">
                  <c:v>Rebutjar de mantenir una relació sense preservatiu</c:v>
                </c:pt>
              </c:strCache>
            </c:strRef>
          </c:cat>
          <c:val>
            <c:numRef>
              <c:f>SEXUALITAT!$B$126:$E$126</c:f>
              <c:numCache>
                <c:formatCode>0.0%</c:formatCode>
                <c:ptCount val="4"/>
                <c:pt idx="0">
                  <c:v>0.35000000000000009</c:v>
                </c:pt>
                <c:pt idx="1">
                  <c:v>0.37500000000000011</c:v>
                </c:pt>
                <c:pt idx="2">
                  <c:v>0.77500000000000024</c:v>
                </c:pt>
                <c:pt idx="3">
                  <c:v>0.65000000000000024</c:v>
                </c:pt>
              </c:numCache>
            </c:numRef>
          </c:val>
          <c:extLst xmlns:c16r2="http://schemas.microsoft.com/office/drawing/2015/06/chart">
            <c:ext xmlns:c16="http://schemas.microsoft.com/office/drawing/2014/chart" uri="{C3380CC4-5D6E-409C-BE32-E72D297353CC}">
              <c16:uniqueId val="{00000000-253B-4567-BB3A-3DE9115F084A}"/>
            </c:ext>
          </c:extLst>
        </c:ser>
        <c:ser>
          <c:idx val="1"/>
          <c:order val="1"/>
          <c:tx>
            <c:strRef>
              <c:f>SEXUALITAT!$A$127</c:f>
              <c:strCache>
                <c:ptCount val="1"/>
                <c:pt idx="0">
                  <c:v>Bastant capaç</c:v>
                </c:pt>
              </c:strCache>
            </c:strRef>
          </c:tx>
          <c:spPr>
            <a:solidFill>
              <a:srgbClr val="95B794"/>
            </a:solidFill>
          </c:spPr>
          <c:invertIfNegative val="0"/>
          <c:dLbls>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SEXUALITAT!$B$125:$E$125</c:f>
              <c:strCache>
                <c:ptCount val="4"/>
                <c:pt idx="0">
                  <c:v>Comprar preservatius</c:v>
                </c:pt>
                <c:pt idx="1">
                  <c:v>Portar sempre preservatius</c:v>
                </c:pt>
                <c:pt idx="2">
                  <c:v>Convèncer la parella de fer servir preservatius</c:v>
                </c:pt>
                <c:pt idx="3">
                  <c:v>Rebutjar de mantenir una relació sense preservatiu</c:v>
                </c:pt>
              </c:strCache>
            </c:strRef>
          </c:cat>
          <c:val>
            <c:numRef>
              <c:f>SEXUALITAT!$B$127:$E$127</c:f>
              <c:numCache>
                <c:formatCode>0.0%</c:formatCode>
                <c:ptCount val="4"/>
                <c:pt idx="0">
                  <c:v>0.35000000000000009</c:v>
                </c:pt>
                <c:pt idx="1">
                  <c:v>0.15000000000000005</c:v>
                </c:pt>
                <c:pt idx="2">
                  <c:v>0.17500000000000004</c:v>
                </c:pt>
                <c:pt idx="3">
                  <c:v>0.15000000000000005</c:v>
                </c:pt>
              </c:numCache>
            </c:numRef>
          </c:val>
          <c:extLst xmlns:c16r2="http://schemas.microsoft.com/office/drawing/2015/06/chart">
            <c:ext xmlns:c16="http://schemas.microsoft.com/office/drawing/2014/chart" uri="{C3380CC4-5D6E-409C-BE32-E72D297353CC}">
              <c16:uniqueId val="{00000001-253B-4567-BB3A-3DE9115F084A}"/>
            </c:ext>
          </c:extLst>
        </c:ser>
        <c:ser>
          <c:idx val="2"/>
          <c:order val="2"/>
          <c:tx>
            <c:strRef>
              <c:f>SEXUALITAT!$A$128</c:f>
              <c:strCache>
                <c:ptCount val="1"/>
                <c:pt idx="0">
                  <c:v>Bastant incapaç</c:v>
                </c:pt>
              </c:strCache>
            </c:strRef>
          </c:tx>
          <c:spPr>
            <a:solidFill>
              <a:srgbClr val="F89880"/>
            </a:solidFill>
          </c:spPr>
          <c:invertIfNegative val="0"/>
          <c:dLbls>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253B-4567-BB3A-3DE9115F084A}"/>
                </c:ext>
              </c:extLst>
            </c:dLbl>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SEXUALITAT!$B$125:$E$125</c:f>
              <c:strCache>
                <c:ptCount val="4"/>
                <c:pt idx="0">
                  <c:v>Comprar preservatius</c:v>
                </c:pt>
                <c:pt idx="1">
                  <c:v>Portar sempre preservatius</c:v>
                </c:pt>
                <c:pt idx="2">
                  <c:v>Convèncer la parella de fer servir preservatius</c:v>
                </c:pt>
                <c:pt idx="3">
                  <c:v>Rebutjar de mantenir una relació sense preservatiu</c:v>
                </c:pt>
              </c:strCache>
            </c:strRef>
          </c:cat>
          <c:val>
            <c:numRef>
              <c:f>SEXUALITAT!$B$128:$E$128</c:f>
              <c:numCache>
                <c:formatCode>0.0%</c:formatCode>
                <c:ptCount val="4"/>
                <c:pt idx="0">
                  <c:v>0.22500000000000001</c:v>
                </c:pt>
                <c:pt idx="1">
                  <c:v>0.27500000000000002</c:v>
                </c:pt>
                <c:pt idx="2">
                  <c:v>2.5000000000000001E-2</c:v>
                </c:pt>
                <c:pt idx="3">
                  <c:v>7.5000000000000011E-2</c:v>
                </c:pt>
              </c:numCache>
            </c:numRef>
          </c:val>
          <c:extLst xmlns:c16r2="http://schemas.microsoft.com/office/drawing/2015/06/chart">
            <c:ext xmlns:c16="http://schemas.microsoft.com/office/drawing/2014/chart" uri="{C3380CC4-5D6E-409C-BE32-E72D297353CC}">
              <c16:uniqueId val="{00000003-253B-4567-BB3A-3DE9115F084A}"/>
            </c:ext>
          </c:extLst>
        </c:ser>
        <c:ser>
          <c:idx val="3"/>
          <c:order val="3"/>
          <c:tx>
            <c:strRef>
              <c:f>SEXUALITAT!$A$129</c:f>
              <c:strCache>
                <c:ptCount val="1"/>
                <c:pt idx="0">
                  <c:v>Totalment incapaç</c:v>
                </c:pt>
              </c:strCache>
            </c:strRef>
          </c:tx>
          <c:spPr>
            <a:solidFill>
              <a:srgbClr val="E14E32"/>
            </a:solidFill>
          </c:spPr>
          <c:invertIfNegative val="0"/>
          <c:dLbls>
            <c:dLbl>
              <c:idx val="2"/>
              <c:delete val="1"/>
            </c:dLbl>
            <c:spPr>
              <a:noFill/>
              <a:ln>
                <a:noFill/>
              </a:ln>
              <a:effectLst/>
            </c:spPr>
            <c:txPr>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SEXUALITAT!$B$125:$E$125</c:f>
              <c:strCache>
                <c:ptCount val="4"/>
                <c:pt idx="0">
                  <c:v>Comprar preservatius</c:v>
                </c:pt>
                <c:pt idx="1">
                  <c:v>Portar sempre preservatius</c:v>
                </c:pt>
                <c:pt idx="2">
                  <c:v>Convèncer la parella de fer servir preservatius</c:v>
                </c:pt>
                <c:pt idx="3">
                  <c:v>Rebutjar de mantenir una relació sense preservatiu</c:v>
                </c:pt>
              </c:strCache>
            </c:strRef>
          </c:cat>
          <c:val>
            <c:numRef>
              <c:f>SEXUALITAT!$B$129:$E$129</c:f>
              <c:numCache>
                <c:formatCode>0.0%</c:formatCode>
                <c:ptCount val="4"/>
                <c:pt idx="0">
                  <c:v>7.5000000000000011E-2</c:v>
                </c:pt>
                <c:pt idx="1">
                  <c:v>0.17500000000000004</c:v>
                </c:pt>
                <c:pt idx="2">
                  <c:v>2.5000000000000001E-2</c:v>
                </c:pt>
                <c:pt idx="3">
                  <c:v>0.1</c:v>
                </c:pt>
              </c:numCache>
            </c:numRef>
          </c:val>
          <c:extLst xmlns:c16r2="http://schemas.microsoft.com/office/drawing/2015/06/chart">
            <c:ext xmlns:c16="http://schemas.microsoft.com/office/drawing/2014/chart" uri="{C3380CC4-5D6E-409C-BE32-E72D297353CC}">
              <c16:uniqueId val="{00000004-253B-4567-BB3A-3DE9115F084A}"/>
            </c:ext>
          </c:extLst>
        </c:ser>
        <c:ser>
          <c:idx val="4"/>
          <c:order val="4"/>
          <c:tx>
            <c:strRef>
              <c:f>SEXUALITAT!$A$130</c:f>
              <c:strCache>
                <c:ptCount val="1"/>
                <c:pt idx="0">
                  <c:v>Ns/Nc</c:v>
                </c:pt>
              </c:strCache>
            </c:strRef>
          </c:tx>
          <c:spPr>
            <a:solidFill>
              <a:srgbClr val="AFABAB"/>
            </a:solidFill>
          </c:spPr>
          <c:invertIfNegative val="0"/>
          <c:cat>
            <c:strRef>
              <c:f>SEXUALITAT!$B$125:$E$125</c:f>
              <c:strCache>
                <c:ptCount val="4"/>
                <c:pt idx="0">
                  <c:v>Comprar preservatius</c:v>
                </c:pt>
                <c:pt idx="1">
                  <c:v>Portar sempre preservatius</c:v>
                </c:pt>
                <c:pt idx="2">
                  <c:v>Convèncer la parella de fer servir preservatius</c:v>
                </c:pt>
                <c:pt idx="3">
                  <c:v>Rebutjar de mantenir una relació sense preservatiu</c:v>
                </c:pt>
              </c:strCache>
            </c:strRef>
          </c:cat>
          <c:val>
            <c:numRef>
              <c:f>SEXUALITAT!$B$130:$E$130</c:f>
              <c:numCache>
                <c:formatCode>0.0%</c:formatCode>
                <c:ptCount val="4"/>
                <c:pt idx="0">
                  <c:v>0</c:v>
                </c:pt>
                <c:pt idx="1">
                  <c:v>2.5000000000000001E-2</c:v>
                </c:pt>
                <c:pt idx="2">
                  <c:v>0</c:v>
                </c:pt>
                <c:pt idx="3">
                  <c:v>2.5000000000000001E-2</c:v>
                </c:pt>
              </c:numCache>
            </c:numRef>
          </c:val>
          <c:extLst xmlns:c16r2="http://schemas.microsoft.com/office/drawing/2015/06/chart">
            <c:ext xmlns:c16="http://schemas.microsoft.com/office/drawing/2014/chart" uri="{C3380CC4-5D6E-409C-BE32-E72D297353CC}">
              <c16:uniqueId val="{00000005-253B-4567-BB3A-3DE9115F084A}"/>
            </c:ext>
          </c:extLst>
        </c:ser>
        <c:dLbls>
          <c:showLegendKey val="0"/>
          <c:showVal val="0"/>
          <c:showCatName val="0"/>
          <c:showSerName val="0"/>
          <c:showPercent val="0"/>
          <c:showBubbleSize val="0"/>
        </c:dLbls>
        <c:gapWidth val="50"/>
        <c:overlap val="100"/>
        <c:axId val="218532864"/>
        <c:axId val="218555136"/>
      </c:barChart>
      <c:dateAx>
        <c:axId val="218532864"/>
        <c:scaling>
          <c:orientation val="maxMin"/>
        </c:scaling>
        <c:delete val="0"/>
        <c:axPos val="l"/>
        <c:numFmt formatCode="General" sourceLinked="0"/>
        <c:majorTickMark val="none"/>
        <c:minorTickMark val="none"/>
        <c:tickLblPos val="nextTo"/>
        <c:crossAx val="218555136"/>
        <c:crosses val="autoZero"/>
        <c:auto val="0"/>
        <c:lblOffset val="100"/>
        <c:baseTimeUnit val="days"/>
      </c:dateAx>
      <c:valAx>
        <c:axId val="218555136"/>
        <c:scaling>
          <c:orientation val="minMax"/>
        </c:scaling>
        <c:delete val="1"/>
        <c:axPos val="t"/>
        <c:numFmt formatCode="0%" sourceLinked="1"/>
        <c:majorTickMark val="out"/>
        <c:minorTickMark val="none"/>
        <c:tickLblPos val="none"/>
        <c:crossAx val="218532864"/>
        <c:crosses val="autoZero"/>
        <c:crossBetween val="between"/>
      </c:valAx>
    </c:plotArea>
    <c:legend>
      <c:legendPos val="b"/>
      <c:layout>
        <c:manualLayout>
          <c:xMode val="edge"/>
          <c:yMode val="edge"/>
          <c:x val="0.24601826499549612"/>
          <c:y val="0.88367812560015369"/>
          <c:w val="0.75398173500451315"/>
          <c:h val="0.10433467767748562"/>
        </c:manualLayout>
      </c:layout>
      <c:overlay val="0"/>
    </c:legend>
    <c:plotVisOnly val="1"/>
    <c:dispBlanksAs val="gap"/>
    <c:showDLblsOverMax val="0"/>
  </c:chart>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Opinió sobre preservatius</a:t>
            </a:r>
          </a:p>
        </c:rich>
      </c:tx>
      <c:layout>
        <c:manualLayout>
          <c:xMode val="edge"/>
          <c:yMode val="edge"/>
          <c:x val="0.41802158232391989"/>
          <c:y val="8.9722087755011067E-3"/>
        </c:manualLayout>
      </c:layout>
      <c:overlay val="0"/>
    </c:title>
    <c:autoTitleDeleted val="0"/>
    <c:plotArea>
      <c:layout>
        <c:manualLayout>
          <c:layoutTarget val="inner"/>
          <c:xMode val="edge"/>
          <c:yMode val="edge"/>
          <c:x val="0.34275252496477032"/>
          <c:y val="0.15698532028040063"/>
          <c:w val="0.64318500708395565"/>
          <c:h val="0.68740975786530378"/>
        </c:manualLayout>
      </c:layout>
      <c:barChart>
        <c:barDir val="bar"/>
        <c:grouping val="percentStacked"/>
        <c:varyColors val="0"/>
        <c:ser>
          <c:idx val="0"/>
          <c:order val="0"/>
          <c:tx>
            <c:strRef>
              <c:f>SEXUALITAT!$A$137</c:f>
              <c:strCache>
                <c:ptCount val="1"/>
                <c:pt idx="0">
                  <c:v>Totalment d'acord</c:v>
                </c:pt>
              </c:strCache>
            </c:strRef>
          </c:tx>
          <c:spPr>
            <a:solidFill>
              <a:srgbClr val="4F895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SEXUALITAT!$B$136:$F$136</c:f>
              <c:strCache>
                <c:ptCount val="5"/>
                <c:pt idx="0">
                  <c:v>El preservatiu és el mètode anticonceptiu més segur</c:v>
                </c:pt>
                <c:pt idx="1">
                  <c:v>S'hauria de fer servir sempre el preservatiu</c:v>
                </c:pt>
                <c:pt idx="2">
                  <c:v>Si utilitzo el preservatiu evitaré el contagi de MTS</c:v>
                </c:pt>
                <c:pt idx="3">
                  <c:v>Si utilitzo el preservatiu evitaré un embaràs no desitjat</c:v>
                </c:pt>
                <c:pt idx="4">
                  <c:v>Els meus millors amics/igues pensen que s'ha de fer servir sempre el preservatiu</c:v>
                </c:pt>
              </c:strCache>
            </c:strRef>
          </c:cat>
          <c:val>
            <c:numRef>
              <c:f>SEXUALITAT!$B$137:$F$137</c:f>
              <c:numCache>
                <c:formatCode>0.0%</c:formatCode>
                <c:ptCount val="5"/>
                <c:pt idx="0">
                  <c:v>0.5</c:v>
                </c:pt>
                <c:pt idx="1">
                  <c:v>0.6050000000000002</c:v>
                </c:pt>
                <c:pt idx="2">
                  <c:v>0.68400000000000005</c:v>
                </c:pt>
                <c:pt idx="3">
                  <c:v>0.52600000000000002</c:v>
                </c:pt>
                <c:pt idx="4">
                  <c:v>0.36800000000000016</c:v>
                </c:pt>
              </c:numCache>
            </c:numRef>
          </c:val>
          <c:extLst xmlns:c16r2="http://schemas.microsoft.com/office/drawing/2015/06/chart">
            <c:ext xmlns:c16="http://schemas.microsoft.com/office/drawing/2014/chart" uri="{C3380CC4-5D6E-409C-BE32-E72D297353CC}">
              <c16:uniqueId val="{00000000-C4B0-4FCB-B793-651F9F3CDEFC}"/>
            </c:ext>
          </c:extLst>
        </c:ser>
        <c:ser>
          <c:idx val="1"/>
          <c:order val="1"/>
          <c:tx>
            <c:strRef>
              <c:f>SEXUALITAT!$A$138</c:f>
              <c:strCache>
                <c:ptCount val="1"/>
                <c:pt idx="0">
                  <c:v>Bastant d'acord</c:v>
                </c:pt>
              </c:strCache>
            </c:strRef>
          </c:tx>
          <c:spPr>
            <a:solidFill>
              <a:srgbClr val="95B794"/>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SEXUALITAT!$B$136:$F$136</c:f>
              <c:strCache>
                <c:ptCount val="5"/>
                <c:pt idx="0">
                  <c:v>El preservatiu és el mètode anticonceptiu més segur</c:v>
                </c:pt>
                <c:pt idx="1">
                  <c:v>S'hauria de fer servir sempre el preservatiu</c:v>
                </c:pt>
                <c:pt idx="2">
                  <c:v>Si utilitzo el preservatiu evitaré el contagi de MTS</c:v>
                </c:pt>
                <c:pt idx="3">
                  <c:v>Si utilitzo el preservatiu evitaré un embaràs no desitjat</c:v>
                </c:pt>
                <c:pt idx="4">
                  <c:v>Els meus millors amics/igues pensen que s'ha de fer servir sempre el preservatiu</c:v>
                </c:pt>
              </c:strCache>
            </c:strRef>
          </c:cat>
          <c:val>
            <c:numRef>
              <c:f>SEXUALITAT!$B$138:$F$138</c:f>
              <c:numCache>
                <c:formatCode>0.0%</c:formatCode>
                <c:ptCount val="5"/>
                <c:pt idx="0">
                  <c:v>0.34200000000000008</c:v>
                </c:pt>
                <c:pt idx="1">
                  <c:v>0.17100000000000001</c:v>
                </c:pt>
                <c:pt idx="2">
                  <c:v>0.21100000000000005</c:v>
                </c:pt>
                <c:pt idx="3">
                  <c:v>0.30300000000000016</c:v>
                </c:pt>
                <c:pt idx="4">
                  <c:v>0.36800000000000016</c:v>
                </c:pt>
              </c:numCache>
            </c:numRef>
          </c:val>
          <c:extLst xmlns:c16r2="http://schemas.microsoft.com/office/drawing/2015/06/chart">
            <c:ext xmlns:c16="http://schemas.microsoft.com/office/drawing/2014/chart" uri="{C3380CC4-5D6E-409C-BE32-E72D297353CC}">
              <c16:uniqueId val="{00000001-C4B0-4FCB-B793-651F9F3CDEFC}"/>
            </c:ext>
          </c:extLst>
        </c:ser>
        <c:ser>
          <c:idx val="2"/>
          <c:order val="2"/>
          <c:tx>
            <c:strRef>
              <c:f>SEXUALITAT!$A$139</c:f>
              <c:strCache>
                <c:ptCount val="1"/>
                <c:pt idx="0">
                  <c:v>Ni d'acord ni en desacord</c:v>
                </c:pt>
              </c:strCache>
            </c:strRef>
          </c:tx>
          <c:spPr>
            <a:solidFill>
              <a:srgbClr val="F9E5B6"/>
            </a:solidFill>
          </c:spPr>
          <c:invertIfNegative val="0"/>
          <c:dLbls>
            <c:dLbl>
              <c:idx val="2"/>
              <c:delete val="1"/>
              <c:extLst xmlns:c16r2="http://schemas.microsoft.com/office/drawing/2015/06/chart">
                <c:ext xmlns:c15="http://schemas.microsoft.com/office/drawing/2012/chart" uri="{CE6537A1-D6FC-4f65-9D91-7224C49458BB}"/>
                <c:ext xmlns:c16="http://schemas.microsoft.com/office/drawing/2014/chart" uri="{C3380CC4-5D6E-409C-BE32-E72D297353CC}">
                  <c16:uniqueId val="{00000002-C4B0-4FCB-B793-651F9F3CDEFC}"/>
                </c:ext>
              </c:extLst>
            </c:dLbl>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SEXUALITAT!$B$136:$F$136</c:f>
              <c:strCache>
                <c:ptCount val="5"/>
                <c:pt idx="0">
                  <c:v>El preservatiu és el mètode anticonceptiu més segur</c:v>
                </c:pt>
                <c:pt idx="1">
                  <c:v>S'hauria de fer servir sempre el preservatiu</c:v>
                </c:pt>
                <c:pt idx="2">
                  <c:v>Si utilitzo el preservatiu evitaré el contagi de MTS</c:v>
                </c:pt>
                <c:pt idx="3">
                  <c:v>Si utilitzo el preservatiu evitaré un embaràs no desitjat</c:v>
                </c:pt>
                <c:pt idx="4">
                  <c:v>Els meus millors amics/igues pensen que s'ha de fer servir sempre el preservatiu</c:v>
                </c:pt>
              </c:strCache>
            </c:strRef>
          </c:cat>
          <c:val>
            <c:numRef>
              <c:f>SEXUALITAT!$B$139:$F$139</c:f>
              <c:numCache>
                <c:formatCode>0.0%</c:formatCode>
                <c:ptCount val="5"/>
                <c:pt idx="0">
                  <c:v>7.9000000000000029E-2</c:v>
                </c:pt>
                <c:pt idx="1">
                  <c:v>0.18400000000000005</c:v>
                </c:pt>
                <c:pt idx="2">
                  <c:v>3.9000000000000014E-2</c:v>
                </c:pt>
                <c:pt idx="3">
                  <c:v>6.6000000000000003E-2</c:v>
                </c:pt>
                <c:pt idx="4">
                  <c:v>0.19700000000000001</c:v>
                </c:pt>
              </c:numCache>
            </c:numRef>
          </c:val>
          <c:extLst xmlns:c16r2="http://schemas.microsoft.com/office/drawing/2015/06/chart">
            <c:ext xmlns:c16="http://schemas.microsoft.com/office/drawing/2014/chart" uri="{C3380CC4-5D6E-409C-BE32-E72D297353CC}">
              <c16:uniqueId val="{00000003-C4B0-4FCB-B793-651F9F3CDEFC}"/>
            </c:ext>
          </c:extLst>
        </c:ser>
        <c:ser>
          <c:idx val="3"/>
          <c:order val="3"/>
          <c:tx>
            <c:strRef>
              <c:f>SEXUALITAT!$A$140</c:f>
              <c:strCache>
                <c:ptCount val="1"/>
                <c:pt idx="0">
                  <c:v>Bastant en desacord</c:v>
                </c:pt>
              </c:strCache>
            </c:strRef>
          </c:tx>
          <c:spPr>
            <a:solidFill>
              <a:srgbClr val="EE7558"/>
            </a:solidFill>
          </c:spPr>
          <c:invertIfNegative val="0"/>
          <c:cat>
            <c:strRef>
              <c:f>SEXUALITAT!$B$136:$F$136</c:f>
              <c:strCache>
                <c:ptCount val="5"/>
                <c:pt idx="0">
                  <c:v>El preservatiu és el mètode anticonceptiu més segur</c:v>
                </c:pt>
                <c:pt idx="1">
                  <c:v>S'hauria de fer servir sempre el preservatiu</c:v>
                </c:pt>
                <c:pt idx="2">
                  <c:v>Si utilitzo el preservatiu evitaré el contagi de MTS</c:v>
                </c:pt>
                <c:pt idx="3">
                  <c:v>Si utilitzo el preservatiu evitaré un embaràs no desitjat</c:v>
                </c:pt>
                <c:pt idx="4">
                  <c:v>Els meus millors amics/igues pensen que s'ha de fer servir sempre el preservatiu</c:v>
                </c:pt>
              </c:strCache>
            </c:strRef>
          </c:cat>
          <c:val>
            <c:numRef>
              <c:f>SEXUALITAT!$B$140:$F$140</c:f>
              <c:numCache>
                <c:formatCode>0.0%</c:formatCode>
                <c:ptCount val="5"/>
                <c:pt idx="0">
                  <c:v>3.9000000000000014E-2</c:v>
                </c:pt>
                <c:pt idx="1">
                  <c:v>0</c:v>
                </c:pt>
                <c:pt idx="2">
                  <c:v>0</c:v>
                </c:pt>
                <c:pt idx="3">
                  <c:v>1.2999999999999998E-2</c:v>
                </c:pt>
                <c:pt idx="4">
                  <c:v>2.5999999999999999E-2</c:v>
                </c:pt>
              </c:numCache>
            </c:numRef>
          </c:val>
          <c:extLst xmlns:c16r2="http://schemas.microsoft.com/office/drawing/2015/06/chart">
            <c:ext xmlns:c16="http://schemas.microsoft.com/office/drawing/2014/chart" uri="{C3380CC4-5D6E-409C-BE32-E72D297353CC}">
              <c16:uniqueId val="{00000004-C4B0-4FCB-B793-651F9F3CDEFC}"/>
            </c:ext>
          </c:extLst>
        </c:ser>
        <c:ser>
          <c:idx val="4"/>
          <c:order val="4"/>
          <c:tx>
            <c:strRef>
              <c:f>SEXUALITAT!$A$141</c:f>
              <c:strCache>
                <c:ptCount val="1"/>
                <c:pt idx="0">
                  <c:v>Totalment en desacord</c:v>
                </c:pt>
              </c:strCache>
            </c:strRef>
          </c:tx>
          <c:spPr>
            <a:solidFill>
              <a:srgbClr val="E14E32"/>
            </a:solidFill>
          </c:spPr>
          <c:invertIfNegative val="0"/>
          <c:cat>
            <c:strRef>
              <c:f>SEXUALITAT!$B$136:$F$136</c:f>
              <c:strCache>
                <c:ptCount val="5"/>
                <c:pt idx="0">
                  <c:v>El preservatiu és el mètode anticonceptiu més segur</c:v>
                </c:pt>
                <c:pt idx="1">
                  <c:v>S'hauria de fer servir sempre el preservatiu</c:v>
                </c:pt>
                <c:pt idx="2">
                  <c:v>Si utilitzo el preservatiu evitaré el contagi de MTS</c:v>
                </c:pt>
                <c:pt idx="3">
                  <c:v>Si utilitzo el preservatiu evitaré un embaràs no desitjat</c:v>
                </c:pt>
                <c:pt idx="4">
                  <c:v>Els meus millors amics/igues pensen que s'ha de fer servir sempre el preservatiu</c:v>
                </c:pt>
              </c:strCache>
            </c:strRef>
          </c:cat>
          <c:val>
            <c:numRef>
              <c:f>SEXUALITAT!$B$141:$F$141</c:f>
              <c:numCache>
                <c:formatCode>0.0%</c:formatCode>
                <c:ptCount val="5"/>
                <c:pt idx="0">
                  <c:v>0</c:v>
                </c:pt>
                <c:pt idx="1">
                  <c:v>0</c:v>
                </c:pt>
                <c:pt idx="2">
                  <c:v>0</c:v>
                </c:pt>
                <c:pt idx="3">
                  <c:v>2.5999999999999999E-2</c:v>
                </c:pt>
                <c:pt idx="4">
                  <c:v>0</c:v>
                </c:pt>
              </c:numCache>
            </c:numRef>
          </c:val>
          <c:extLst xmlns:c16r2="http://schemas.microsoft.com/office/drawing/2015/06/chart">
            <c:ext xmlns:c16="http://schemas.microsoft.com/office/drawing/2014/chart" uri="{C3380CC4-5D6E-409C-BE32-E72D297353CC}">
              <c16:uniqueId val="{00000005-C4B0-4FCB-B793-651F9F3CDEFC}"/>
            </c:ext>
          </c:extLst>
        </c:ser>
        <c:ser>
          <c:idx val="5"/>
          <c:order val="5"/>
          <c:tx>
            <c:strRef>
              <c:f>SEXUALITAT!$A$142</c:f>
              <c:strCache>
                <c:ptCount val="1"/>
                <c:pt idx="0">
                  <c:v>Ns/Nc</c:v>
                </c:pt>
              </c:strCache>
            </c:strRef>
          </c:tx>
          <c:spPr>
            <a:solidFill>
              <a:srgbClr val="AFABAB"/>
            </a:solidFill>
          </c:spPr>
          <c:invertIfNegative val="0"/>
          <c:dLbls>
            <c:dLbl>
              <c:idx val="2"/>
              <c:layout/>
              <c:showLegendKey val="0"/>
              <c:showVal val="1"/>
              <c:showCatName val="0"/>
              <c:showSerName val="0"/>
              <c:showPercent val="0"/>
              <c:showBubbleSize val="0"/>
            </c:dLbl>
            <c:dLbl>
              <c:idx val="3"/>
              <c:layout/>
              <c:showLegendKey val="0"/>
              <c:showVal val="1"/>
              <c:showCatName val="0"/>
              <c:showSerName val="0"/>
              <c:showPercent val="0"/>
              <c:showBubbleSize val="0"/>
            </c:dLbl>
            <c:showLegendKey val="0"/>
            <c:showVal val="0"/>
            <c:showCatName val="0"/>
            <c:showSerName val="0"/>
            <c:showPercent val="0"/>
            <c:showBubbleSize val="0"/>
          </c:dLbls>
          <c:cat>
            <c:strRef>
              <c:f>SEXUALITAT!$B$136:$F$136</c:f>
              <c:strCache>
                <c:ptCount val="5"/>
                <c:pt idx="0">
                  <c:v>El preservatiu és el mètode anticonceptiu més segur</c:v>
                </c:pt>
                <c:pt idx="1">
                  <c:v>S'hauria de fer servir sempre el preservatiu</c:v>
                </c:pt>
                <c:pt idx="2">
                  <c:v>Si utilitzo el preservatiu evitaré el contagi de MTS</c:v>
                </c:pt>
                <c:pt idx="3">
                  <c:v>Si utilitzo el preservatiu evitaré un embaràs no desitjat</c:v>
                </c:pt>
                <c:pt idx="4">
                  <c:v>Els meus millors amics/igues pensen que s'ha de fer servir sempre el preservatiu</c:v>
                </c:pt>
              </c:strCache>
            </c:strRef>
          </c:cat>
          <c:val>
            <c:numRef>
              <c:f>SEXUALITAT!$B$142:$F$142</c:f>
              <c:numCache>
                <c:formatCode>0.0%</c:formatCode>
                <c:ptCount val="5"/>
                <c:pt idx="0">
                  <c:v>3.9000000000000014E-2</c:v>
                </c:pt>
                <c:pt idx="1">
                  <c:v>3.9000000000000014E-2</c:v>
                </c:pt>
                <c:pt idx="2">
                  <c:v>6.6000000000000003E-2</c:v>
                </c:pt>
                <c:pt idx="3">
                  <c:v>6.6000000000000003E-2</c:v>
                </c:pt>
                <c:pt idx="4">
                  <c:v>3.9000000000000014E-2</c:v>
                </c:pt>
              </c:numCache>
            </c:numRef>
          </c:val>
          <c:extLst xmlns:c16r2="http://schemas.microsoft.com/office/drawing/2015/06/chart">
            <c:ext xmlns:c16="http://schemas.microsoft.com/office/drawing/2014/chart" uri="{C3380CC4-5D6E-409C-BE32-E72D297353CC}">
              <c16:uniqueId val="{00000006-C4B0-4FCB-B793-651F9F3CDEFC}"/>
            </c:ext>
          </c:extLst>
        </c:ser>
        <c:dLbls>
          <c:showLegendKey val="0"/>
          <c:showVal val="0"/>
          <c:showCatName val="0"/>
          <c:showSerName val="0"/>
          <c:showPercent val="0"/>
          <c:showBubbleSize val="0"/>
        </c:dLbls>
        <c:gapWidth val="50"/>
        <c:overlap val="100"/>
        <c:axId val="219252224"/>
        <c:axId val="219253760"/>
      </c:barChart>
      <c:dateAx>
        <c:axId val="219252224"/>
        <c:scaling>
          <c:orientation val="maxMin"/>
        </c:scaling>
        <c:delete val="0"/>
        <c:axPos val="l"/>
        <c:numFmt formatCode="General" sourceLinked="0"/>
        <c:majorTickMark val="none"/>
        <c:minorTickMark val="none"/>
        <c:tickLblPos val="nextTo"/>
        <c:crossAx val="219253760"/>
        <c:crosses val="autoZero"/>
        <c:auto val="0"/>
        <c:lblOffset val="100"/>
        <c:baseTimeUnit val="days"/>
      </c:dateAx>
      <c:valAx>
        <c:axId val="219253760"/>
        <c:scaling>
          <c:orientation val="minMax"/>
        </c:scaling>
        <c:delete val="1"/>
        <c:axPos val="t"/>
        <c:numFmt formatCode="0%" sourceLinked="1"/>
        <c:majorTickMark val="out"/>
        <c:minorTickMark val="none"/>
        <c:tickLblPos val="none"/>
        <c:crossAx val="219252224"/>
        <c:crosses val="autoZero"/>
        <c:crossBetween val="between"/>
      </c:valAx>
    </c:plotArea>
    <c:legend>
      <c:legendPos val="b"/>
      <c:layout>
        <c:manualLayout>
          <c:xMode val="edge"/>
          <c:yMode val="edge"/>
          <c:x val="0.28902704817469482"/>
          <c:y val="0.85767705699371477"/>
          <c:w val="0.68822665618317824"/>
          <c:h val="0.14232294300629098"/>
        </c:manualLayout>
      </c:layout>
      <c:overlay val="0"/>
    </c:legend>
    <c:plotVisOnly val="1"/>
    <c:dispBlanksAs val="gap"/>
    <c:showDLblsOverMax val="0"/>
  </c:chart>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804823386942651"/>
          <c:y val="0.11528713372946905"/>
          <c:w val="0.64387900903342965"/>
          <c:h val="0.41350222526532032"/>
        </c:manualLayout>
      </c:layout>
      <c:barChart>
        <c:barDir val="bar"/>
        <c:grouping val="percentStacked"/>
        <c:varyColors val="0"/>
        <c:ser>
          <c:idx val="0"/>
          <c:order val="0"/>
          <c:tx>
            <c:strRef>
              <c:f>SEXUALITAT!$A$146</c:f>
              <c:strCache>
                <c:ptCount val="1"/>
                <c:pt idx="0">
                  <c:v>Totalment d'acord</c:v>
                </c:pt>
              </c:strCache>
            </c:strRef>
          </c:tx>
          <c:spPr>
            <a:solidFill>
              <a:srgbClr val="E14E3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SEXUALITAT!$B$145</c:f>
              <c:strCache>
                <c:ptCount val="1"/>
                <c:pt idx="0">
                  <c:v>Si utilitzo el preservatiu sentiré menys plaer</c:v>
                </c:pt>
              </c:strCache>
            </c:strRef>
          </c:cat>
          <c:val>
            <c:numRef>
              <c:f>SEXUALITAT!$B$146</c:f>
              <c:numCache>
                <c:formatCode>0.0%</c:formatCode>
                <c:ptCount val="1"/>
                <c:pt idx="0">
                  <c:v>0.15800000000000006</c:v>
                </c:pt>
              </c:numCache>
            </c:numRef>
          </c:val>
          <c:extLst xmlns:c16r2="http://schemas.microsoft.com/office/drawing/2015/06/chart">
            <c:ext xmlns:c16="http://schemas.microsoft.com/office/drawing/2014/chart" uri="{C3380CC4-5D6E-409C-BE32-E72D297353CC}">
              <c16:uniqueId val="{00000000-90F6-4A10-BE8E-E97674072E38}"/>
            </c:ext>
          </c:extLst>
        </c:ser>
        <c:ser>
          <c:idx val="1"/>
          <c:order val="1"/>
          <c:tx>
            <c:strRef>
              <c:f>SEXUALITAT!$A$147</c:f>
              <c:strCache>
                <c:ptCount val="1"/>
                <c:pt idx="0">
                  <c:v>Bastant d'acord</c:v>
                </c:pt>
              </c:strCache>
            </c:strRef>
          </c:tx>
          <c:spPr>
            <a:solidFill>
              <a:srgbClr val="EE7558"/>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SEXUALITAT!$B$145</c:f>
              <c:strCache>
                <c:ptCount val="1"/>
                <c:pt idx="0">
                  <c:v>Si utilitzo el preservatiu sentiré menys plaer</c:v>
                </c:pt>
              </c:strCache>
            </c:strRef>
          </c:cat>
          <c:val>
            <c:numRef>
              <c:f>SEXUALITAT!$B$147</c:f>
              <c:numCache>
                <c:formatCode>0.0%</c:formatCode>
                <c:ptCount val="1"/>
                <c:pt idx="0">
                  <c:v>0.13200000000000001</c:v>
                </c:pt>
              </c:numCache>
            </c:numRef>
          </c:val>
          <c:extLst xmlns:c16r2="http://schemas.microsoft.com/office/drawing/2015/06/chart">
            <c:ext xmlns:c16="http://schemas.microsoft.com/office/drawing/2014/chart" uri="{C3380CC4-5D6E-409C-BE32-E72D297353CC}">
              <c16:uniqueId val="{00000001-90F6-4A10-BE8E-E97674072E38}"/>
            </c:ext>
          </c:extLst>
        </c:ser>
        <c:ser>
          <c:idx val="2"/>
          <c:order val="2"/>
          <c:tx>
            <c:strRef>
              <c:f>SEXUALITAT!$A$148</c:f>
              <c:strCache>
                <c:ptCount val="1"/>
                <c:pt idx="0">
                  <c:v>Ni d'acord ni en desacord</c:v>
                </c:pt>
              </c:strCache>
            </c:strRef>
          </c:tx>
          <c:spPr>
            <a:solidFill>
              <a:srgbClr val="F9E5B6"/>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SEXUALITAT!$B$145</c:f>
              <c:strCache>
                <c:ptCount val="1"/>
                <c:pt idx="0">
                  <c:v>Si utilitzo el preservatiu sentiré menys plaer</c:v>
                </c:pt>
              </c:strCache>
            </c:strRef>
          </c:cat>
          <c:val>
            <c:numRef>
              <c:f>SEXUALITAT!$B$148</c:f>
              <c:numCache>
                <c:formatCode>0.0%</c:formatCode>
                <c:ptCount val="1"/>
                <c:pt idx="0">
                  <c:v>0.5</c:v>
                </c:pt>
              </c:numCache>
            </c:numRef>
          </c:val>
          <c:extLst xmlns:c16r2="http://schemas.microsoft.com/office/drawing/2015/06/chart">
            <c:ext xmlns:c16="http://schemas.microsoft.com/office/drawing/2014/chart" uri="{C3380CC4-5D6E-409C-BE32-E72D297353CC}">
              <c16:uniqueId val="{00000002-90F6-4A10-BE8E-E97674072E38}"/>
            </c:ext>
          </c:extLst>
        </c:ser>
        <c:ser>
          <c:idx val="3"/>
          <c:order val="3"/>
          <c:tx>
            <c:strRef>
              <c:f>SEXUALITAT!$A$149</c:f>
              <c:strCache>
                <c:ptCount val="1"/>
                <c:pt idx="0">
                  <c:v>Bastant en desacord</c:v>
                </c:pt>
              </c:strCache>
            </c:strRef>
          </c:tx>
          <c:spPr>
            <a:solidFill>
              <a:srgbClr val="95B794"/>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SEXUALITAT!$B$145</c:f>
              <c:strCache>
                <c:ptCount val="1"/>
                <c:pt idx="0">
                  <c:v>Si utilitzo el preservatiu sentiré menys plaer</c:v>
                </c:pt>
              </c:strCache>
            </c:strRef>
          </c:cat>
          <c:val>
            <c:numRef>
              <c:f>SEXUALITAT!$B$149</c:f>
              <c:numCache>
                <c:formatCode>0.0%</c:formatCode>
                <c:ptCount val="1"/>
                <c:pt idx="0">
                  <c:v>7.9000000000000029E-2</c:v>
                </c:pt>
              </c:numCache>
            </c:numRef>
          </c:val>
          <c:extLst xmlns:c16r2="http://schemas.microsoft.com/office/drawing/2015/06/chart">
            <c:ext xmlns:c16="http://schemas.microsoft.com/office/drawing/2014/chart" uri="{C3380CC4-5D6E-409C-BE32-E72D297353CC}">
              <c16:uniqueId val="{00000003-90F6-4A10-BE8E-E97674072E38}"/>
            </c:ext>
          </c:extLst>
        </c:ser>
        <c:ser>
          <c:idx val="4"/>
          <c:order val="4"/>
          <c:tx>
            <c:strRef>
              <c:f>SEXUALITAT!$A$150</c:f>
              <c:strCache>
                <c:ptCount val="1"/>
                <c:pt idx="0">
                  <c:v>Totalment en desacord</c:v>
                </c:pt>
              </c:strCache>
            </c:strRef>
          </c:tx>
          <c:spPr>
            <a:solidFill>
              <a:srgbClr val="4F8952"/>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SEXUALITAT!$B$145</c:f>
              <c:strCache>
                <c:ptCount val="1"/>
                <c:pt idx="0">
                  <c:v>Si utilitzo el preservatiu sentiré menys plaer</c:v>
                </c:pt>
              </c:strCache>
            </c:strRef>
          </c:cat>
          <c:val>
            <c:numRef>
              <c:f>SEXUALITAT!$B$150</c:f>
              <c:numCache>
                <c:formatCode>0.0%</c:formatCode>
                <c:ptCount val="1"/>
                <c:pt idx="0">
                  <c:v>9.2000000000000026E-2</c:v>
                </c:pt>
              </c:numCache>
            </c:numRef>
          </c:val>
          <c:extLst xmlns:c16r2="http://schemas.microsoft.com/office/drawing/2015/06/chart">
            <c:ext xmlns:c16="http://schemas.microsoft.com/office/drawing/2014/chart" uri="{C3380CC4-5D6E-409C-BE32-E72D297353CC}">
              <c16:uniqueId val="{00000004-90F6-4A10-BE8E-E97674072E38}"/>
            </c:ext>
          </c:extLst>
        </c:ser>
        <c:ser>
          <c:idx val="5"/>
          <c:order val="5"/>
          <c:tx>
            <c:strRef>
              <c:f>SEXUALITAT!$A$151</c:f>
              <c:strCache>
                <c:ptCount val="1"/>
                <c:pt idx="0">
                  <c:v>Ns/Nc</c:v>
                </c:pt>
              </c:strCache>
            </c:strRef>
          </c:tx>
          <c:spPr>
            <a:solidFill>
              <a:srgbClr val="AFABAB"/>
            </a:solidFill>
          </c:spPr>
          <c:invertIfNegative val="0"/>
          <c:cat>
            <c:strRef>
              <c:f>SEXUALITAT!$B$145</c:f>
              <c:strCache>
                <c:ptCount val="1"/>
                <c:pt idx="0">
                  <c:v>Si utilitzo el preservatiu sentiré menys plaer</c:v>
                </c:pt>
              </c:strCache>
            </c:strRef>
          </c:cat>
          <c:val>
            <c:numRef>
              <c:f>SEXUALITAT!$B$151</c:f>
              <c:numCache>
                <c:formatCode>0.0%</c:formatCode>
                <c:ptCount val="1"/>
                <c:pt idx="0">
                  <c:v>3.9000000000000014E-2</c:v>
                </c:pt>
              </c:numCache>
            </c:numRef>
          </c:val>
          <c:extLst xmlns:c16r2="http://schemas.microsoft.com/office/drawing/2015/06/chart">
            <c:ext xmlns:c16="http://schemas.microsoft.com/office/drawing/2014/chart" uri="{C3380CC4-5D6E-409C-BE32-E72D297353CC}">
              <c16:uniqueId val="{00000005-90F6-4A10-BE8E-E97674072E38}"/>
            </c:ext>
          </c:extLst>
        </c:ser>
        <c:dLbls>
          <c:showLegendKey val="0"/>
          <c:showVal val="0"/>
          <c:showCatName val="0"/>
          <c:showSerName val="0"/>
          <c:showPercent val="0"/>
          <c:showBubbleSize val="0"/>
        </c:dLbls>
        <c:gapWidth val="50"/>
        <c:overlap val="100"/>
        <c:axId val="218979712"/>
        <c:axId val="218985600"/>
      </c:barChart>
      <c:dateAx>
        <c:axId val="218979712"/>
        <c:scaling>
          <c:orientation val="maxMin"/>
        </c:scaling>
        <c:delete val="0"/>
        <c:axPos val="l"/>
        <c:numFmt formatCode="General" sourceLinked="0"/>
        <c:majorTickMark val="none"/>
        <c:minorTickMark val="none"/>
        <c:tickLblPos val="nextTo"/>
        <c:crossAx val="218985600"/>
        <c:crosses val="autoZero"/>
        <c:auto val="0"/>
        <c:lblOffset val="100"/>
        <c:baseTimeUnit val="days"/>
      </c:dateAx>
      <c:valAx>
        <c:axId val="218985600"/>
        <c:scaling>
          <c:orientation val="minMax"/>
        </c:scaling>
        <c:delete val="1"/>
        <c:axPos val="t"/>
        <c:numFmt formatCode="0%" sourceLinked="1"/>
        <c:majorTickMark val="out"/>
        <c:minorTickMark val="none"/>
        <c:tickLblPos val="none"/>
        <c:crossAx val="218979712"/>
        <c:crosses val="autoZero"/>
        <c:crossBetween val="between"/>
      </c:valAx>
    </c:plotArea>
    <c:legend>
      <c:legendPos val="b"/>
      <c:layout>
        <c:manualLayout>
          <c:xMode val="edge"/>
          <c:yMode val="edge"/>
          <c:x val="0.27941748079514617"/>
          <c:y val="0.60358051304406368"/>
          <c:w val="0.69493902722102563"/>
          <c:h val="0.39641948695593854"/>
        </c:manualLayout>
      </c:layout>
      <c:overlay val="0"/>
    </c:legend>
    <c:plotVisOnly val="1"/>
    <c:dispBlanksAs val="gap"/>
    <c:showDLblsOverMax val="0"/>
  </c:chart>
  <c:externalData r:id="rId1">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Ha patit situacions</a:t>
            </a:r>
            <a:r>
              <a:rPr lang="es-ES" b="0" baseline="0"/>
              <a:t> de...</a:t>
            </a:r>
            <a:endParaRPr lang="es-ES" b="0"/>
          </a:p>
        </c:rich>
      </c:tx>
      <c:layout>
        <c:manualLayout>
          <c:xMode val="edge"/>
          <c:yMode val="edge"/>
          <c:x val="0.2682751596348964"/>
          <c:y val="1.9900497512438109E-2"/>
        </c:manualLayout>
      </c:layout>
      <c:overlay val="0"/>
    </c:title>
    <c:autoTitleDeleted val="0"/>
    <c:plotArea>
      <c:layout>
        <c:manualLayout>
          <c:layoutTarget val="inner"/>
          <c:xMode val="edge"/>
          <c:yMode val="edge"/>
          <c:x val="0.27008970893563738"/>
          <c:y val="0.18377038691059144"/>
          <c:w val="0.71445789425575534"/>
          <c:h val="0.59394001122993967"/>
        </c:manualLayout>
      </c:layout>
      <c:barChart>
        <c:barDir val="bar"/>
        <c:grouping val="percentStacked"/>
        <c:varyColors val="0"/>
        <c:ser>
          <c:idx val="0"/>
          <c:order val="0"/>
          <c:tx>
            <c:strRef>
              <c:f>COMPANYS!$A$10</c:f>
              <c:strCache>
                <c:ptCount val="1"/>
                <c:pt idx="0">
                  <c:v>Mai</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COMPANYS!$B$9:$D$9</c:f>
              <c:strCache>
                <c:ptCount val="3"/>
                <c:pt idx="0">
                  <c:v>Riures o insults</c:v>
                </c:pt>
                <c:pt idx="1">
                  <c:v>Colpejar, atacar o amenaçar</c:v>
                </c:pt>
                <c:pt idx="2">
                  <c:v>Rebutjar o marginar</c:v>
                </c:pt>
              </c:strCache>
            </c:strRef>
          </c:cat>
          <c:val>
            <c:numRef>
              <c:f>COMPANYS!$B$10:$D$10</c:f>
              <c:numCache>
                <c:formatCode>0.0%</c:formatCode>
                <c:ptCount val="3"/>
                <c:pt idx="0">
                  <c:v>0.55300000000000005</c:v>
                </c:pt>
                <c:pt idx="1">
                  <c:v>0.78900000000000003</c:v>
                </c:pt>
                <c:pt idx="2">
                  <c:v>0.64500000000000024</c:v>
                </c:pt>
              </c:numCache>
            </c:numRef>
          </c:val>
          <c:extLst xmlns:c16r2="http://schemas.microsoft.com/office/drawing/2015/06/chart">
            <c:ext xmlns:c16="http://schemas.microsoft.com/office/drawing/2014/chart" uri="{C3380CC4-5D6E-409C-BE32-E72D297353CC}">
              <c16:uniqueId val="{00000000-F7FE-4A36-BC6C-9BD6E2E67BE1}"/>
            </c:ext>
          </c:extLst>
        </c:ser>
        <c:ser>
          <c:idx val="1"/>
          <c:order val="1"/>
          <c:tx>
            <c:strRef>
              <c:f>COMPANYS!$A$11</c:f>
              <c:strCache>
                <c:ptCount val="1"/>
                <c:pt idx="0">
                  <c:v>Alguna vegada</c:v>
                </c:pt>
              </c:strCache>
            </c:strRef>
          </c:tx>
          <c:spPr>
            <a:solidFill>
              <a:srgbClr val="F89880"/>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COMPANYS!$B$9:$D$9</c:f>
              <c:strCache>
                <c:ptCount val="3"/>
                <c:pt idx="0">
                  <c:v>Riures o insults</c:v>
                </c:pt>
                <c:pt idx="1">
                  <c:v>Colpejar, atacar o amenaçar</c:v>
                </c:pt>
                <c:pt idx="2">
                  <c:v>Rebutjar o marginar</c:v>
                </c:pt>
              </c:strCache>
            </c:strRef>
          </c:cat>
          <c:val>
            <c:numRef>
              <c:f>COMPANYS!$B$11:$D$11</c:f>
              <c:numCache>
                <c:formatCode>0.0%</c:formatCode>
                <c:ptCount val="3"/>
                <c:pt idx="0">
                  <c:v>0.32900000000000013</c:v>
                </c:pt>
                <c:pt idx="1">
                  <c:v>0.17100000000000001</c:v>
                </c:pt>
                <c:pt idx="2">
                  <c:v>0.27600000000000002</c:v>
                </c:pt>
              </c:numCache>
            </c:numRef>
          </c:val>
          <c:extLst xmlns:c16r2="http://schemas.microsoft.com/office/drawing/2015/06/chart">
            <c:ext xmlns:c16="http://schemas.microsoft.com/office/drawing/2014/chart" uri="{C3380CC4-5D6E-409C-BE32-E72D297353CC}">
              <c16:uniqueId val="{00000001-F7FE-4A36-BC6C-9BD6E2E67BE1}"/>
            </c:ext>
          </c:extLst>
        </c:ser>
        <c:ser>
          <c:idx val="2"/>
          <c:order val="2"/>
          <c:tx>
            <c:strRef>
              <c:f>COMPANYS!$A$12</c:f>
              <c:strCache>
                <c:ptCount val="1"/>
                <c:pt idx="0">
                  <c:v>Habitualment</c:v>
                </c:pt>
              </c:strCache>
            </c:strRef>
          </c:tx>
          <c:spPr>
            <a:solidFill>
              <a:srgbClr val="E14E32"/>
            </a:solidFill>
          </c:spPr>
          <c:invertIfNegative val="0"/>
          <c:cat>
            <c:strRef>
              <c:f>COMPANYS!$B$9:$D$9</c:f>
              <c:strCache>
                <c:ptCount val="3"/>
                <c:pt idx="0">
                  <c:v>Riures o insults</c:v>
                </c:pt>
                <c:pt idx="1">
                  <c:v>Colpejar, atacar o amenaçar</c:v>
                </c:pt>
                <c:pt idx="2">
                  <c:v>Rebutjar o marginar</c:v>
                </c:pt>
              </c:strCache>
            </c:strRef>
          </c:cat>
          <c:val>
            <c:numRef>
              <c:f>COMPANYS!$B$12:$D$12</c:f>
              <c:numCache>
                <c:formatCode>0.0%</c:formatCode>
                <c:ptCount val="3"/>
                <c:pt idx="0">
                  <c:v>1.2999999999999998E-2</c:v>
                </c:pt>
                <c:pt idx="1">
                  <c:v>1.2999999999999998E-2</c:v>
                </c:pt>
                <c:pt idx="2">
                  <c:v>2.5999999999999999E-2</c:v>
                </c:pt>
              </c:numCache>
            </c:numRef>
          </c:val>
          <c:extLst xmlns:c16r2="http://schemas.microsoft.com/office/drawing/2015/06/chart">
            <c:ext xmlns:c16="http://schemas.microsoft.com/office/drawing/2014/chart" uri="{C3380CC4-5D6E-409C-BE32-E72D297353CC}">
              <c16:uniqueId val="{00000002-F7FE-4A36-BC6C-9BD6E2E67BE1}"/>
            </c:ext>
          </c:extLst>
        </c:ser>
        <c:ser>
          <c:idx val="3"/>
          <c:order val="3"/>
          <c:tx>
            <c:strRef>
              <c:f>COMPANYS!$A$13</c:f>
              <c:strCache>
                <c:ptCount val="1"/>
                <c:pt idx="0">
                  <c:v>No ho sap</c:v>
                </c:pt>
              </c:strCache>
            </c:strRef>
          </c:tx>
          <c:spPr>
            <a:solidFill>
              <a:srgbClr val="F9E5B6"/>
            </a:solidFill>
          </c:spPr>
          <c:invertIfNegative val="0"/>
          <c:dLbls>
            <c:dLbl>
              <c:idx val="0"/>
              <c:layout/>
              <c:showLegendKey val="0"/>
              <c:showVal val="1"/>
              <c:showCatName val="0"/>
              <c:showSerName val="0"/>
              <c:showPercent val="0"/>
              <c:showBubbleSize val="0"/>
              <c:extLst xmlns:c16r2="http://schemas.microsoft.com/office/drawing/2015/06/chart">
                <c:ext xmlns:c15="http://schemas.microsoft.com/office/drawing/2012/chart" uri="{CE6537A1-D6FC-4f65-9D91-7224C49458BB}"/>
                <c:ext xmlns:c16="http://schemas.microsoft.com/office/drawing/2014/chart" uri="{C3380CC4-5D6E-409C-BE32-E72D297353CC}">
                  <c16:uniqueId val="{00000003-F7FE-4A36-BC6C-9BD6E2E67BE1}"/>
                </c:ext>
              </c:extLst>
            </c:dLbl>
            <c:spPr>
              <a:noFill/>
              <a:ln>
                <a:noFill/>
              </a:ln>
              <a:effectLst/>
            </c:spPr>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0"/>
              </c:ext>
            </c:extLst>
          </c:dLbls>
          <c:cat>
            <c:strRef>
              <c:f>COMPANYS!$B$9:$D$9</c:f>
              <c:strCache>
                <c:ptCount val="3"/>
                <c:pt idx="0">
                  <c:v>Riures o insults</c:v>
                </c:pt>
                <c:pt idx="1">
                  <c:v>Colpejar, atacar o amenaçar</c:v>
                </c:pt>
                <c:pt idx="2">
                  <c:v>Rebutjar o marginar</c:v>
                </c:pt>
              </c:strCache>
            </c:strRef>
          </c:cat>
          <c:val>
            <c:numRef>
              <c:f>COMPANYS!$B$13:$D$13</c:f>
              <c:numCache>
                <c:formatCode>0.0%</c:formatCode>
                <c:ptCount val="3"/>
                <c:pt idx="0">
                  <c:v>7.9000000000000029E-2</c:v>
                </c:pt>
                <c:pt idx="1">
                  <c:v>0</c:v>
                </c:pt>
                <c:pt idx="2">
                  <c:v>1.2999999999999998E-2</c:v>
                </c:pt>
              </c:numCache>
            </c:numRef>
          </c:val>
          <c:extLst xmlns:c16r2="http://schemas.microsoft.com/office/drawing/2015/06/chart">
            <c:ext xmlns:c16="http://schemas.microsoft.com/office/drawing/2014/chart" uri="{C3380CC4-5D6E-409C-BE32-E72D297353CC}">
              <c16:uniqueId val="{00000004-F7FE-4A36-BC6C-9BD6E2E67BE1}"/>
            </c:ext>
          </c:extLst>
        </c:ser>
        <c:ser>
          <c:idx val="4"/>
          <c:order val="4"/>
          <c:tx>
            <c:strRef>
              <c:f>COMPANYS!$A$14</c:f>
              <c:strCache>
                <c:ptCount val="1"/>
                <c:pt idx="0">
                  <c:v>No consta</c:v>
                </c:pt>
              </c:strCache>
            </c:strRef>
          </c:tx>
          <c:spPr>
            <a:solidFill>
              <a:srgbClr val="AFABAB"/>
            </a:solidFill>
          </c:spPr>
          <c:invertIfNegative val="0"/>
          <c:cat>
            <c:strRef>
              <c:f>COMPANYS!$B$9:$D$9</c:f>
              <c:strCache>
                <c:ptCount val="3"/>
                <c:pt idx="0">
                  <c:v>Riures o insults</c:v>
                </c:pt>
                <c:pt idx="1">
                  <c:v>Colpejar, atacar o amenaçar</c:v>
                </c:pt>
                <c:pt idx="2">
                  <c:v>Rebutjar o marginar</c:v>
                </c:pt>
              </c:strCache>
            </c:strRef>
          </c:cat>
          <c:val>
            <c:numRef>
              <c:f>COMPANYS!$B$14:$D$14</c:f>
              <c:numCache>
                <c:formatCode>0.0%</c:formatCode>
                <c:ptCount val="3"/>
                <c:pt idx="0">
                  <c:v>2.5999999999999999E-2</c:v>
                </c:pt>
                <c:pt idx="1">
                  <c:v>2.5999999999999999E-2</c:v>
                </c:pt>
                <c:pt idx="2">
                  <c:v>3.9000000000000014E-2</c:v>
                </c:pt>
              </c:numCache>
            </c:numRef>
          </c:val>
          <c:extLst xmlns:c16r2="http://schemas.microsoft.com/office/drawing/2015/06/chart">
            <c:ext xmlns:c16="http://schemas.microsoft.com/office/drawing/2014/chart" uri="{C3380CC4-5D6E-409C-BE32-E72D297353CC}">
              <c16:uniqueId val="{00000005-F7FE-4A36-BC6C-9BD6E2E67BE1}"/>
            </c:ext>
          </c:extLst>
        </c:ser>
        <c:dLbls>
          <c:showLegendKey val="0"/>
          <c:showVal val="0"/>
          <c:showCatName val="0"/>
          <c:showSerName val="0"/>
          <c:showPercent val="0"/>
          <c:showBubbleSize val="0"/>
        </c:dLbls>
        <c:gapWidth val="50"/>
        <c:overlap val="100"/>
        <c:axId val="218689536"/>
        <c:axId val="218691072"/>
      </c:barChart>
      <c:dateAx>
        <c:axId val="218689536"/>
        <c:scaling>
          <c:orientation val="maxMin"/>
        </c:scaling>
        <c:delete val="0"/>
        <c:axPos val="l"/>
        <c:numFmt formatCode="General" sourceLinked="0"/>
        <c:majorTickMark val="none"/>
        <c:minorTickMark val="none"/>
        <c:tickLblPos val="nextTo"/>
        <c:crossAx val="218691072"/>
        <c:crosses val="autoZero"/>
        <c:auto val="0"/>
        <c:lblOffset val="100"/>
        <c:baseTimeUnit val="days"/>
      </c:dateAx>
      <c:valAx>
        <c:axId val="218691072"/>
        <c:scaling>
          <c:orientation val="minMax"/>
        </c:scaling>
        <c:delete val="1"/>
        <c:axPos val="t"/>
        <c:numFmt formatCode="0%" sourceLinked="1"/>
        <c:majorTickMark val="out"/>
        <c:minorTickMark val="none"/>
        <c:tickLblPos val="none"/>
        <c:crossAx val="218689536"/>
        <c:crosses val="autoZero"/>
        <c:crossBetween val="between"/>
      </c:valAx>
    </c:plotArea>
    <c:plotVisOnly val="1"/>
    <c:dispBlanksAs val="gap"/>
    <c:showDLblsOverMax val="0"/>
  </c:chart>
  <c:externalData r:id="rId1">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b="0"/>
              <a:t>Ha participat en</a:t>
            </a:r>
            <a:r>
              <a:rPr lang="es-ES" b="0" baseline="0"/>
              <a:t>...</a:t>
            </a:r>
            <a:endParaRPr lang="es-ES" b="0"/>
          </a:p>
        </c:rich>
      </c:tx>
      <c:layout>
        <c:manualLayout>
          <c:xMode val="edge"/>
          <c:yMode val="edge"/>
          <c:x val="0.27059927853845855"/>
          <c:y val="0"/>
        </c:manualLayout>
      </c:layout>
      <c:overlay val="0"/>
    </c:title>
    <c:autoTitleDeleted val="0"/>
    <c:plotArea>
      <c:layout>
        <c:manualLayout>
          <c:layoutTarget val="inner"/>
          <c:xMode val="edge"/>
          <c:yMode val="edge"/>
          <c:x val="0.24973171457016433"/>
          <c:y val="0.18354044853304449"/>
          <c:w val="0.73481582043623861"/>
          <c:h val="0.61443205737896622"/>
        </c:manualLayout>
      </c:layout>
      <c:barChart>
        <c:barDir val="bar"/>
        <c:grouping val="percentStacked"/>
        <c:varyColors val="0"/>
        <c:ser>
          <c:idx val="0"/>
          <c:order val="0"/>
          <c:tx>
            <c:strRef>
              <c:f>COMPANYS!$A$18</c:f>
              <c:strCache>
                <c:ptCount val="1"/>
                <c:pt idx="0">
                  <c:v>Mai</c:v>
                </c:pt>
              </c:strCache>
            </c:strRef>
          </c:tx>
          <c:spPr>
            <a:solidFill>
              <a:srgbClr val="72A073"/>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COMPANYS!$B$17:$D$17</c:f>
              <c:strCache>
                <c:ptCount val="3"/>
                <c:pt idx="0">
                  <c:v>Riures o insults</c:v>
                </c:pt>
                <c:pt idx="1">
                  <c:v>Colpejar, atacar o amenaçar</c:v>
                </c:pt>
                <c:pt idx="2">
                  <c:v>Rebutjar o marginar</c:v>
                </c:pt>
              </c:strCache>
            </c:strRef>
          </c:cat>
          <c:val>
            <c:numRef>
              <c:f>COMPANYS!$B$18:$D$18</c:f>
              <c:numCache>
                <c:formatCode>0.0%</c:formatCode>
                <c:ptCount val="3"/>
                <c:pt idx="0">
                  <c:v>0.69699999999999995</c:v>
                </c:pt>
                <c:pt idx="1">
                  <c:v>0.92100000000000004</c:v>
                </c:pt>
                <c:pt idx="2">
                  <c:v>0.76300000000000023</c:v>
                </c:pt>
              </c:numCache>
            </c:numRef>
          </c:val>
          <c:extLst xmlns:c16r2="http://schemas.microsoft.com/office/drawing/2015/06/chart">
            <c:ext xmlns:c16="http://schemas.microsoft.com/office/drawing/2014/chart" uri="{C3380CC4-5D6E-409C-BE32-E72D297353CC}">
              <c16:uniqueId val="{00000000-C0FA-4C0F-9620-76830CA2F9B5}"/>
            </c:ext>
          </c:extLst>
        </c:ser>
        <c:ser>
          <c:idx val="1"/>
          <c:order val="1"/>
          <c:tx>
            <c:strRef>
              <c:f>COMPANYS!$A$19</c:f>
              <c:strCache>
                <c:ptCount val="1"/>
                <c:pt idx="0">
                  <c:v>Alguna vegada</c:v>
                </c:pt>
              </c:strCache>
            </c:strRef>
          </c:tx>
          <c:spPr>
            <a:solidFill>
              <a:srgbClr val="F89880"/>
            </a:solidFill>
          </c:spPr>
          <c:invertIfNegative val="0"/>
          <c:dLbls>
            <c:spPr>
              <a:noFill/>
              <a:ln>
                <a:noFill/>
              </a:ln>
              <a:effectLst/>
            </c:sp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COMPANYS!$B$17:$D$17</c:f>
              <c:strCache>
                <c:ptCount val="3"/>
                <c:pt idx="0">
                  <c:v>Riures o insults</c:v>
                </c:pt>
                <c:pt idx="1">
                  <c:v>Colpejar, atacar o amenaçar</c:v>
                </c:pt>
                <c:pt idx="2">
                  <c:v>Rebutjar o marginar</c:v>
                </c:pt>
              </c:strCache>
            </c:strRef>
          </c:cat>
          <c:val>
            <c:numRef>
              <c:f>COMPANYS!$B$19:$D$19</c:f>
              <c:numCache>
                <c:formatCode>0.0%</c:formatCode>
                <c:ptCount val="3"/>
                <c:pt idx="0">
                  <c:v>0.26300000000000001</c:v>
                </c:pt>
                <c:pt idx="1">
                  <c:v>5.3000000000000012E-2</c:v>
                </c:pt>
                <c:pt idx="2">
                  <c:v>0.15800000000000006</c:v>
                </c:pt>
              </c:numCache>
            </c:numRef>
          </c:val>
          <c:extLst xmlns:c16r2="http://schemas.microsoft.com/office/drawing/2015/06/chart">
            <c:ext xmlns:c16="http://schemas.microsoft.com/office/drawing/2014/chart" uri="{C3380CC4-5D6E-409C-BE32-E72D297353CC}">
              <c16:uniqueId val="{00000001-C0FA-4C0F-9620-76830CA2F9B5}"/>
            </c:ext>
          </c:extLst>
        </c:ser>
        <c:ser>
          <c:idx val="2"/>
          <c:order val="2"/>
          <c:tx>
            <c:strRef>
              <c:f>COMPANYS!$A$20</c:f>
              <c:strCache>
                <c:ptCount val="1"/>
                <c:pt idx="0">
                  <c:v>Habitualment</c:v>
                </c:pt>
              </c:strCache>
            </c:strRef>
          </c:tx>
          <c:spPr>
            <a:solidFill>
              <a:srgbClr val="E14E32"/>
            </a:solidFill>
          </c:spPr>
          <c:invertIfNegative val="0"/>
          <c:cat>
            <c:strRef>
              <c:f>COMPANYS!$B$17:$D$17</c:f>
              <c:strCache>
                <c:ptCount val="3"/>
                <c:pt idx="0">
                  <c:v>Riures o insults</c:v>
                </c:pt>
                <c:pt idx="1">
                  <c:v>Colpejar, atacar o amenaçar</c:v>
                </c:pt>
                <c:pt idx="2">
                  <c:v>Rebutjar o marginar</c:v>
                </c:pt>
              </c:strCache>
            </c:strRef>
          </c:cat>
          <c:val>
            <c:numRef>
              <c:f>COMPANYS!$B$20:$D$20</c:f>
              <c:numCache>
                <c:formatCode>0.0%</c:formatCode>
                <c:ptCount val="3"/>
                <c:pt idx="0">
                  <c:v>0</c:v>
                </c:pt>
                <c:pt idx="1">
                  <c:v>0</c:v>
                </c:pt>
                <c:pt idx="2">
                  <c:v>1.2999999999999998E-2</c:v>
                </c:pt>
              </c:numCache>
            </c:numRef>
          </c:val>
          <c:extLst xmlns:c16r2="http://schemas.microsoft.com/office/drawing/2015/06/chart">
            <c:ext xmlns:c16="http://schemas.microsoft.com/office/drawing/2014/chart" uri="{C3380CC4-5D6E-409C-BE32-E72D297353CC}">
              <c16:uniqueId val="{00000002-C0FA-4C0F-9620-76830CA2F9B5}"/>
            </c:ext>
          </c:extLst>
        </c:ser>
        <c:ser>
          <c:idx val="3"/>
          <c:order val="3"/>
          <c:tx>
            <c:strRef>
              <c:f>COMPANYS!$A$21</c:f>
              <c:strCache>
                <c:ptCount val="1"/>
                <c:pt idx="0">
                  <c:v>No ho sap</c:v>
                </c:pt>
              </c:strCache>
            </c:strRef>
          </c:tx>
          <c:spPr>
            <a:solidFill>
              <a:srgbClr val="F9E5B6"/>
            </a:solidFill>
          </c:spPr>
          <c:invertIfNegative val="0"/>
          <c:cat>
            <c:strRef>
              <c:f>COMPANYS!$B$17:$D$17</c:f>
              <c:strCache>
                <c:ptCount val="3"/>
                <c:pt idx="0">
                  <c:v>Riures o insults</c:v>
                </c:pt>
                <c:pt idx="1">
                  <c:v>Colpejar, atacar o amenaçar</c:v>
                </c:pt>
                <c:pt idx="2">
                  <c:v>Rebutjar o marginar</c:v>
                </c:pt>
              </c:strCache>
            </c:strRef>
          </c:cat>
          <c:val>
            <c:numRef>
              <c:f>COMPANYS!$B$21:$D$21</c:f>
              <c:numCache>
                <c:formatCode>0.0%</c:formatCode>
                <c:ptCount val="3"/>
                <c:pt idx="0">
                  <c:v>1.2999999999999998E-2</c:v>
                </c:pt>
                <c:pt idx="1">
                  <c:v>0</c:v>
                </c:pt>
                <c:pt idx="2">
                  <c:v>3.9000000000000014E-2</c:v>
                </c:pt>
              </c:numCache>
            </c:numRef>
          </c:val>
          <c:extLst xmlns:c16r2="http://schemas.microsoft.com/office/drawing/2015/06/chart">
            <c:ext xmlns:c16="http://schemas.microsoft.com/office/drawing/2014/chart" uri="{C3380CC4-5D6E-409C-BE32-E72D297353CC}">
              <c16:uniqueId val="{00000003-C0FA-4C0F-9620-76830CA2F9B5}"/>
            </c:ext>
          </c:extLst>
        </c:ser>
        <c:ser>
          <c:idx val="4"/>
          <c:order val="4"/>
          <c:tx>
            <c:strRef>
              <c:f>COMPANYS!$A$22</c:f>
              <c:strCache>
                <c:ptCount val="1"/>
                <c:pt idx="0">
                  <c:v>No consta</c:v>
                </c:pt>
              </c:strCache>
            </c:strRef>
          </c:tx>
          <c:spPr>
            <a:solidFill>
              <a:srgbClr val="AFABAB"/>
            </a:solidFill>
          </c:spPr>
          <c:invertIfNegative val="0"/>
          <c:cat>
            <c:strRef>
              <c:f>COMPANYS!$B$17:$D$17</c:f>
              <c:strCache>
                <c:ptCount val="3"/>
                <c:pt idx="0">
                  <c:v>Riures o insults</c:v>
                </c:pt>
                <c:pt idx="1">
                  <c:v>Colpejar, atacar o amenaçar</c:v>
                </c:pt>
                <c:pt idx="2">
                  <c:v>Rebutjar o marginar</c:v>
                </c:pt>
              </c:strCache>
            </c:strRef>
          </c:cat>
          <c:val>
            <c:numRef>
              <c:f>COMPANYS!$B$22:$D$22</c:f>
              <c:numCache>
                <c:formatCode>0.0%</c:formatCode>
                <c:ptCount val="3"/>
                <c:pt idx="0">
                  <c:v>2.5999999999999999E-2</c:v>
                </c:pt>
                <c:pt idx="1">
                  <c:v>2.5999999999999999E-2</c:v>
                </c:pt>
                <c:pt idx="2">
                  <c:v>2.5999999999999999E-2</c:v>
                </c:pt>
              </c:numCache>
            </c:numRef>
          </c:val>
          <c:extLst xmlns:c16r2="http://schemas.microsoft.com/office/drawing/2015/06/chart">
            <c:ext xmlns:c16="http://schemas.microsoft.com/office/drawing/2014/chart" uri="{C3380CC4-5D6E-409C-BE32-E72D297353CC}">
              <c16:uniqueId val="{00000004-C0FA-4C0F-9620-76830CA2F9B5}"/>
            </c:ext>
          </c:extLst>
        </c:ser>
        <c:dLbls>
          <c:showLegendKey val="0"/>
          <c:showVal val="0"/>
          <c:showCatName val="0"/>
          <c:showSerName val="0"/>
          <c:showPercent val="0"/>
          <c:showBubbleSize val="0"/>
        </c:dLbls>
        <c:gapWidth val="50"/>
        <c:overlap val="100"/>
        <c:axId val="218745856"/>
        <c:axId val="218751744"/>
      </c:barChart>
      <c:dateAx>
        <c:axId val="218745856"/>
        <c:scaling>
          <c:orientation val="maxMin"/>
        </c:scaling>
        <c:delete val="0"/>
        <c:axPos val="l"/>
        <c:numFmt formatCode="General" sourceLinked="0"/>
        <c:majorTickMark val="none"/>
        <c:minorTickMark val="none"/>
        <c:tickLblPos val="nextTo"/>
        <c:crossAx val="218751744"/>
        <c:crosses val="autoZero"/>
        <c:auto val="0"/>
        <c:lblOffset val="100"/>
        <c:baseTimeUnit val="days"/>
      </c:dateAx>
      <c:valAx>
        <c:axId val="218751744"/>
        <c:scaling>
          <c:orientation val="minMax"/>
        </c:scaling>
        <c:delete val="1"/>
        <c:axPos val="t"/>
        <c:numFmt formatCode="0%" sourceLinked="1"/>
        <c:majorTickMark val="out"/>
        <c:minorTickMark val="none"/>
        <c:tickLblPos val="none"/>
        <c:crossAx val="218745856"/>
        <c:crosses val="autoZero"/>
        <c:crossBetween val="between"/>
      </c:valAx>
    </c:plotArea>
    <c:legend>
      <c:legendPos val="b"/>
      <c:layout>
        <c:manualLayout>
          <c:xMode val="edge"/>
          <c:yMode val="edge"/>
          <c:x val="0.23747126436781621"/>
          <c:y val="0.83747355837946003"/>
          <c:w val="0.76252873563219048"/>
          <c:h val="0.15053922715106383"/>
        </c:manualLayout>
      </c:layout>
      <c:overlay val="0"/>
    </c:legend>
    <c:plotVisOnly val="1"/>
    <c:dispBlanksAs val="gap"/>
    <c:showDLblsOverMax val="0"/>
  </c:chart>
  <c:externalData r:id="rId1">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ca-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s-ES" sz="1800" b="0"/>
              <a:t>Assetjament escolar</a:t>
            </a:r>
          </a:p>
        </c:rich>
      </c:tx>
      <c:layout>
        <c:manualLayout>
          <c:xMode val="edge"/>
          <c:yMode val="edge"/>
          <c:x val="0.25241903014550365"/>
          <c:y val="0"/>
        </c:manualLayout>
      </c:layout>
      <c:overlay val="0"/>
    </c:title>
    <c:autoTitleDeleted val="0"/>
    <c:plotArea>
      <c:layout>
        <c:manualLayout>
          <c:layoutTarget val="inner"/>
          <c:xMode val="edge"/>
          <c:yMode val="edge"/>
          <c:x val="0.35329065453220615"/>
          <c:y val="0.20207689363534551"/>
          <c:w val="0.64453644427591028"/>
          <c:h val="0.79377179955242161"/>
        </c:manualLayout>
      </c:layout>
      <c:barChart>
        <c:barDir val="bar"/>
        <c:grouping val="clustered"/>
        <c:varyColors val="0"/>
        <c:ser>
          <c:idx val="0"/>
          <c:order val="0"/>
          <c:tx>
            <c:strRef>
              <c:f>COMPANYS!$B$29</c:f>
              <c:strCache>
                <c:ptCount val="1"/>
                <c:pt idx="0">
                  <c:v>Noi</c:v>
                </c:pt>
              </c:strCache>
            </c:strRef>
          </c:tx>
          <c:invertIfNegative val="0"/>
          <c:dLbls>
            <c:dLbl>
              <c:idx val="3"/>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COMPANYS!$A$30:$A$34</c:f>
              <c:strCache>
                <c:ptCount val="5"/>
                <c:pt idx="0">
                  <c:v>No afectat/da</c:v>
                </c:pt>
                <c:pt idx="1">
                  <c:v>Víctima</c:v>
                </c:pt>
                <c:pt idx="2">
                  <c:v>Agressor/a</c:v>
                </c:pt>
                <c:pt idx="3">
                  <c:v>Víctima/agressor/a</c:v>
                </c:pt>
                <c:pt idx="4">
                  <c:v>Ns/Nc</c:v>
                </c:pt>
              </c:strCache>
            </c:strRef>
          </c:cat>
          <c:val>
            <c:numRef>
              <c:f>COMPANYS!$B$30:$B$34</c:f>
              <c:numCache>
                <c:formatCode>0.0%</c:formatCode>
                <c:ptCount val="5"/>
                <c:pt idx="0">
                  <c:v>0.77800000000000025</c:v>
                </c:pt>
                <c:pt idx="1">
                  <c:v>8.3000000000000032E-2</c:v>
                </c:pt>
                <c:pt idx="2">
                  <c:v>2.8000000000000001E-2</c:v>
                </c:pt>
                <c:pt idx="3">
                  <c:v>0</c:v>
                </c:pt>
                <c:pt idx="4">
                  <c:v>0.111</c:v>
                </c:pt>
              </c:numCache>
            </c:numRef>
          </c:val>
          <c:extLst xmlns:c16r2="http://schemas.microsoft.com/office/drawing/2015/06/chart">
            <c:ext xmlns:c16="http://schemas.microsoft.com/office/drawing/2014/chart" uri="{C3380CC4-5D6E-409C-BE32-E72D297353CC}">
              <c16:uniqueId val="{00000000-4584-4B82-A751-818DB97EC2A5}"/>
            </c:ext>
          </c:extLst>
        </c:ser>
        <c:ser>
          <c:idx val="1"/>
          <c:order val="1"/>
          <c:tx>
            <c:strRef>
              <c:f>COMPANYS!$C$29</c:f>
              <c:strCache>
                <c:ptCount val="1"/>
                <c:pt idx="0">
                  <c:v>Noia</c:v>
                </c:pt>
              </c:strCache>
            </c:strRef>
          </c:tx>
          <c:invertIfNegative val="0"/>
          <c:dLbls>
            <c:dLbl>
              <c:idx val="3"/>
              <c:delete val="1"/>
            </c:dLbl>
            <c:spPr>
              <a:noFill/>
              <a:ln>
                <a:noFill/>
              </a:ln>
              <a:effectLst/>
            </c:spPr>
            <c:txPr>
              <a:bodyPr wrap="square" lIns="38100" tIns="19050" rIns="38100" bIns="19050" anchor="ctr">
                <a:spAutoFit/>
              </a:bodyPr>
              <a:lstStyle/>
              <a:p>
                <a:pPr>
                  <a:defRPr sz="900"/>
                </a:pPr>
                <a:endParaRPr lang="ca-E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COMPANYS!$A$30:$A$34</c:f>
              <c:strCache>
                <c:ptCount val="5"/>
                <c:pt idx="0">
                  <c:v>No afectat/da</c:v>
                </c:pt>
                <c:pt idx="1">
                  <c:v>Víctima</c:v>
                </c:pt>
                <c:pt idx="2">
                  <c:v>Agressor/a</c:v>
                </c:pt>
                <c:pt idx="3">
                  <c:v>Víctima/agressor/a</c:v>
                </c:pt>
                <c:pt idx="4">
                  <c:v>Ns/Nc</c:v>
                </c:pt>
              </c:strCache>
            </c:strRef>
          </c:cat>
          <c:val>
            <c:numRef>
              <c:f>COMPANYS!$C$30:$C$34</c:f>
              <c:numCache>
                <c:formatCode>0.0%</c:formatCode>
                <c:ptCount val="5"/>
                <c:pt idx="0">
                  <c:v>0.8</c:v>
                </c:pt>
                <c:pt idx="1">
                  <c:v>0.1</c:v>
                </c:pt>
                <c:pt idx="2">
                  <c:v>2.5000000000000001E-2</c:v>
                </c:pt>
                <c:pt idx="3">
                  <c:v>0</c:v>
                </c:pt>
                <c:pt idx="4">
                  <c:v>7.5000000000000011E-2</c:v>
                </c:pt>
              </c:numCache>
            </c:numRef>
          </c:val>
          <c:extLst xmlns:c16r2="http://schemas.microsoft.com/office/drawing/2015/06/chart">
            <c:ext xmlns:c16="http://schemas.microsoft.com/office/drawing/2014/chart" uri="{C3380CC4-5D6E-409C-BE32-E72D297353CC}">
              <c16:uniqueId val="{00000001-4584-4B82-A751-818DB97EC2A5}"/>
            </c:ext>
          </c:extLst>
        </c:ser>
        <c:dLbls>
          <c:showLegendKey val="0"/>
          <c:showVal val="1"/>
          <c:showCatName val="0"/>
          <c:showSerName val="0"/>
          <c:showPercent val="0"/>
          <c:showBubbleSize val="0"/>
        </c:dLbls>
        <c:gapWidth val="75"/>
        <c:overlap val="-25"/>
        <c:axId val="218786816"/>
        <c:axId val="218792704"/>
      </c:barChart>
      <c:dateAx>
        <c:axId val="218786816"/>
        <c:scaling>
          <c:orientation val="maxMin"/>
        </c:scaling>
        <c:delete val="0"/>
        <c:axPos val="l"/>
        <c:numFmt formatCode="General" sourceLinked="0"/>
        <c:majorTickMark val="none"/>
        <c:minorTickMark val="none"/>
        <c:tickLblPos val="nextTo"/>
        <c:crossAx val="218792704"/>
        <c:crosses val="autoZero"/>
        <c:auto val="0"/>
        <c:lblOffset val="100"/>
        <c:baseTimeUnit val="days"/>
      </c:dateAx>
      <c:valAx>
        <c:axId val="218792704"/>
        <c:scaling>
          <c:orientation val="minMax"/>
        </c:scaling>
        <c:delete val="1"/>
        <c:axPos val="t"/>
        <c:numFmt formatCode="0.0%" sourceLinked="1"/>
        <c:majorTickMark val="out"/>
        <c:minorTickMark val="none"/>
        <c:tickLblPos val="none"/>
        <c:crossAx val="218786816"/>
        <c:crosses val="autoZero"/>
        <c:crossBetween val="between"/>
      </c:valAx>
    </c:plotArea>
    <c:legend>
      <c:legendPos val="t"/>
      <c:layout>
        <c:manualLayout>
          <c:xMode val="edge"/>
          <c:yMode val="edge"/>
          <c:x val="0.38710215834671152"/>
          <c:y val="0.10247264212954858"/>
          <c:w val="0.21285069948780674"/>
          <c:h val="6.6237758865403687E-2"/>
        </c:manualLayout>
      </c:layout>
      <c:overlay val="0"/>
    </c:legend>
    <c:plotVisOnly val="1"/>
    <c:dispBlanksAs val="gap"/>
    <c:showDLblsOverMax val="0"/>
  </c:chart>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4486" cy="496031"/>
          </a:xfrm>
          <a:prstGeom prst="rect">
            <a:avLst/>
          </a:prstGeom>
        </p:spPr>
        <p:txBody>
          <a:bodyPr vert="horz" lIns="88230" tIns="44115" rIns="88230" bIns="44115" rtlCol="0"/>
          <a:lstStyle>
            <a:lvl1pPr algn="l">
              <a:defRPr sz="1200"/>
            </a:lvl1pPr>
          </a:lstStyle>
          <a:p>
            <a:endParaRPr lang="en-GB"/>
          </a:p>
        </p:txBody>
      </p:sp>
      <p:sp>
        <p:nvSpPr>
          <p:cNvPr id="3" name="Date Placeholder 2"/>
          <p:cNvSpPr>
            <a:spLocks noGrp="1"/>
          </p:cNvSpPr>
          <p:nvPr>
            <p:ph type="dt" sz="quarter" idx="1"/>
          </p:nvPr>
        </p:nvSpPr>
        <p:spPr>
          <a:xfrm>
            <a:off x="3848496" y="0"/>
            <a:ext cx="2944486" cy="496031"/>
          </a:xfrm>
          <a:prstGeom prst="rect">
            <a:avLst/>
          </a:prstGeom>
        </p:spPr>
        <p:txBody>
          <a:bodyPr vert="horz" lIns="88230" tIns="44115" rIns="88230" bIns="44115" rtlCol="0"/>
          <a:lstStyle>
            <a:lvl1pPr algn="r">
              <a:defRPr sz="1200"/>
            </a:lvl1pPr>
          </a:lstStyle>
          <a:p>
            <a:fld id="{11059CDB-72EA-483D-9A34-D50D3267644F}" type="datetimeFigureOut">
              <a:rPr lang="en-GB" smtClean="0"/>
              <a:pPr/>
              <a:t>26/09/2019</a:t>
            </a:fld>
            <a:endParaRPr lang="en-GB"/>
          </a:p>
        </p:txBody>
      </p:sp>
      <p:sp>
        <p:nvSpPr>
          <p:cNvPr id="4" name="Footer Placeholder 3"/>
          <p:cNvSpPr>
            <a:spLocks noGrp="1"/>
          </p:cNvSpPr>
          <p:nvPr>
            <p:ph type="ftr" sz="quarter" idx="2"/>
          </p:nvPr>
        </p:nvSpPr>
        <p:spPr>
          <a:xfrm>
            <a:off x="0" y="9433829"/>
            <a:ext cx="2944486" cy="496031"/>
          </a:xfrm>
          <a:prstGeom prst="rect">
            <a:avLst/>
          </a:prstGeom>
        </p:spPr>
        <p:txBody>
          <a:bodyPr vert="horz" lIns="88230" tIns="44115" rIns="88230" bIns="44115" rtlCol="0" anchor="b"/>
          <a:lstStyle>
            <a:lvl1pPr algn="l">
              <a:defRPr sz="1200"/>
            </a:lvl1pPr>
          </a:lstStyle>
          <a:p>
            <a:endParaRPr lang="en-GB"/>
          </a:p>
        </p:txBody>
      </p:sp>
      <p:sp>
        <p:nvSpPr>
          <p:cNvPr id="5" name="Slide Number Placeholder 4"/>
          <p:cNvSpPr>
            <a:spLocks noGrp="1"/>
          </p:cNvSpPr>
          <p:nvPr>
            <p:ph type="sldNum" sz="quarter" idx="3"/>
          </p:nvPr>
        </p:nvSpPr>
        <p:spPr>
          <a:xfrm>
            <a:off x="3848496" y="9433829"/>
            <a:ext cx="2944486" cy="496031"/>
          </a:xfrm>
          <a:prstGeom prst="rect">
            <a:avLst/>
          </a:prstGeom>
        </p:spPr>
        <p:txBody>
          <a:bodyPr vert="horz" lIns="88230" tIns="44115" rIns="88230" bIns="44115" rtlCol="0" anchor="b"/>
          <a:lstStyle>
            <a:lvl1pPr algn="r">
              <a:defRPr sz="1200"/>
            </a:lvl1pPr>
          </a:lstStyle>
          <a:p>
            <a:fld id="{82556AC4-8048-47C4-97D0-565009C72CFD}" type="slidenum">
              <a:rPr lang="en-GB" smtClean="0"/>
              <a:pPr/>
              <a:t>‹#›</a:t>
            </a:fld>
            <a:endParaRPr lang="en-GB"/>
          </a:p>
        </p:txBody>
      </p:sp>
    </p:spTree>
    <p:extLst>
      <p:ext uri="{BB962C8B-B14F-4D97-AF65-F5344CB8AC3E}">
        <p14:creationId xmlns:p14="http://schemas.microsoft.com/office/powerpoint/2010/main" val="3268241608"/>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2944283" cy="496570"/>
          </a:xfrm>
          <a:prstGeom prst="rect">
            <a:avLst/>
          </a:prstGeom>
        </p:spPr>
        <p:txBody>
          <a:bodyPr vert="horz" lIns="95571" tIns="47786" rIns="95571" bIns="47786" rtlCol="0"/>
          <a:lstStyle>
            <a:lvl1pPr algn="l">
              <a:defRPr sz="1300"/>
            </a:lvl1pPr>
          </a:lstStyle>
          <a:p>
            <a:endParaRPr lang="en-GB"/>
          </a:p>
        </p:txBody>
      </p:sp>
      <p:sp>
        <p:nvSpPr>
          <p:cNvPr id="3" name="Date Placeholder 2"/>
          <p:cNvSpPr>
            <a:spLocks noGrp="1"/>
          </p:cNvSpPr>
          <p:nvPr>
            <p:ph type="dt" idx="1"/>
          </p:nvPr>
        </p:nvSpPr>
        <p:spPr>
          <a:xfrm>
            <a:off x="3848645" y="1"/>
            <a:ext cx="2944283" cy="496570"/>
          </a:xfrm>
          <a:prstGeom prst="rect">
            <a:avLst/>
          </a:prstGeom>
        </p:spPr>
        <p:txBody>
          <a:bodyPr vert="horz" lIns="95571" tIns="47786" rIns="95571" bIns="47786" rtlCol="0"/>
          <a:lstStyle>
            <a:lvl1pPr algn="r">
              <a:defRPr sz="1300"/>
            </a:lvl1pPr>
          </a:lstStyle>
          <a:p>
            <a:fld id="{2D6798F8-BDA6-46C0-A11F-B16041C3620C}" type="datetimeFigureOut">
              <a:rPr lang="en-GB" smtClean="0"/>
              <a:pPr/>
              <a:t>26/09/2019</a:t>
            </a:fld>
            <a:endParaRPr lang="en-GB"/>
          </a:p>
        </p:txBody>
      </p:sp>
      <p:sp>
        <p:nvSpPr>
          <p:cNvPr id="4" name="Slide Image Placeholder 3"/>
          <p:cNvSpPr>
            <a:spLocks noGrp="1" noRot="1" noChangeAspect="1"/>
          </p:cNvSpPr>
          <p:nvPr>
            <p:ph type="sldImg" idx="2"/>
          </p:nvPr>
        </p:nvSpPr>
        <p:spPr>
          <a:xfrm>
            <a:off x="88900" y="746125"/>
            <a:ext cx="6616700" cy="3722688"/>
          </a:xfrm>
          <a:prstGeom prst="rect">
            <a:avLst/>
          </a:prstGeom>
          <a:noFill/>
          <a:ln w="12700">
            <a:solidFill>
              <a:prstClr val="black"/>
            </a:solidFill>
          </a:ln>
        </p:spPr>
        <p:txBody>
          <a:bodyPr vert="horz" lIns="95571" tIns="47786" rIns="95571" bIns="47786" rtlCol="0" anchor="ctr"/>
          <a:lstStyle/>
          <a:p>
            <a:endParaRPr lang="en-GB"/>
          </a:p>
        </p:txBody>
      </p:sp>
      <p:sp>
        <p:nvSpPr>
          <p:cNvPr id="5" name="Notes Placeholder 4"/>
          <p:cNvSpPr>
            <a:spLocks noGrp="1"/>
          </p:cNvSpPr>
          <p:nvPr>
            <p:ph type="body" sz="quarter" idx="3"/>
          </p:nvPr>
        </p:nvSpPr>
        <p:spPr>
          <a:xfrm>
            <a:off x="679450" y="4717415"/>
            <a:ext cx="5435600" cy="4469130"/>
          </a:xfrm>
          <a:prstGeom prst="rect">
            <a:avLst/>
          </a:prstGeom>
        </p:spPr>
        <p:txBody>
          <a:bodyPr vert="horz" lIns="95571" tIns="47786" rIns="95571" bIns="47786"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433107"/>
            <a:ext cx="2944283" cy="496570"/>
          </a:xfrm>
          <a:prstGeom prst="rect">
            <a:avLst/>
          </a:prstGeom>
        </p:spPr>
        <p:txBody>
          <a:bodyPr vert="horz" lIns="95571" tIns="47786" rIns="95571" bIns="47786" rtlCol="0" anchor="b"/>
          <a:lstStyle>
            <a:lvl1pPr algn="l">
              <a:defRPr sz="1300"/>
            </a:lvl1pPr>
          </a:lstStyle>
          <a:p>
            <a:endParaRPr lang="en-GB"/>
          </a:p>
        </p:txBody>
      </p:sp>
      <p:sp>
        <p:nvSpPr>
          <p:cNvPr id="7" name="Slide Number Placeholder 6"/>
          <p:cNvSpPr>
            <a:spLocks noGrp="1"/>
          </p:cNvSpPr>
          <p:nvPr>
            <p:ph type="sldNum" sz="quarter" idx="5"/>
          </p:nvPr>
        </p:nvSpPr>
        <p:spPr>
          <a:xfrm>
            <a:off x="3848645" y="9433107"/>
            <a:ext cx="2944283" cy="496570"/>
          </a:xfrm>
          <a:prstGeom prst="rect">
            <a:avLst/>
          </a:prstGeom>
        </p:spPr>
        <p:txBody>
          <a:bodyPr vert="horz" lIns="95571" tIns="47786" rIns="95571" bIns="47786" rtlCol="0" anchor="b"/>
          <a:lstStyle>
            <a:lvl1pPr algn="r">
              <a:defRPr sz="1300"/>
            </a:lvl1pPr>
          </a:lstStyle>
          <a:p>
            <a:fld id="{628DE85F-A49F-4D4C-8D78-799212E249B2}" type="slidenum">
              <a:rPr lang="en-GB" smtClean="0"/>
              <a:pPr/>
              <a:t>‹#›</a:t>
            </a:fld>
            <a:endParaRPr lang="en-GB"/>
          </a:p>
        </p:txBody>
      </p:sp>
    </p:spTree>
    <p:extLst>
      <p:ext uri="{BB962C8B-B14F-4D97-AF65-F5344CB8AC3E}">
        <p14:creationId xmlns:p14="http://schemas.microsoft.com/office/powerpoint/2010/main" val="410335867"/>
      </p:ext>
    </p:extLst>
  </p:cSld>
  <p:clrMap bg1="lt1" tx1="dk1" bg2="lt2" tx2="dk2" accent1="accent1" accent2="accent2" accent3="accent3" accent4="accent4" accent5="accent5" accent6="accent6" hlink="hlink" folHlink="folHlink"/>
  <p:hf hdr="0" ftr="0" dt="0"/>
  <p:notesStyle>
    <a:lvl1pPr marL="0" algn="l" defTabSz="924282" rtl="0" eaLnBrk="1" latinLnBrk="0" hangingPunct="1">
      <a:defRPr sz="1200" kern="1200">
        <a:solidFill>
          <a:schemeClr val="tx1"/>
        </a:solidFill>
        <a:latin typeface="+mn-lt"/>
        <a:ea typeface="+mn-ea"/>
        <a:cs typeface="+mn-cs"/>
      </a:defRPr>
    </a:lvl1pPr>
    <a:lvl2pPr marL="462140" algn="l" defTabSz="924282" rtl="0" eaLnBrk="1" latinLnBrk="0" hangingPunct="1">
      <a:defRPr sz="1200" kern="1200">
        <a:solidFill>
          <a:schemeClr val="tx1"/>
        </a:solidFill>
        <a:latin typeface="+mn-lt"/>
        <a:ea typeface="+mn-ea"/>
        <a:cs typeface="+mn-cs"/>
      </a:defRPr>
    </a:lvl2pPr>
    <a:lvl3pPr marL="924282" algn="l" defTabSz="924282" rtl="0" eaLnBrk="1" latinLnBrk="0" hangingPunct="1">
      <a:defRPr sz="1200" kern="1200">
        <a:solidFill>
          <a:schemeClr val="tx1"/>
        </a:solidFill>
        <a:latin typeface="+mn-lt"/>
        <a:ea typeface="+mn-ea"/>
        <a:cs typeface="+mn-cs"/>
      </a:defRPr>
    </a:lvl3pPr>
    <a:lvl4pPr marL="1386422" algn="l" defTabSz="924282" rtl="0" eaLnBrk="1" latinLnBrk="0" hangingPunct="1">
      <a:defRPr sz="1200" kern="1200">
        <a:solidFill>
          <a:schemeClr val="tx1"/>
        </a:solidFill>
        <a:latin typeface="+mn-lt"/>
        <a:ea typeface="+mn-ea"/>
        <a:cs typeface="+mn-cs"/>
      </a:defRPr>
    </a:lvl4pPr>
    <a:lvl5pPr marL="1848564" algn="l" defTabSz="924282" rtl="0" eaLnBrk="1" latinLnBrk="0" hangingPunct="1">
      <a:defRPr sz="1200" kern="1200">
        <a:solidFill>
          <a:schemeClr val="tx1"/>
        </a:solidFill>
        <a:latin typeface="+mn-lt"/>
        <a:ea typeface="+mn-ea"/>
        <a:cs typeface="+mn-cs"/>
      </a:defRPr>
    </a:lvl5pPr>
    <a:lvl6pPr marL="2310704" algn="l" defTabSz="924282" rtl="0" eaLnBrk="1" latinLnBrk="0" hangingPunct="1">
      <a:defRPr sz="1200" kern="1200">
        <a:solidFill>
          <a:schemeClr val="tx1"/>
        </a:solidFill>
        <a:latin typeface="+mn-lt"/>
        <a:ea typeface="+mn-ea"/>
        <a:cs typeface="+mn-cs"/>
      </a:defRPr>
    </a:lvl6pPr>
    <a:lvl7pPr marL="2772846" algn="l" defTabSz="924282" rtl="0" eaLnBrk="1" latinLnBrk="0" hangingPunct="1">
      <a:defRPr sz="1200" kern="1200">
        <a:solidFill>
          <a:schemeClr val="tx1"/>
        </a:solidFill>
        <a:latin typeface="+mn-lt"/>
        <a:ea typeface="+mn-ea"/>
        <a:cs typeface="+mn-cs"/>
      </a:defRPr>
    </a:lvl7pPr>
    <a:lvl8pPr marL="3234986" algn="l" defTabSz="924282" rtl="0" eaLnBrk="1" latinLnBrk="0" hangingPunct="1">
      <a:defRPr sz="1200" kern="1200">
        <a:solidFill>
          <a:schemeClr val="tx1"/>
        </a:solidFill>
        <a:latin typeface="+mn-lt"/>
        <a:ea typeface="+mn-ea"/>
        <a:cs typeface="+mn-cs"/>
      </a:defRPr>
    </a:lvl8pPr>
    <a:lvl9pPr marL="3697126" algn="l" defTabSz="92428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1</a:t>
            </a:fld>
            <a:endParaRPr lang="en-GB"/>
          </a:p>
        </p:txBody>
      </p:sp>
    </p:spTree>
    <p:extLst>
      <p:ext uri="{BB962C8B-B14F-4D97-AF65-F5344CB8AC3E}">
        <p14:creationId xmlns:p14="http://schemas.microsoft.com/office/powerpoint/2010/main" val="17423932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10</a:t>
            </a:fld>
            <a:endParaRPr lang="en-GB"/>
          </a:p>
        </p:txBody>
      </p:sp>
    </p:spTree>
    <p:extLst>
      <p:ext uri="{BB962C8B-B14F-4D97-AF65-F5344CB8AC3E}">
        <p14:creationId xmlns:p14="http://schemas.microsoft.com/office/powerpoint/2010/main" val="351399793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101</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102</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103</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104</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105</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106</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107</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108</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109</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110</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11</a:t>
            </a:fld>
            <a:endParaRPr lang="en-GB">
              <a:solidFill>
                <a:prstClr val="black"/>
              </a:solidFill>
            </a:endParaRPr>
          </a:p>
        </p:txBody>
      </p:sp>
    </p:spTree>
    <p:extLst>
      <p:ext uri="{BB962C8B-B14F-4D97-AF65-F5344CB8AC3E}">
        <p14:creationId xmlns:p14="http://schemas.microsoft.com/office/powerpoint/2010/main" val="281930543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111</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112</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113</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114</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115</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116</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117</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118</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119</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120</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12</a:t>
            </a:fld>
            <a:endParaRPr lang="en-GB">
              <a:solidFill>
                <a:prstClr val="black"/>
              </a:solidFill>
            </a:endParaRPr>
          </a:p>
        </p:txBody>
      </p:sp>
    </p:spTree>
    <p:extLst>
      <p:ext uri="{BB962C8B-B14F-4D97-AF65-F5344CB8AC3E}">
        <p14:creationId xmlns:p14="http://schemas.microsoft.com/office/powerpoint/2010/main" val="281930543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121</a:t>
            </a:fld>
            <a:endParaRPr lang="en-GB"/>
          </a:p>
        </p:txBody>
      </p:sp>
    </p:spTree>
    <p:extLst>
      <p:ext uri="{BB962C8B-B14F-4D97-AF65-F5344CB8AC3E}">
        <p14:creationId xmlns:p14="http://schemas.microsoft.com/office/powerpoint/2010/main" val="31759516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13</a:t>
            </a:fld>
            <a:endParaRPr lang="en-GB">
              <a:solidFill>
                <a:prstClr val="black"/>
              </a:solidFill>
            </a:endParaRPr>
          </a:p>
        </p:txBody>
      </p:sp>
    </p:spTree>
    <p:extLst>
      <p:ext uri="{BB962C8B-B14F-4D97-AF65-F5344CB8AC3E}">
        <p14:creationId xmlns:p14="http://schemas.microsoft.com/office/powerpoint/2010/main" val="17007865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14</a:t>
            </a:fld>
            <a:endParaRPr lang="en-GB"/>
          </a:p>
        </p:txBody>
      </p:sp>
    </p:spTree>
    <p:extLst>
      <p:ext uri="{BB962C8B-B14F-4D97-AF65-F5344CB8AC3E}">
        <p14:creationId xmlns:p14="http://schemas.microsoft.com/office/powerpoint/2010/main" val="11469736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15</a:t>
            </a:fld>
            <a:endParaRPr lang="en-GB">
              <a:solidFill>
                <a:prstClr val="black"/>
              </a:solidFill>
            </a:endParaRPr>
          </a:p>
        </p:txBody>
      </p:sp>
    </p:spTree>
    <p:extLst>
      <p:ext uri="{BB962C8B-B14F-4D97-AF65-F5344CB8AC3E}">
        <p14:creationId xmlns:p14="http://schemas.microsoft.com/office/powerpoint/2010/main" val="16144569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16</a:t>
            </a:fld>
            <a:endParaRPr lang="en-GB">
              <a:solidFill>
                <a:prstClr val="black"/>
              </a:solidFill>
            </a:endParaRPr>
          </a:p>
        </p:txBody>
      </p:sp>
    </p:spTree>
    <p:extLst>
      <p:ext uri="{BB962C8B-B14F-4D97-AF65-F5344CB8AC3E}">
        <p14:creationId xmlns:p14="http://schemas.microsoft.com/office/powerpoint/2010/main" val="161445698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17</a:t>
            </a:fld>
            <a:endParaRPr lang="en-GB">
              <a:solidFill>
                <a:prstClr val="black"/>
              </a:solidFill>
            </a:endParaRPr>
          </a:p>
        </p:txBody>
      </p:sp>
    </p:spTree>
    <p:extLst>
      <p:ext uri="{BB962C8B-B14F-4D97-AF65-F5344CB8AC3E}">
        <p14:creationId xmlns:p14="http://schemas.microsoft.com/office/powerpoint/2010/main" val="161445698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18</a:t>
            </a:fld>
            <a:endParaRPr lang="en-GB">
              <a:solidFill>
                <a:prstClr val="black"/>
              </a:solidFill>
            </a:endParaRPr>
          </a:p>
        </p:txBody>
      </p:sp>
    </p:spTree>
    <p:extLst>
      <p:ext uri="{BB962C8B-B14F-4D97-AF65-F5344CB8AC3E}">
        <p14:creationId xmlns:p14="http://schemas.microsoft.com/office/powerpoint/2010/main" val="16144569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19</a:t>
            </a:fld>
            <a:endParaRPr lang="en-GB"/>
          </a:p>
        </p:txBody>
      </p:sp>
    </p:spTree>
    <p:extLst>
      <p:ext uri="{BB962C8B-B14F-4D97-AF65-F5344CB8AC3E}">
        <p14:creationId xmlns:p14="http://schemas.microsoft.com/office/powerpoint/2010/main" val="33777023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2</a:t>
            </a:fld>
            <a:endParaRPr lang="en-GB"/>
          </a:p>
        </p:txBody>
      </p:sp>
    </p:spTree>
    <p:extLst>
      <p:ext uri="{BB962C8B-B14F-4D97-AF65-F5344CB8AC3E}">
        <p14:creationId xmlns:p14="http://schemas.microsoft.com/office/powerpoint/2010/main" val="8925789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20</a:t>
            </a:fld>
            <a:endParaRPr lang="en-GB">
              <a:solidFill>
                <a:prstClr val="black"/>
              </a:solidFill>
            </a:endParaRPr>
          </a:p>
        </p:txBody>
      </p:sp>
    </p:spTree>
    <p:extLst>
      <p:ext uri="{BB962C8B-B14F-4D97-AF65-F5344CB8AC3E}">
        <p14:creationId xmlns:p14="http://schemas.microsoft.com/office/powerpoint/2010/main" val="9634843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21</a:t>
            </a:fld>
            <a:endParaRPr lang="en-GB">
              <a:solidFill>
                <a:prstClr val="black"/>
              </a:solidFill>
            </a:endParaRPr>
          </a:p>
        </p:txBody>
      </p:sp>
    </p:spTree>
    <p:extLst>
      <p:ext uri="{BB962C8B-B14F-4D97-AF65-F5344CB8AC3E}">
        <p14:creationId xmlns:p14="http://schemas.microsoft.com/office/powerpoint/2010/main" val="96348433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22</a:t>
            </a:fld>
            <a:endParaRPr lang="en-GB"/>
          </a:p>
        </p:txBody>
      </p:sp>
    </p:spTree>
    <p:extLst>
      <p:ext uri="{BB962C8B-B14F-4D97-AF65-F5344CB8AC3E}">
        <p14:creationId xmlns:p14="http://schemas.microsoft.com/office/powerpoint/2010/main" val="23756308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23</a:t>
            </a:fld>
            <a:endParaRPr lang="en-GB">
              <a:solidFill>
                <a:prstClr val="black"/>
              </a:solidFill>
            </a:endParaRPr>
          </a:p>
        </p:txBody>
      </p:sp>
    </p:spTree>
    <p:extLst>
      <p:ext uri="{BB962C8B-B14F-4D97-AF65-F5344CB8AC3E}">
        <p14:creationId xmlns:p14="http://schemas.microsoft.com/office/powerpoint/2010/main" val="10977475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24</a:t>
            </a:fld>
            <a:endParaRPr lang="en-GB">
              <a:solidFill>
                <a:prstClr val="black"/>
              </a:solidFill>
            </a:endParaRPr>
          </a:p>
        </p:txBody>
      </p:sp>
    </p:spTree>
    <p:extLst>
      <p:ext uri="{BB962C8B-B14F-4D97-AF65-F5344CB8AC3E}">
        <p14:creationId xmlns:p14="http://schemas.microsoft.com/office/powerpoint/2010/main" val="109774757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25</a:t>
            </a:fld>
            <a:endParaRPr lang="en-GB">
              <a:solidFill>
                <a:prstClr val="black"/>
              </a:solidFill>
            </a:endParaRPr>
          </a:p>
        </p:txBody>
      </p:sp>
    </p:spTree>
    <p:extLst>
      <p:ext uri="{BB962C8B-B14F-4D97-AF65-F5344CB8AC3E}">
        <p14:creationId xmlns:p14="http://schemas.microsoft.com/office/powerpoint/2010/main" val="109774757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26</a:t>
            </a:fld>
            <a:endParaRPr lang="en-GB"/>
          </a:p>
        </p:txBody>
      </p:sp>
    </p:spTree>
    <p:extLst>
      <p:ext uri="{BB962C8B-B14F-4D97-AF65-F5344CB8AC3E}">
        <p14:creationId xmlns:p14="http://schemas.microsoft.com/office/powerpoint/2010/main" val="289440916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27</a:t>
            </a:fld>
            <a:endParaRPr lang="en-GB">
              <a:solidFill>
                <a:prstClr val="black"/>
              </a:solidFill>
            </a:endParaRPr>
          </a:p>
        </p:txBody>
      </p:sp>
    </p:spTree>
    <p:extLst>
      <p:ext uri="{BB962C8B-B14F-4D97-AF65-F5344CB8AC3E}">
        <p14:creationId xmlns:p14="http://schemas.microsoft.com/office/powerpoint/2010/main" val="34416888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28</a:t>
            </a:fld>
            <a:endParaRPr lang="en-GB">
              <a:solidFill>
                <a:prstClr val="black"/>
              </a:solidFill>
            </a:endParaRPr>
          </a:p>
        </p:txBody>
      </p:sp>
    </p:spTree>
    <p:extLst>
      <p:ext uri="{BB962C8B-B14F-4D97-AF65-F5344CB8AC3E}">
        <p14:creationId xmlns:p14="http://schemas.microsoft.com/office/powerpoint/2010/main" val="344168883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29</a:t>
            </a:fld>
            <a:endParaRPr lang="en-GB">
              <a:solidFill>
                <a:prstClr val="black"/>
              </a:solidFill>
            </a:endParaRPr>
          </a:p>
        </p:txBody>
      </p:sp>
    </p:spTree>
    <p:extLst>
      <p:ext uri="{BB962C8B-B14F-4D97-AF65-F5344CB8AC3E}">
        <p14:creationId xmlns:p14="http://schemas.microsoft.com/office/powerpoint/2010/main" val="34416888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3</a:t>
            </a:fld>
            <a:endParaRPr lang="en-GB"/>
          </a:p>
        </p:txBody>
      </p:sp>
    </p:spTree>
    <p:extLst>
      <p:ext uri="{BB962C8B-B14F-4D97-AF65-F5344CB8AC3E}">
        <p14:creationId xmlns:p14="http://schemas.microsoft.com/office/powerpoint/2010/main" val="33243839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30</a:t>
            </a:fld>
            <a:endParaRPr lang="en-GB">
              <a:solidFill>
                <a:prstClr val="black"/>
              </a:solidFill>
            </a:endParaRPr>
          </a:p>
        </p:txBody>
      </p:sp>
    </p:spTree>
    <p:extLst>
      <p:ext uri="{BB962C8B-B14F-4D97-AF65-F5344CB8AC3E}">
        <p14:creationId xmlns:p14="http://schemas.microsoft.com/office/powerpoint/2010/main" val="34416888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31</a:t>
            </a:fld>
            <a:endParaRPr lang="en-GB"/>
          </a:p>
        </p:txBody>
      </p:sp>
    </p:spTree>
    <p:extLst>
      <p:ext uri="{BB962C8B-B14F-4D97-AF65-F5344CB8AC3E}">
        <p14:creationId xmlns:p14="http://schemas.microsoft.com/office/powerpoint/2010/main" val="29975283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32</a:t>
            </a:fld>
            <a:endParaRPr lang="en-GB">
              <a:solidFill>
                <a:prstClr val="black"/>
              </a:solidFill>
            </a:endParaRPr>
          </a:p>
        </p:txBody>
      </p:sp>
    </p:spTree>
    <p:extLst>
      <p:ext uri="{BB962C8B-B14F-4D97-AF65-F5344CB8AC3E}">
        <p14:creationId xmlns:p14="http://schemas.microsoft.com/office/powerpoint/2010/main" val="314244863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33</a:t>
            </a:fld>
            <a:endParaRPr lang="en-GB">
              <a:solidFill>
                <a:prstClr val="black"/>
              </a:solidFill>
            </a:endParaRPr>
          </a:p>
        </p:txBody>
      </p:sp>
    </p:spTree>
    <p:extLst>
      <p:ext uri="{BB962C8B-B14F-4D97-AF65-F5344CB8AC3E}">
        <p14:creationId xmlns:p14="http://schemas.microsoft.com/office/powerpoint/2010/main" val="314244863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34</a:t>
            </a:fld>
            <a:endParaRPr lang="en-GB">
              <a:solidFill>
                <a:prstClr val="black"/>
              </a:solidFill>
            </a:endParaRPr>
          </a:p>
        </p:txBody>
      </p:sp>
    </p:spTree>
    <p:extLst>
      <p:ext uri="{BB962C8B-B14F-4D97-AF65-F5344CB8AC3E}">
        <p14:creationId xmlns:p14="http://schemas.microsoft.com/office/powerpoint/2010/main" val="314244863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35</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36</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37</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38</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39</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4</a:t>
            </a:fld>
            <a:endParaRPr lang="en-GB"/>
          </a:p>
        </p:txBody>
      </p:sp>
    </p:spTree>
    <p:extLst>
      <p:ext uri="{BB962C8B-B14F-4D97-AF65-F5344CB8AC3E}">
        <p14:creationId xmlns:p14="http://schemas.microsoft.com/office/powerpoint/2010/main" val="336181959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40</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41</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42</a:t>
            </a:fld>
            <a:endParaRPr lang="en-GB"/>
          </a:p>
        </p:txBody>
      </p:sp>
    </p:spTree>
    <p:extLst>
      <p:ext uri="{BB962C8B-B14F-4D97-AF65-F5344CB8AC3E}">
        <p14:creationId xmlns:p14="http://schemas.microsoft.com/office/powerpoint/2010/main" val="394054384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43</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44</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45</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46</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47</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48</a:t>
            </a:fld>
            <a:endParaRPr lang="en-GB"/>
          </a:p>
        </p:txBody>
      </p:sp>
    </p:spTree>
    <p:extLst>
      <p:ext uri="{BB962C8B-B14F-4D97-AF65-F5344CB8AC3E}">
        <p14:creationId xmlns:p14="http://schemas.microsoft.com/office/powerpoint/2010/main" val="114697368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49</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5</a:t>
            </a:fld>
            <a:endParaRPr lang="en-GB"/>
          </a:p>
        </p:txBody>
      </p:sp>
    </p:spTree>
    <p:extLst>
      <p:ext uri="{BB962C8B-B14F-4D97-AF65-F5344CB8AC3E}">
        <p14:creationId xmlns:p14="http://schemas.microsoft.com/office/powerpoint/2010/main" val="408123381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50</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51</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52</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53</a:t>
            </a:fld>
            <a:endParaRPr lang="en-GB"/>
          </a:p>
        </p:txBody>
      </p:sp>
    </p:spTree>
    <p:extLst>
      <p:ext uri="{BB962C8B-B14F-4D97-AF65-F5344CB8AC3E}">
        <p14:creationId xmlns:p14="http://schemas.microsoft.com/office/powerpoint/2010/main" val="406331943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54</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55</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56</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57</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58</a:t>
            </a:fld>
            <a:endParaRPr lang="en-GB">
              <a:solidFill>
                <a:prstClr val="black"/>
              </a:solidFill>
            </a:endParaRPr>
          </a:p>
        </p:txBody>
      </p:sp>
    </p:spTree>
    <p:extLst>
      <p:ext uri="{BB962C8B-B14F-4D97-AF65-F5344CB8AC3E}">
        <p14:creationId xmlns:p14="http://schemas.microsoft.com/office/powerpoint/2010/main" val="221656905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60</a:t>
            </a:fld>
            <a:endParaRPr lang="en-GB"/>
          </a:p>
        </p:txBody>
      </p:sp>
    </p:spTree>
    <p:extLst>
      <p:ext uri="{BB962C8B-B14F-4D97-AF65-F5344CB8AC3E}">
        <p14:creationId xmlns:p14="http://schemas.microsoft.com/office/powerpoint/2010/main" val="31759516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6</a:t>
            </a:fld>
            <a:endParaRPr lang="en-GB"/>
          </a:p>
        </p:txBody>
      </p:sp>
    </p:spTree>
    <p:extLst>
      <p:ext uri="{BB962C8B-B14F-4D97-AF65-F5344CB8AC3E}">
        <p14:creationId xmlns:p14="http://schemas.microsoft.com/office/powerpoint/2010/main" val="120403821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61</a:t>
            </a:fld>
            <a:endParaRPr lang="en-GB"/>
          </a:p>
        </p:txBody>
      </p:sp>
    </p:spTree>
    <p:extLst>
      <p:ext uri="{BB962C8B-B14F-4D97-AF65-F5344CB8AC3E}">
        <p14:creationId xmlns:p14="http://schemas.microsoft.com/office/powerpoint/2010/main" val="394426077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62</a:t>
            </a:fld>
            <a:endParaRPr lang="en-GB"/>
          </a:p>
        </p:txBody>
      </p:sp>
    </p:spTree>
    <p:extLst>
      <p:ext uri="{BB962C8B-B14F-4D97-AF65-F5344CB8AC3E}">
        <p14:creationId xmlns:p14="http://schemas.microsoft.com/office/powerpoint/2010/main" val="394426077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63</a:t>
            </a:fld>
            <a:endParaRPr lang="en-GB"/>
          </a:p>
        </p:txBody>
      </p:sp>
    </p:spTree>
    <p:extLst>
      <p:ext uri="{BB962C8B-B14F-4D97-AF65-F5344CB8AC3E}">
        <p14:creationId xmlns:p14="http://schemas.microsoft.com/office/powerpoint/2010/main" val="394426077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64</a:t>
            </a:fld>
            <a:endParaRPr lang="en-GB"/>
          </a:p>
        </p:txBody>
      </p:sp>
    </p:spTree>
    <p:extLst>
      <p:ext uri="{BB962C8B-B14F-4D97-AF65-F5344CB8AC3E}">
        <p14:creationId xmlns:p14="http://schemas.microsoft.com/office/powerpoint/2010/main" val="394426077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65</a:t>
            </a:fld>
            <a:endParaRPr lang="en-GB"/>
          </a:p>
        </p:txBody>
      </p:sp>
    </p:spTree>
    <p:extLst>
      <p:ext uri="{BB962C8B-B14F-4D97-AF65-F5344CB8AC3E}">
        <p14:creationId xmlns:p14="http://schemas.microsoft.com/office/powerpoint/2010/main" val="394426077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66</a:t>
            </a:fld>
            <a:endParaRPr lang="en-GB"/>
          </a:p>
        </p:txBody>
      </p:sp>
    </p:spTree>
    <p:extLst>
      <p:ext uri="{BB962C8B-B14F-4D97-AF65-F5344CB8AC3E}">
        <p14:creationId xmlns:p14="http://schemas.microsoft.com/office/powerpoint/2010/main" val="394426077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67</a:t>
            </a:fld>
            <a:endParaRPr lang="en-GB"/>
          </a:p>
        </p:txBody>
      </p:sp>
    </p:spTree>
    <p:extLst>
      <p:ext uri="{BB962C8B-B14F-4D97-AF65-F5344CB8AC3E}">
        <p14:creationId xmlns:p14="http://schemas.microsoft.com/office/powerpoint/2010/main" val="394426077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68</a:t>
            </a:fld>
            <a:endParaRPr lang="en-GB"/>
          </a:p>
        </p:txBody>
      </p:sp>
    </p:spTree>
    <p:extLst>
      <p:ext uri="{BB962C8B-B14F-4D97-AF65-F5344CB8AC3E}">
        <p14:creationId xmlns:p14="http://schemas.microsoft.com/office/powerpoint/2010/main" val="394426077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69</a:t>
            </a:fld>
            <a:endParaRPr lang="en-GB"/>
          </a:p>
        </p:txBody>
      </p:sp>
    </p:spTree>
    <p:extLst>
      <p:ext uri="{BB962C8B-B14F-4D97-AF65-F5344CB8AC3E}">
        <p14:creationId xmlns:p14="http://schemas.microsoft.com/office/powerpoint/2010/main" val="317595160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70</a:t>
            </a:fld>
            <a:endParaRPr lang="en-GB"/>
          </a:p>
        </p:txBody>
      </p:sp>
    </p:spTree>
    <p:extLst>
      <p:ext uri="{BB962C8B-B14F-4D97-AF65-F5344CB8AC3E}">
        <p14:creationId xmlns:p14="http://schemas.microsoft.com/office/powerpoint/2010/main" val="39442607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7</a:t>
            </a:fld>
            <a:endParaRPr lang="en-GB"/>
          </a:p>
        </p:txBody>
      </p:sp>
    </p:spTree>
    <p:extLst>
      <p:ext uri="{BB962C8B-B14F-4D97-AF65-F5344CB8AC3E}">
        <p14:creationId xmlns:p14="http://schemas.microsoft.com/office/powerpoint/2010/main" val="90109677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71</a:t>
            </a:fld>
            <a:endParaRPr lang="en-GB"/>
          </a:p>
        </p:txBody>
      </p:sp>
    </p:spTree>
    <p:extLst>
      <p:ext uri="{BB962C8B-B14F-4D97-AF65-F5344CB8AC3E}">
        <p14:creationId xmlns:p14="http://schemas.microsoft.com/office/powerpoint/2010/main" val="394426077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72</a:t>
            </a:fld>
            <a:endParaRPr lang="en-GB"/>
          </a:p>
        </p:txBody>
      </p:sp>
    </p:spTree>
    <p:extLst>
      <p:ext uri="{BB962C8B-B14F-4D97-AF65-F5344CB8AC3E}">
        <p14:creationId xmlns:p14="http://schemas.microsoft.com/office/powerpoint/2010/main" val="394426077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87313" y="744538"/>
            <a:ext cx="6619875" cy="3724275"/>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628DE85F-A49F-4D4C-8D78-799212E249B2}" type="slidenum">
              <a:rPr lang="en-GB" smtClean="0"/>
              <a:pPr/>
              <a:t>73</a:t>
            </a:fld>
            <a:endParaRPr lang="en-GB"/>
          </a:p>
        </p:txBody>
      </p:sp>
    </p:spTree>
    <p:extLst>
      <p:ext uri="{BB962C8B-B14F-4D97-AF65-F5344CB8AC3E}">
        <p14:creationId xmlns:p14="http://schemas.microsoft.com/office/powerpoint/2010/main" val="317595160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74</a:t>
            </a:fld>
            <a:endParaRPr lang="en-GB">
              <a:solidFill>
                <a:prstClr val="black"/>
              </a:solidFill>
            </a:endParaRPr>
          </a:p>
        </p:txBody>
      </p:sp>
    </p:spTree>
    <p:extLst>
      <p:ext uri="{BB962C8B-B14F-4D97-AF65-F5344CB8AC3E}">
        <p14:creationId xmlns:p14="http://schemas.microsoft.com/office/powerpoint/2010/main" val="205368162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75</a:t>
            </a:fld>
            <a:endParaRPr lang="en-GB">
              <a:solidFill>
                <a:prstClr val="black"/>
              </a:solidFill>
            </a:endParaRPr>
          </a:p>
        </p:txBody>
      </p:sp>
    </p:spTree>
    <p:extLst>
      <p:ext uri="{BB962C8B-B14F-4D97-AF65-F5344CB8AC3E}">
        <p14:creationId xmlns:p14="http://schemas.microsoft.com/office/powerpoint/2010/main" val="20536816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76</a:t>
            </a:fld>
            <a:endParaRPr lang="en-GB">
              <a:solidFill>
                <a:prstClr val="black"/>
              </a:solidFill>
            </a:endParaRPr>
          </a:p>
        </p:txBody>
      </p:sp>
    </p:spTree>
    <p:extLst>
      <p:ext uri="{BB962C8B-B14F-4D97-AF65-F5344CB8AC3E}">
        <p14:creationId xmlns:p14="http://schemas.microsoft.com/office/powerpoint/2010/main" val="205368162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77</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78</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79</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80</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8</a:t>
            </a:fld>
            <a:endParaRPr lang="en-GB"/>
          </a:p>
        </p:txBody>
      </p:sp>
    </p:spTree>
    <p:extLst>
      <p:ext uri="{BB962C8B-B14F-4D97-AF65-F5344CB8AC3E}">
        <p14:creationId xmlns:p14="http://schemas.microsoft.com/office/powerpoint/2010/main" val="340013480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81</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82</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83</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84</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85</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86</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87</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88</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89</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90</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628DE85F-A49F-4D4C-8D78-799212E249B2}" type="slidenum">
              <a:rPr lang="en-GB" smtClean="0"/>
              <a:pPr/>
              <a:t>9</a:t>
            </a:fld>
            <a:endParaRPr lang="en-GB"/>
          </a:p>
        </p:txBody>
      </p:sp>
    </p:spTree>
    <p:extLst>
      <p:ext uri="{BB962C8B-B14F-4D97-AF65-F5344CB8AC3E}">
        <p14:creationId xmlns:p14="http://schemas.microsoft.com/office/powerpoint/2010/main" val="73434717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91</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92</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93</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94</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95</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96</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97</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98</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99</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solidFill>
                <a:schemeClr val="tx1"/>
              </a:solidFill>
            </a:endParaRPr>
          </a:p>
        </p:txBody>
      </p:sp>
      <p:sp>
        <p:nvSpPr>
          <p:cNvPr id="4" name="Slide Number Placeholder 3"/>
          <p:cNvSpPr>
            <a:spLocks noGrp="1"/>
          </p:cNvSpPr>
          <p:nvPr>
            <p:ph type="sldNum" sz="quarter" idx="10"/>
          </p:nvPr>
        </p:nvSpPr>
        <p:spPr/>
        <p:txBody>
          <a:bodyPr/>
          <a:lstStyle/>
          <a:p>
            <a:fld id="{628DE85F-A49F-4D4C-8D78-799212E249B2}" type="slidenum">
              <a:rPr lang="en-GB" smtClean="0">
                <a:solidFill>
                  <a:prstClr val="black"/>
                </a:solidFill>
              </a:rPr>
              <a:pPr/>
              <a:t>100</a:t>
            </a:fld>
            <a:endParaRPr lang="en-GB">
              <a:solidFill>
                <a:prstClr val="black"/>
              </a:solidFill>
            </a:endParaRPr>
          </a:p>
        </p:txBody>
      </p:sp>
    </p:spTree>
    <p:extLst>
      <p:ext uri="{BB962C8B-B14F-4D97-AF65-F5344CB8AC3E}">
        <p14:creationId xmlns:p14="http://schemas.microsoft.com/office/powerpoint/2010/main" val="34548862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3.png"/><Relationship Id="rId4" Type="http://schemas.microsoft.com/office/2007/relationships/hdphoto" Target="../media/hdphoto1.wdp"/></Relationships>
</file>

<file path=ppt/slideLayouts/_rels/slideLayout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a:t>Click to add emphasis part of title</a:t>
            </a:r>
          </a:p>
        </p:txBody>
      </p:sp>
      <p:sp>
        <p:nvSpPr>
          <p:cNvPr id="8" name="Text Placeholder 7"/>
          <p:cNvSpPr>
            <a:spLocks noGrp="1"/>
          </p:cNvSpPr>
          <p:nvPr>
            <p:ph type="body" sz="quarter" idx="13" hasCustomPrompt="1"/>
          </p:nvPr>
        </p:nvSpPr>
        <p:spPr>
          <a:xfrm>
            <a:off x="234000" y="248323"/>
            <a:ext cx="6718167" cy="442661"/>
          </a:xfrm>
        </p:spPr>
        <p:txBody>
          <a:bodyPr anchor="b">
            <a:noAutofit/>
          </a:bodyPr>
          <a:lstStyle>
            <a:lvl1pPr marL="0" indent="0">
              <a:buNone/>
              <a:defRPr sz="1900" b="0" baseline="0">
                <a:solidFill>
                  <a:schemeClr val="bg2"/>
                </a:solidFill>
              </a:defRPr>
            </a:lvl1pPr>
          </a:lstStyle>
          <a:p>
            <a:pPr lvl="0"/>
            <a:r>
              <a:rPr lang="en-US" dirty="0"/>
              <a:t>CLICK TO ADD TAG LINE OR BEGINNING OF TITLE</a:t>
            </a:r>
            <a:endParaRPr lang="en-GB" dirty="0"/>
          </a:p>
        </p:txBody>
      </p:sp>
      <p:sp>
        <p:nvSpPr>
          <p:cNvPr id="7" name="Text Placeholder 6"/>
          <p:cNvSpPr>
            <a:spLocks noGrp="1"/>
          </p:cNvSpPr>
          <p:nvPr>
            <p:ph type="body" sz="quarter" idx="16" hasCustomPrompt="1"/>
          </p:nvPr>
        </p:nvSpPr>
        <p:spPr>
          <a:xfrm>
            <a:off x="224598" y="4215715"/>
            <a:ext cx="6718075" cy="318287"/>
          </a:xfrm>
        </p:spPr>
        <p:txBody>
          <a:bodyPr anchor="b">
            <a:normAutofit/>
          </a:bodyPr>
          <a:lstStyle>
            <a:lvl1pPr algn="l">
              <a:lnSpc>
                <a:spcPct val="95000"/>
              </a:lnSpc>
              <a:spcBef>
                <a:spcPts val="204"/>
              </a:spcBef>
              <a:defRPr sz="1000" cap="none" baseline="0">
                <a:solidFill>
                  <a:schemeClr val="bg2">
                    <a:lumMod val="50000"/>
                  </a:schemeClr>
                </a:solidFill>
              </a:defRPr>
            </a:lvl1pPr>
          </a:lstStyle>
          <a:p>
            <a:pPr lvl="0"/>
            <a:r>
              <a:rPr lang="en-US" dirty="0"/>
              <a:t>Question and Base</a:t>
            </a:r>
            <a:endParaRPr lang="en-GB" dirty="0"/>
          </a:p>
        </p:txBody>
      </p:sp>
    </p:spTree>
    <p:extLst>
      <p:ext uri="{BB962C8B-B14F-4D97-AF65-F5344CB8AC3E}">
        <p14:creationId xmlns:p14="http://schemas.microsoft.com/office/powerpoint/2010/main" val="40986918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Slide1_Triangles and Blobs">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a:t>Slide Title</a:t>
            </a:r>
          </a:p>
          <a:p>
            <a:pPr lvl="1"/>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Maecenas </a:t>
            </a:r>
            <a:r>
              <a:rPr lang="en-US" dirty="0" err="1"/>
              <a:t>porttitor</a:t>
            </a:r>
            <a:r>
              <a:rPr lang="en-US" dirty="0"/>
              <a:t> </a:t>
            </a:r>
            <a:r>
              <a:rPr lang="en-US" dirty="0" err="1"/>
              <a:t>congue</a:t>
            </a:r>
            <a:r>
              <a:rPr lang="en-US" dirty="0"/>
              <a:t> </a:t>
            </a:r>
            <a:r>
              <a:rPr lang="en-US" dirty="0" err="1"/>
              <a:t>massa</a:t>
            </a:r>
            <a:endParaRPr lang="en-US" dirty="0"/>
          </a:p>
        </p:txBody>
      </p:sp>
      <p:sp>
        <p:nvSpPr>
          <p:cNvPr id="6" name="Picture Placeholder 5"/>
          <p:cNvSpPr>
            <a:spLocks noGrp="1"/>
          </p:cNvSpPr>
          <p:nvPr>
            <p:ph type="pic" sz="quarter" idx="15"/>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es-ES"/>
              <a:t>Haga clic en el icono para agregar una imagen</a:t>
            </a:r>
            <a:endParaRPr lang="en-GB"/>
          </a:p>
        </p:txBody>
      </p:sp>
    </p:spTree>
    <p:extLst>
      <p:ext uri="{BB962C8B-B14F-4D97-AF65-F5344CB8AC3E}">
        <p14:creationId xmlns:p14="http://schemas.microsoft.com/office/powerpoint/2010/main" val="6015992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Slide - wide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6438166" cy="5143500"/>
          </a:xfrm>
        </p:spPr>
        <p:txBody>
          <a:bodyPr/>
          <a:lstStyle/>
          <a:p>
            <a:r>
              <a:rPr lang="es-ES"/>
              <a:t>Haga clic en el icono para agregar una imagen</a:t>
            </a:r>
            <a:endParaRPr lang="en-GB"/>
          </a:p>
        </p:txBody>
      </p:sp>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a:t>Title </a:t>
            </a:r>
            <a:r>
              <a:rPr lang="en-GB" dirty="0" err="1"/>
              <a:t>title</a:t>
            </a:r>
            <a:r>
              <a:rPr lang="en-GB" dirty="0"/>
              <a:t> </a:t>
            </a:r>
            <a:r>
              <a:rPr lang="en-GB" dirty="0" err="1"/>
              <a:t>title</a:t>
            </a:r>
            <a:r>
              <a:rPr lang="en-GB" dirty="0"/>
              <a:t> </a:t>
            </a:r>
            <a:r>
              <a:rPr lang="en-GB" dirty="0" err="1"/>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Tree>
    <p:extLst>
      <p:ext uri="{BB962C8B-B14F-4D97-AF65-F5344CB8AC3E}">
        <p14:creationId xmlns:p14="http://schemas.microsoft.com/office/powerpoint/2010/main" val="17892720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1 -Wide image">
    <p:spTree>
      <p:nvGrpSpPr>
        <p:cNvPr id="1" name=""/>
        <p:cNvGrpSpPr/>
        <p:nvPr/>
      </p:nvGrpSpPr>
      <p:grpSpPr>
        <a:xfrm>
          <a:off x="0" y="0"/>
          <a:ext cx="0" cy="0"/>
          <a:chOff x="0" y="0"/>
          <a:chExt cx="0" cy="0"/>
        </a:xfrm>
      </p:grpSpPr>
      <p:sp>
        <p:nvSpPr>
          <p:cNvPr id="17" name="Rectangle 1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 name="Title 1"/>
          <p:cNvSpPr>
            <a:spLocks noGrp="1"/>
          </p:cNvSpPr>
          <p:nvPr>
            <p:ph type="ctrTitle" hasCustomPrompt="1"/>
          </p:nvPr>
        </p:nvSpPr>
        <p:spPr>
          <a:xfrm>
            <a:off x="6741096" y="2136385"/>
            <a:ext cx="2145875" cy="747897"/>
          </a:xfrm>
        </p:spPr>
        <p:txBody>
          <a:bodyPr anchor="ctr"/>
          <a:lstStyle>
            <a:lvl1pPr>
              <a:defRPr sz="2700" cap="all" baseline="0"/>
            </a:lvl1pPr>
          </a:lstStyle>
          <a:p>
            <a:r>
              <a:rPr lang="en-GB" dirty="0"/>
              <a:t>Title </a:t>
            </a:r>
            <a:r>
              <a:rPr lang="en-GB" dirty="0" err="1"/>
              <a:t>title</a:t>
            </a:r>
            <a:r>
              <a:rPr lang="en-GB" dirty="0"/>
              <a:t> </a:t>
            </a:r>
            <a:r>
              <a:rPr lang="en-GB" dirty="0" err="1"/>
              <a:t>title</a:t>
            </a:r>
            <a:r>
              <a:rPr lang="en-GB" dirty="0"/>
              <a:t> </a:t>
            </a:r>
            <a:r>
              <a:rPr lang="en-GB" dirty="0" err="1"/>
              <a:t>title</a:t>
            </a:r>
            <a:endParaRPr lang="en-US" dirty="0"/>
          </a:p>
        </p:txBody>
      </p:sp>
      <p:sp>
        <p:nvSpPr>
          <p:cNvPr id="7" name="Rectangle 6"/>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8" name="Rectangle 7"/>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9" name="TextBox 8"/>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10" name="Rectangle 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1" name="TextBox 10"/>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12" name="Rectangle 1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3" name="TextBox 12"/>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14" name="Rectangle 13"/>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5" name="TextBox 14"/>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16" name="Rectangle 15"/>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19" name="TextBox 18"/>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20" name="Rectangle 19"/>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1" name="TextBox 20"/>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22" name="Rectangle 21"/>
          <p:cNvSpPr/>
          <p:nvPr/>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3" name="TextBox 22"/>
          <p:cNvSpPr txBox="1"/>
          <p:nvPr/>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24" name="Rectangle 23"/>
          <p:cNvSpPr/>
          <p:nvPr userDrawn="1"/>
        </p:nvSpPr>
        <p:spPr bwMode="white">
          <a:xfrm>
            <a:off x="0" y="4679247"/>
            <a:ext cx="1867882" cy="462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GB"/>
          </a:p>
        </p:txBody>
      </p:sp>
      <p:sp>
        <p:nvSpPr>
          <p:cNvPr id="25" name="TextBox 24"/>
          <p:cNvSpPr txBox="1"/>
          <p:nvPr userDrawn="1"/>
        </p:nvSpPr>
        <p:spPr>
          <a:xfrm>
            <a:off x="247311" y="4659204"/>
            <a:ext cx="560381" cy="246779"/>
          </a:xfrm>
          <a:prstGeom prst="rect">
            <a:avLst/>
          </a:prstGeom>
        </p:spPr>
        <p:txBody>
          <a:bodyPr vert="horz" wrap="square" lIns="0" tIns="0" rIns="0" bIns="0" rtlCol="0" anchor="b">
            <a:noAutofit/>
          </a:bodyPr>
          <a:lstStyle/>
          <a:p>
            <a:pPr marL="3240">
              <a:spcBef>
                <a:spcPts val="816"/>
              </a:spcBef>
            </a:pPr>
            <a:fld id="{5575D932-8F50-448D-A3FF-976A850649DE}" type="slidenum">
              <a:rPr lang="en-GB" sz="700" smtClean="0">
                <a:solidFill>
                  <a:schemeClr val="bg2"/>
                </a:solidFill>
              </a:rPr>
              <a:pPr marL="3240">
                <a:spcBef>
                  <a:spcPts val="816"/>
                </a:spcBef>
              </a:pPr>
              <a:t>‹#›</a:t>
            </a:fld>
            <a:endParaRPr lang="en-GB" sz="700" dirty="0">
              <a:solidFill>
                <a:schemeClr val="bg2"/>
              </a:solidFill>
            </a:endParaRPr>
          </a:p>
        </p:txBody>
      </p:sp>
      <p:sp>
        <p:nvSpPr>
          <p:cNvPr id="4" name="Picture Placeholder 3"/>
          <p:cNvSpPr>
            <a:spLocks noGrp="1"/>
          </p:cNvSpPr>
          <p:nvPr>
            <p:ph type="pic" sz="quarter" idx="10"/>
          </p:nvPr>
        </p:nvSpPr>
        <p:spPr>
          <a:xfrm>
            <a:off x="0" y="0"/>
            <a:ext cx="6340288" cy="5143500"/>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288" h="5143500">
                <a:moveTo>
                  <a:pt x="0" y="0"/>
                </a:moveTo>
                <a:lnTo>
                  <a:pt x="4654924" y="0"/>
                </a:lnTo>
                <a:lnTo>
                  <a:pt x="6340288" y="5143500"/>
                </a:lnTo>
                <a:lnTo>
                  <a:pt x="0" y="5143500"/>
                </a:lnTo>
                <a:lnTo>
                  <a:pt x="0" y="0"/>
                </a:lnTo>
                <a:close/>
              </a:path>
            </a:pathLst>
          </a:custGeom>
        </p:spPr>
        <p:txBody>
          <a:bodyPr/>
          <a:lstStyle/>
          <a:p>
            <a:r>
              <a:rPr lang="es-ES"/>
              <a:t>Haga clic en el icono para agregar una imagen</a:t>
            </a:r>
            <a:endParaRPr lang="en-GB"/>
          </a:p>
        </p:txBody>
      </p:sp>
    </p:spTree>
    <p:extLst>
      <p:ext uri="{BB962C8B-B14F-4D97-AF65-F5344CB8AC3E}">
        <p14:creationId xmlns:p14="http://schemas.microsoft.com/office/powerpoint/2010/main" val="310841168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Sub 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34000" y="1535277"/>
            <a:ext cx="3569511" cy="1017291"/>
          </a:xfrm>
        </p:spPr>
        <p:txBody>
          <a:bodyPr anchor="ctr"/>
          <a:lstStyle>
            <a:lvl1pPr>
              <a:defRPr sz="3700" baseline="0"/>
            </a:lvl1pPr>
          </a:lstStyle>
          <a:p>
            <a:r>
              <a:rPr lang="en-US" dirty="0"/>
              <a:t>Subject</a:t>
            </a:r>
            <a:br>
              <a:rPr lang="en-US" dirty="0"/>
            </a:br>
            <a:r>
              <a:rPr lang="en-US" dirty="0"/>
              <a:t>Title</a:t>
            </a:r>
          </a:p>
        </p:txBody>
      </p:sp>
      <p:sp>
        <p:nvSpPr>
          <p:cNvPr id="3" name="Subtitle 2"/>
          <p:cNvSpPr>
            <a:spLocks noGrp="1"/>
          </p:cNvSpPr>
          <p:nvPr>
            <p:ph type="subTitle" idx="1" hasCustomPrompt="1"/>
          </p:nvPr>
        </p:nvSpPr>
        <p:spPr>
          <a:xfrm>
            <a:off x="234000" y="2724522"/>
            <a:ext cx="3569511" cy="1816529"/>
          </a:xfrm>
        </p:spPr>
        <p:txBody>
          <a:bodyPr/>
          <a:lstStyle>
            <a:lvl1pPr marL="0" indent="0" algn="l">
              <a:buNone/>
              <a:defRPr baseline="0">
                <a:solidFill>
                  <a:schemeClr val="bg2"/>
                </a:solidFill>
              </a:defRPr>
            </a:lvl1pPr>
            <a:lvl2pPr marL="3240" indent="0" algn="l">
              <a:spcBef>
                <a:spcPts val="816"/>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a:t>MORE COMPLETE TITLE</a:t>
            </a:r>
          </a:p>
          <a:p>
            <a:pPr lvl="1"/>
            <a:r>
              <a:rPr lang="en-US" dirty="0"/>
              <a:t>Body text: Lorem ipsum dolor sit amet, consectetuer adipiscing elit. Maecenas porttitor congue massa. </a:t>
            </a:r>
            <a:r>
              <a:rPr lang="en-US" dirty="0" err="1"/>
              <a:t>Fusce</a:t>
            </a:r>
            <a:r>
              <a:rPr lang="en-US" dirty="0"/>
              <a:t> </a:t>
            </a:r>
            <a:r>
              <a:rPr lang="en-US" dirty="0" err="1"/>
              <a:t>posuere</a:t>
            </a:r>
            <a:r>
              <a:rPr lang="en-US" dirty="0"/>
              <a:t>.</a:t>
            </a:r>
          </a:p>
          <a:p>
            <a:pPr lvl="1"/>
            <a:r>
              <a:rPr lang="en-US" dirty="0"/>
              <a:t>Pellentesque habitant morbi tristique senectus et netus et malesuada fames ac turpis egestas. Proin pharetra nonummy pede. Mauris et </a:t>
            </a:r>
            <a:r>
              <a:rPr lang="en-US" dirty="0" err="1"/>
              <a:t>orci</a:t>
            </a:r>
            <a:r>
              <a:rPr lang="en-US" dirty="0"/>
              <a:t>.</a:t>
            </a:r>
          </a:p>
        </p:txBody>
      </p:sp>
      <p:sp>
        <p:nvSpPr>
          <p:cNvPr id="20" name="Text Placeholder 19"/>
          <p:cNvSpPr>
            <a:spLocks noGrp="1"/>
          </p:cNvSpPr>
          <p:nvPr>
            <p:ph type="body" sz="quarter" idx="13" hasCustomPrompt="1"/>
          </p:nvPr>
        </p:nvSpPr>
        <p:spPr>
          <a:xfrm>
            <a:off x="234000" y="248322"/>
            <a:ext cx="3569510" cy="1172925"/>
          </a:xfrm>
        </p:spPr>
        <p:txBody>
          <a:bodyPr anchor="b">
            <a:normAutofit/>
          </a:bodyPr>
          <a:lstStyle>
            <a:lvl1pPr>
              <a:defRPr sz="2200" b="0" cap="none" baseline="0">
                <a:solidFill>
                  <a:schemeClr val="bg2"/>
                </a:solidFill>
              </a:defRPr>
            </a:lvl1pPr>
          </a:lstStyle>
          <a:p>
            <a:pPr lvl="0"/>
            <a:r>
              <a:rPr lang="en-US" dirty="0"/>
              <a:t>Related phrase</a:t>
            </a:r>
            <a:endParaRPr lang="en-GB" dirty="0"/>
          </a:p>
        </p:txBody>
      </p:sp>
      <p:sp>
        <p:nvSpPr>
          <p:cNvPr id="19" name="Oval 18"/>
          <p:cNvSpPr/>
          <p:nvPr/>
        </p:nvSpPr>
        <p:spPr>
          <a:xfrm>
            <a:off x="7166089" y="922544"/>
            <a:ext cx="1081211" cy="10809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ZA" dirty="0">
              <a:solidFill>
                <a:srgbClr val="FFFFFF"/>
              </a:solidFill>
            </a:endParaRPr>
          </a:p>
        </p:txBody>
      </p:sp>
      <p:sp>
        <p:nvSpPr>
          <p:cNvPr id="21" name="Oval 20"/>
          <p:cNvSpPr/>
          <p:nvPr/>
        </p:nvSpPr>
        <p:spPr>
          <a:xfrm>
            <a:off x="5385163" y="2987329"/>
            <a:ext cx="1384960" cy="13845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ZA" dirty="0">
              <a:solidFill>
                <a:srgbClr val="FFFFFF"/>
              </a:solidFill>
            </a:endParaRPr>
          </a:p>
        </p:txBody>
      </p:sp>
      <p:sp>
        <p:nvSpPr>
          <p:cNvPr id="22" name="Oval 21"/>
          <p:cNvSpPr/>
          <p:nvPr/>
        </p:nvSpPr>
        <p:spPr>
          <a:xfrm>
            <a:off x="5246169" y="3098171"/>
            <a:ext cx="381308" cy="38120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ZA" dirty="0">
              <a:solidFill>
                <a:srgbClr val="FFFFFF"/>
              </a:solidFill>
            </a:endParaRPr>
          </a:p>
        </p:txBody>
      </p:sp>
      <p:sp>
        <p:nvSpPr>
          <p:cNvPr id="24" name="Oval 23"/>
          <p:cNvSpPr/>
          <p:nvPr/>
        </p:nvSpPr>
        <p:spPr>
          <a:xfrm>
            <a:off x="8163709" y="838978"/>
            <a:ext cx="167181" cy="16713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2195" tIns="31098" rIns="62195" bIns="31098" rtlCol="0" anchor="ctr"/>
          <a:lstStyle/>
          <a:p>
            <a:pPr algn="ctr"/>
            <a:endParaRPr lang="en-ZA" dirty="0">
              <a:solidFill>
                <a:srgbClr val="FFFFFF"/>
              </a:solidFill>
            </a:endParaRPr>
          </a:p>
        </p:txBody>
      </p:sp>
      <p:sp>
        <p:nvSpPr>
          <p:cNvPr id="7" name="Picture Placeholder 6"/>
          <p:cNvSpPr>
            <a:spLocks noGrp="1"/>
          </p:cNvSpPr>
          <p:nvPr>
            <p:ph type="pic" sz="quarter" idx="14"/>
          </p:nvPr>
        </p:nvSpPr>
        <p:spPr>
          <a:xfrm>
            <a:off x="5142217" y="809746"/>
            <a:ext cx="2979602" cy="2978781"/>
          </a:xfrm>
          <a:prstGeom prst="ellipse">
            <a:avLst/>
          </a:prstGeom>
          <a:ln w="38100">
            <a:solidFill>
              <a:schemeClr val="accent3"/>
            </a:solidFill>
          </a:ln>
        </p:spPr>
        <p:txBody>
          <a:bodyPr/>
          <a:lstStyle/>
          <a:p>
            <a:r>
              <a:rPr lang="es-ES"/>
              <a:t>Haga clic en el icono para agregar una imagen</a:t>
            </a:r>
            <a:endParaRPr lang="en-GB"/>
          </a:p>
        </p:txBody>
      </p:sp>
    </p:spTree>
    <p:extLst>
      <p:ext uri="{BB962C8B-B14F-4D97-AF65-F5344CB8AC3E}">
        <p14:creationId xmlns:p14="http://schemas.microsoft.com/office/powerpoint/2010/main" val="7649745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add emphasis part of title</a:t>
            </a:r>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242688"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es-ES"/>
              <a:t>Haga clic para modificar el estilo de texto del patrón</a:t>
            </a:r>
          </a:p>
          <a:p>
            <a:pPr lvl="1"/>
            <a:r>
              <a:rPr lang="es-ES"/>
              <a:t>Segundo nivel</a:t>
            </a:r>
          </a:p>
        </p:txBody>
      </p:sp>
      <p:sp>
        <p:nvSpPr>
          <p:cNvPr id="9" name="Text Placeholder 10"/>
          <p:cNvSpPr>
            <a:spLocks noGrp="1"/>
          </p:cNvSpPr>
          <p:nvPr>
            <p:ph type="body" sz="quarter" idx="15"/>
          </p:nvPr>
        </p:nvSpPr>
        <p:spPr>
          <a:xfrm>
            <a:off x="5043071" y="3486270"/>
            <a:ext cx="3843754" cy="657105"/>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es-ES"/>
              <a:t>Haga clic para modificar el estilo de texto del patrón</a:t>
            </a:r>
          </a:p>
          <a:p>
            <a:pPr lvl="1"/>
            <a:r>
              <a:rPr lang="es-ES"/>
              <a:t>Segundo nivel</a:t>
            </a:r>
          </a:p>
        </p:txBody>
      </p:sp>
      <p:sp>
        <p:nvSpPr>
          <p:cNvPr id="7" name="Picture Placeholder 6"/>
          <p:cNvSpPr>
            <a:spLocks noGrp="1"/>
          </p:cNvSpPr>
          <p:nvPr>
            <p:ph type="pic" sz="quarter" idx="16"/>
          </p:nvPr>
        </p:nvSpPr>
        <p:spPr>
          <a:xfrm>
            <a:off x="242688" y="1831103"/>
            <a:ext cx="3843754" cy="1550392"/>
          </a:xfrm>
        </p:spPr>
        <p:txBody>
          <a:bodyPr>
            <a:normAutofit/>
          </a:bodyPr>
          <a:lstStyle>
            <a:lvl1pPr>
              <a:defRPr sz="1100">
                <a:solidFill>
                  <a:schemeClr val="bg2"/>
                </a:solidFill>
              </a:defRPr>
            </a:lvl1pPr>
          </a:lstStyle>
          <a:p>
            <a:r>
              <a:rPr lang="es-ES"/>
              <a:t>Haga clic en el icono para agregar una imagen</a:t>
            </a:r>
            <a:endParaRPr lang="en-GB"/>
          </a:p>
        </p:txBody>
      </p:sp>
      <p:sp>
        <p:nvSpPr>
          <p:cNvPr id="12" name="Picture Placeholder 6"/>
          <p:cNvSpPr>
            <a:spLocks noGrp="1"/>
          </p:cNvSpPr>
          <p:nvPr>
            <p:ph type="pic" sz="quarter" idx="17"/>
          </p:nvPr>
        </p:nvSpPr>
        <p:spPr>
          <a:xfrm>
            <a:off x="5043071" y="1831103"/>
            <a:ext cx="3843754" cy="1550392"/>
          </a:xfrm>
        </p:spPr>
        <p:txBody>
          <a:bodyPr>
            <a:normAutofit/>
          </a:bodyPr>
          <a:lstStyle>
            <a:lvl1pPr>
              <a:defRPr sz="1100">
                <a:solidFill>
                  <a:schemeClr val="bg2"/>
                </a:solidFill>
              </a:defRPr>
            </a:lvl1pPr>
          </a:lstStyle>
          <a:p>
            <a:r>
              <a:rPr lang="es-ES"/>
              <a:t>Haga clic en el icono para agregar una imagen</a:t>
            </a:r>
            <a:endParaRPr lang="en-GB" dirty="0"/>
          </a:p>
        </p:txBody>
      </p:sp>
      <p:sp>
        <p:nvSpPr>
          <p:cNvPr id="13" name="Text Placeholder 10"/>
          <p:cNvSpPr>
            <a:spLocks noGrp="1"/>
          </p:cNvSpPr>
          <p:nvPr>
            <p:ph type="body" sz="quarter" idx="18"/>
          </p:nvPr>
        </p:nvSpPr>
        <p:spPr>
          <a:xfrm>
            <a:off x="242688" y="1388443"/>
            <a:ext cx="384375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4" name="Text Placeholder 10"/>
          <p:cNvSpPr>
            <a:spLocks noGrp="1"/>
          </p:cNvSpPr>
          <p:nvPr>
            <p:ph type="body" sz="quarter" idx="19"/>
          </p:nvPr>
        </p:nvSpPr>
        <p:spPr>
          <a:xfrm>
            <a:off x="5043071" y="1388443"/>
            <a:ext cx="384375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Tree>
    <p:extLst>
      <p:ext uri="{BB962C8B-B14F-4D97-AF65-F5344CB8AC3E}">
        <p14:creationId xmlns:p14="http://schemas.microsoft.com/office/powerpoint/2010/main" val="187207785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a:t>Click to add emphasis part of title</a:t>
            </a:r>
          </a:p>
        </p:txBody>
      </p:sp>
      <p:sp>
        <p:nvSpPr>
          <p:cNvPr id="8" name="Text Placeholder 7"/>
          <p:cNvSpPr>
            <a:spLocks noGrp="1"/>
          </p:cNvSpPr>
          <p:nvPr>
            <p:ph type="body" sz="quarter" idx="13" hasCustomPrompt="1"/>
          </p:nvPr>
        </p:nvSpPr>
        <p:spPr>
          <a:xfrm>
            <a:off x="234000" y="248323"/>
            <a:ext cx="6695158" cy="442661"/>
          </a:xfrm>
        </p:spPr>
        <p:txBody>
          <a:bodyPr anchor="b">
            <a:normAutofit/>
          </a:bodyPr>
          <a:lstStyle>
            <a:lvl1pPr marL="0" indent="0">
              <a:buNone/>
              <a:defRPr sz="1900" b="0">
                <a:solidFill>
                  <a:schemeClr val="bg2"/>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244533"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es-ES"/>
              <a:t>Haga clic para modificar el estilo de texto del patrón</a:t>
            </a:r>
          </a:p>
          <a:p>
            <a:pPr lvl="1"/>
            <a:r>
              <a:rPr lang="es-ES"/>
              <a:t>Segundo nivel</a:t>
            </a:r>
          </a:p>
        </p:txBody>
      </p:sp>
      <p:sp>
        <p:nvSpPr>
          <p:cNvPr id="9" name="Text Placeholder 10"/>
          <p:cNvSpPr>
            <a:spLocks noGrp="1"/>
          </p:cNvSpPr>
          <p:nvPr>
            <p:ph type="body" sz="quarter" idx="15"/>
          </p:nvPr>
        </p:nvSpPr>
        <p:spPr>
          <a:xfrm>
            <a:off x="3300205"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es-ES"/>
              <a:t>Haga clic para modificar el estilo de texto del patrón</a:t>
            </a:r>
          </a:p>
          <a:p>
            <a:pPr lvl="1"/>
            <a:r>
              <a:rPr lang="es-ES"/>
              <a:t>Segundo nivel</a:t>
            </a:r>
          </a:p>
        </p:txBody>
      </p:sp>
      <p:sp>
        <p:nvSpPr>
          <p:cNvPr id="7" name="Picture Placeholder 6"/>
          <p:cNvSpPr>
            <a:spLocks noGrp="1"/>
          </p:cNvSpPr>
          <p:nvPr>
            <p:ph type="pic" sz="quarter" idx="16"/>
          </p:nvPr>
        </p:nvSpPr>
        <p:spPr>
          <a:xfrm>
            <a:off x="244533" y="1831103"/>
            <a:ext cx="2561614" cy="1550392"/>
          </a:xfrm>
        </p:spPr>
        <p:txBody>
          <a:bodyPr>
            <a:normAutofit/>
          </a:bodyPr>
          <a:lstStyle>
            <a:lvl1pPr>
              <a:defRPr sz="1100">
                <a:solidFill>
                  <a:schemeClr val="bg2"/>
                </a:solidFill>
              </a:defRPr>
            </a:lvl1pPr>
          </a:lstStyle>
          <a:p>
            <a:r>
              <a:rPr lang="es-ES"/>
              <a:t>Haga clic en el icono para agregar una imagen</a:t>
            </a:r>
            <a:endParaRPr lang="en-GB"/>
          </a:p>
        </p:txBody>
      </p:sp>
      <p:sp>
        <p:nvSpPr>
          <p:cNvPr id="12" name="Picture Placeholder 6"/>
          <p:cNvSpPr>
            <a:spLocks noGrp="1"/>
          </p:cNvSpPr>
          <p:nvPr>
            <p:ph type="pic" sz="quarter" idx="17"/>
          </p:nvPr>
        </p:nvSpPr>
        <p:spPr>
          <a:xfrm>
            <a:off x="3300205" y="1831103"/>
            <a:ext cx="2561614" cy="1550392"/>
          </a:xfrm>
        </p:spPr>
        <p:txBody>
          <a:bodyPr>
            <a:normAutofit/>
          </a:bodyPr>
          <a:lstStyle>
            <a:lvl1pPr>
              <a:defRPr sz="1100">
                <a:solidFill>
                  <a:schemeClr val="bg2"/>
                </a:solidFill>
              </a:defRPr>
            </a:lvl1pPr>
          </a:lstStyle>
          <a:p>
            <a:r>
              <a:rPr lang="es-ES"/>
              <a:t>Haga clic en el icono para agregar una imagen</a:t>
            </a:r>
            <a:endParaRPr lang="en-GB"/>
          </a:p>
        </p:txBody>
      </p:sp>
      <p:sp>
        <p:nvSpPr>
          <p:cNvPr id="13" name="Text Placeholder 10"/>
          <p:cNvSpPr>
            <a:spLocks noGrp="1"/>
          </p:cNvSpPr>
          <p:nvPr>
            <p:ph type="body" sz="quarter" idx="18"/>
          </p:nvPr>
        </p:nvSpPr>
        <p:spPr>
          <a:xfrm>
            <a:off x="244533" y="1388443"/>
            <a:ext cx="2561614"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4" name="Text Placeholder 10"/>
          <p:cNvSpPr>
            <a:spLocks noGrp="1"/>
          </p:cNvSpPr>
          <p:nvPr>
            <p:ph type="body" sz="quarter" idx="19"/>
          </p:nvPr>
        </p:nvSpPr>
        <p:spPr>
          <a:xfrm>
            <a:off x="3300205" y="1388443"/>
            <a:ext cx="2561614"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5" name="Text Placeholder 10"/>
          <p:cNvSpPr>
            <a:spLocks noGrp="1"/>
          </p:cNvSpPr>
          <p:nvPr>
            <p:ph type="body" sz="quarter" idx="20"/>
          </p:nvPr>
        </p:nvSpPr>
        <p:spPr>
          <a:xfrm>
            <a:off x="6301029" y="3481305"/>
            <a:ext cx="2561614" cy="785512"/>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solidFill>
                  <a:schemeClr val="tx1"/>
                </a:solidFill>
              </a:defRPr>
            </a:lvl2pPr>
          </a:lstStyle>
          <a:p>
            <a:pPr lvl="0"/>
            <a:r>
              <a:rPr lang="es-ES"/>
              <a:t>Haga clic para modificar el estilo de texto del patrón</a:t>
            </a:r>
          </a:p>
          <a:p>
            <a:pPr lvl="1"/>
            <a:r>
              <a:rPr lang="es-ES"/>
              <a:t>Segundo nivel</a:t>
            </a:r>
          </a:p>
        </p:txBody>
      </p:sp>
      <p:sp>
        <p:nvSpPr>
          <p:cNvPr id="16" name="Picture Placeholder 6"/>
          <p:cNvSpPr>
            <a:spLocks noGrp="1"/>
          </p:cNvSpPr>
          <p:nvPr>
            <p:ph type="pic" sz="quarter" idx="21"/>
          </p:nvPr>
        </p:nvSpPr>
        <p:spPr>
          <a:xfrm>
            <a:off x="6301029" y="1831103"/>
            <a:ext cx="2561614" cy="1550392"/>
          </a:xfrm>
        </p:spPr>
        <p:txBody>
          <a:bodyPr>
            <a:normAutofit/>
          </a:bodyPr>
          <a:lstStyle>
            <a:lvl1pPr>
              <a:defRPr sz="1100">
                <a:solidFill>
                  <a:schemeClr val="bg2"/>
                </a:solidFill>
              </a:defRPr>
            </a:lvl1pPr>
          </a:lstStyle>
          <a:p>
            <a:r>
              <a:rPr lang="es-ES"/>
              <a:t>Haga clic en el icono para agregar una imagen</a:t>
            </a:r>
            <a:endParaRPr lang="en-GB"/>
          </a:p>
        </p:txBody>
      </p:sp>
      <p:sp>
        <p:nvSpPr>
          <p:cNvPr id="17" name="Text Placeholder 10"/>
          <p:cNvSpPr>
            <a:spLocks noGrp="1"/>
          </p:cNvSpPr>
          <p:nvPr>
            <p:ph type="body" sz="quarter" idx="22"/>
          </p:nvPr>
        </p:nvSpPr>
        <p:spPr>
          <a:xfrm>
            <a:off x="6301029" y="1388443"/>
            <a:ext cx="2561614"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Tree>
    <p:extLst>
      <p:ext uri="{BB962C8B-B14F-4D97-AF65-F5344CB8AC3E}">
        <p14:creationId xmlns:p14="http://schemas.microsoft.com/office/powerpoint/2010/main" val="83364973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6723160" cy="461548"/>
          </a:xfrm>
        </p:spPr>
        <p:txBody>
          <a:bodyPr/>
          <a:lstStyle/>
          <a:p>
            <a:r>
              <a:rPr lang="en-US" dirty="0"/>
              <a:t>Click to add emphasis part of title</a:t>
            </a:r>
          </a:p>
        </p:txBody>
      </p:sp>
      <p:sp>
        <p:nvSpPr>
          <p:cNvPr id="8" name="Text Placeholder 7"/>
          <p:cNvSpPr>
            <a:spLocks noGrp="1"/>
          </p:cNvSpPr>
          <p:nvPr>
            <p:ph type="body" sz="quarter" idx="13" hasCustomPrompt="1"/>
          </p:nvPr>
        </p:nvSpPr>
        <p:spPr>
          <a:xfrm>
            <a:off x="234000" y="248323"/>
            <a:ext cx="6615283" cy="442661"/>
          </a:xfrm>
        </p:spPr>
        <p:txBody>
          <a:bodyPr anchor="b">
            <a:normAutofit/>
          </a:bodyPr>
          <a:lstStyle>
            <a:lvl1pPr marL="0" indent="0">
              <a:buNone/>
              <a:defRPr sz="1900" b="0">
                <a:solidFill>
                  <a:schemeClr val="bg2"/>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235007"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es-ES"/>
              <a:t>Haga clic para modificar el estilo de texto del patrón</a:t>
            </a:r>
          </a:p>
          <a:p>
            <a:pPr lvl="1"/>
            <a:r>
              <a:rPr lang="es-ES"/>
              <a:t>Segundo nivel</a:t>
            </a:r>
          </a:p>
        </p:txBody>
      </p:sp>
      <p:sp>
        <p:nvSpPr>
          <p:cNvPr id="9" name="Text Placeholder 10"/>
          <p:cNvSpPr>
            <a:spLocks noGrp="1"/>
          </p:cNvSpPr>
          <p:nvPr>
            <p:ph type="body" sz="quarter" idx="15"/>
          </p:nvPr>
        </p:nvSpPr>
        <p:spPr>
          <a:xfrm>
            <a:off x="2469336"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es-ES"/>
              <a:t>Haga clic para modificar el estilo de texto del patrón</a:t>
            </a:r>
          </a:p>
          <a:p>
            <a:pPr lvl="1"/>
            <a:r>
              <a:rPr lang="es-ES"/>
              <a:t>Segundo nivel</a:t>
            </a:r>
          </a:p>
        </p:txBody>
      </p:sp>
      <p:sp>
        <p:nvSpPr>
          <p:cNvPr id="7" name="Picture Placeholder 6"/>
          <p:cNvSpPr>
            <a:spLocks noGrp="1"/>
          </p:cNvSpPr>
          <p:nvPr>
            <p:ph type="pic" sz="quarter" idx="16"/>
          </p:nvPr>
        </p:nvSpPr>
        <p:spPr>
          <a:xfrm>
            <a:off x="235007" y="1831103"/>
            <a:ext cx="1948830" cy="1550392"/>
          </a:xfrm>
        </p:spPr>
        <p:txBody>
          <a:bodyPr lIns="72000" tIns="72000" rIns="72000" bIns="72000">
            <a:normAutofit/>
          </a:bodyPr>
          <a:lstStyle>
            <a:lvl1pPr>
              <a:defRPr sz="1100">
                <a:solidFill>
                  <a:schemeClr val="bg2"/>
                </a:solidFill>
              </a:defRPr>
            </a:lvl1pPr>
          </a:lstStyle>
          <a:p>
            <a:r>
              <a:rPr lang="es-ES"/>
              <a:t>Haga clic en el icono para agregar una imagen</a:t>
            </a:r>
            <a:endParaRPr lang="en-GB" dirty="0"/>
          </a:p>
        </p:txBody>
      </p:sp>
      <p:sp>
        <p:nvSpPr>
          <p:cNvPr id="13" name="Text Placeholder 10"/>
          <p:cNvSpPr>
            <a:spLocks noGrp="1"/>
          </p:cNvSpPr>
          <p:nvPr>
            <p:ph type="body" sz="quarter" idx="18"/>
          </p:nvPr>
        </p:nvSpPr>
        <p:spPr>
          <a:xfrm>
            <a:off x="235007" y="1388443"/>
            <a:ext cx="1948830" cy="442660"/>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4" name="Text Placeholder 10"/>
          <p:cNvSpPr>
            <a:spLocks noGrp="1"/>
          </p:cNvSpPr>
          <p:nvPr>
            <p:ph type="body" sz="quarter" idx="19"/>
          </p:nvPr>
        </p:nvSpPr>
        <p:spPr>
          <a:xfrm>
            <a:off x="2469336" y="1388443"/>
            <a:ext cx="1948830" cy="442660"/>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2" name="Picture Placeholder 6"/>
          <p:cNvSpPr>
            <a:spLocks noGrp="1"/>
          </p:cNvSpPr>
          <p:nvPr>
            <p:ph type="pic" sz="quarter" idx="17"/>
          </p:nvPr>
        </p:nvSpPr>
        <p:spPr>
          <a:xfrm>
            <a:off x="2469336" y="1831103"/>
            <a:ext cx="1948830" cy="1550392"/>
          </a:xfrm>
        </p:spPr>
        <p:txBody>
          <a:bodyPr lIns="72000" tIns="72000" rIns="72000" bIns="72000">
            <a:normAutofit/>
          </a:bodyPr>
          <a:lstStyle>
            <a:lvl1pPr>
              <a:defRPr sz="1100">
                <a:solidFill>
                  <a:schemeClr val="bg2"/>
                </a:solidFill>
              </a:defRPr>
            </a:lvl1pPr>
          </a:lstStyle>
          <a:p>
            <a:r>
              <a:rPr lang="es-ES"/>
              <a:t>Haga clic en el icono para agregar una imagen</a:t>
            </a:r>
            <a:endParaRPr lang="en-GB" dirty="0"/>
          </a:p>
        </p:txBody>
      </p:sp>
      <p:sp>
        <p:nvSpPr>
          <p:cNvPr id="15" name="Text Placeholder 10"/>
          <p:cNvSpPr>
            <a:spLocks noGrp="1"/>
          </p:cNvSpPr>
          <p:nvPr>
            <p:ph type="body" sz="quarter" idx="20"/>
          </p:nvPr>
        </p:nvSpPr>
        <p:spPr>
          <a:xfrm>
            <a:off x="470366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es-ES"/>
              <a:t>Haga clic para modificar el estilo de texto del patrón</a:t>
            </a:r>
          </a:p>
          <a:p>
            <a:pPr lvl="1"/>
            <a:r>
              <a:rPr lang="es-ES"/>
              <a:t>Segundo nivel</a:t>
            </a:r>
          </a:p>
        </p:txBody>
      </p:sp>
      <p:sp>
        <p:nvSpPr>
          <p:cNvPr id="17" name="Text Placeholder 10"/>
          <p:cNvSpPr>
            <a:spLocks noGrp="1"/>
          </p:cNvSpPr>
          <p:nvPr>
            <p:ph type="body" sz="quarter" idx="22"/>
          </p:nvPr>
        </p:nvSpPr>
        <p:spPr>
          <a:xfrm>
            <a:off x="4703665" y="1388443"/>
            <a:ext cx="1948830" cy="442660"/>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6" name="Picture Placeholder 6"/>
          <p:cNvSpPr>
            <a:spLocks noGrp="1"/>
          </p:cNvSpPr>
          <p:nvPr>
            <p:ph type="pic" sz="quarter" idx="21"/>
          </p:nvPr>
        </p:nvSpPr>
        <p:spPr>
          <a:xfrm>
            <a:off x="4703665" y="1831103"/>
            <a:ext cx="1948830" cy="1550392"/>
          </a:xfrm>
        </p:spPr>
        <p:txBody>
          <a:bodyPr lIns="72000" tIns="72000" rIns="72000" bIns="72000">
            <a:normAutofit/>
          </a:bodyPr>
          <a:lstStyle>
            <a:lvl1pPr>
              <a:defRPr sz="1100">
                <a:solidFill>
                  <a:schemeClr val="bg2"/>
                </a:solidFill>
              </a:defRPr>
            </a:lvl1pPr>
          </a:lstStyle>
          <a:p>
            <a:r>
              <a:rPr lang="es-ES"/>
              <a:t>Haga clic en el icono para agregar una imagen</a:t>
            </a:r>
            <a:endParaRPr lang="en-GB"/>
          </a:p>
        </p:txBody>
      </p:sp>
      <p:sp>
        <p:nvSpPr>
          <p:cNvPr id="18" name="Text Placeholder 10"/>
          <p:cNvSpPr>
            <a:spLocks noGrp="1"/>
          </p:cNvSpPr>
          <p:nvPr>
            <p:ph type="body" sz="quarter" idx="23"/>
          </p:nvPr>
        </p:nvSpPr>
        <p:spPr>
          <a:xfrm>
            <a:off x="6937995" y="3481305"/>
            <a:ext cx="1948830" cy="840694"/>
          </a:xfrm>
        </p:spPr>
        <p:txBody>
          <a:bodyPr/>
          <a:lstStyle>
            <a:lvl1pPr>
              <a:defRPr lang="en-US" sz="1200" kern="1200" cap="none" baseline="0" dirty="0" smtClean="0">
                <a:solidFill>
                  <a:schemeClr val="tx1"/>
                </a:solidFill>
                <a:latin typeface="+mn-lt"/>
                <a:ea typeface="+mn-ea"/>
                <a:cs typeface="+mn-cs"/>
              </a:defRPr>
            </a:lvl1pPr>
            <a:lvl2pPr marL="197599" indent="-137132">
              <a:buFont typeface="Arial" panose="020B0604020202020204" pitchFamily="34" charset="0"/>
              <a:buChar char="•"/>
              <a:defRPr/>
            </a:lvl2pPr>
          </a:lstStyle>
          <a:p>
            <a:pPr lvl="0"/>
            <a:r>
              <a:rPr lang="es-ES"/>
              <a:t>Haga clic para modificar el estilo de texto del patrón</a:t>
            </a:r>
          </a:p>
          <a:p>
            <a:pPr lvl="1"/>
            <a:r>
              <a:rPr lang="es-ES"/>
              <a:t>Segundo nivel</a:t>
            </a:r>
          </a:p>
        </p:txBody>
      </p:sp>
      <p:sp>
        <p:nvSpPr>
          <p:cNvPr id="20" name="Text Placeholder 10"/>
          <p:cNvSpPr>
            <a:spLocks noGrp="1"/>
          </p:cNvSpPr>
          <p:nvPr>
            <p:ph type="body" sz="quarter" idx="25"/>
          </p:nvPr>
        </p:nvSpPr>
        <p:spPr>
          <a:xfrm>
            <a:off x="6937995" y="1388443"/>
            <a:ext cx="1948830" cy="442660"/>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9" name="Picture Placeholder 6"/>
          <p:cNvSpPr>
            <a:spLocks noGrp="1"/>
          </p:cNvSpPr>
          <p:nvPr>
            <p:ph type="pic" sz="quarter" idx="24"/>
          </p:nvPr>
        </p:nvSpPr>
        <p:spPr>
          <a:xfrm>
            <a:off x="6937995" y="1831103"/>
            <a:ext cx="1948830" cy="1550392"/>
          </a:xfrm>
        </p:spPr>
        <p:txBody>
          <a:bodyPr lIns="72000" tIns="72000" rIns="72000" bIns="72000">
            <a:normAutofit/>
          </a:bodyPr>
          <a:lstStyle>
            <a:lvl1pPr>
              <a:defRPr sz="1100">
                <a:solidFill>
                  <a:schemeClr val="bg2"/>
                </a:solidFill>
              </a:defRPr>
            </a:lvl1pPr>
          </a:lstStyle>
          <a:p>
            <a:r>
              <a:rPr lang="es-ES"/>
              <a:t>Haga clic en el icono para agregar una imagen</a:t>
            </a:r>
            <a:endParaRPr lang="en-GB"/>
          </a:p>
        </p:txBody>
      </p:sp>
    </p:spTree>
    <p:extLst>
      <p:ext uri="{BB962C8B-B14F-4D97-AF65-F5344CB8AC3E}">
        <p14:creationId xmlns:p14="http://schemas.microsoft.com/office/powerpoint/2010/main" val="332691448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_2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a:t>Click to add emphasis part of title</a:t>
            </a:r>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a:t>CLICK TO ADD TAG LINE OR BEGINNING OF TITLE</a:t>
            </a:r>
            <a:endParaRPr lang="en-GB" dirty="0"/>
          </a:p>
        </p:txBody>
      </p:sp>
      <p:sp>
        <p:nvSpPr>
          <p:cNvPr id="13" name="Text Placeholder 10"/>
          <p:cNvSpPr>
            <a:spLocks noGrp="1"/>
          </p:cNvSpPr>
          <p:nvPr>
            <p:ph type="body" sz="quarter" idx="18"/>
          </p:nvPr>
        </p:nvSpPr>
        <p:spPr>
          <a:xfrm>
            <a:off x="242687" y="1388443"/>
            <a:ext cx="3864347"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4" name="Text Placeholder 10"/>
          <p:cNvSpPr>
            <a:spLocks noGrp="1"/>
          </p:cNvSpPr>
          <p:nvPr>
            <p:ph type="body" sz="quarter" idx="19"/>
          </p:nvPr>
        </p:nvSpPr>
        <p:spPr>
          <a:xfrm>
            <a:off x="5012927" y="1388443"/>
            <a:ext cx="3873898"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0" name="Text Placeholder 9"/>
          <p:cNvSpPr>
            <a:spLocks noGrp="1"/>
          </p:cNvSpPr>
          <p:nvPr>
            <p:ph type="body" sz="quarter" idx="20"/>
          </p:nvPr>
        </p:nvSpPr>
        <p:spPr>
          <a:xfrm>
            <a:off x="242687" y="2001691"/>
            <a:ext cx="3864347" cy="2029761"/>
          </a:xfrm>
        </p:spPr>
        <p:txBody>
          <a:bodyPr lIns="73459" rIns="24486"/>
          <a:lstStyle>
            <a:lvl1pPr>
              <a:defRPr sz="1500"/>
            </a:lvl1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sp>
        <p:nvSpPr>
          <p:cNvPr id="15" name="Text Placeholder 9"/>
          <p:cNvSpPr>
            <a:spLocks noGrp="1"/>
          </p:cNvSpPr>
          <p:nvPr>
            <p:ph type="body" sz="quarter" idx="21"/>
          </p:nvPr>
        </p:nvSpPr>
        <p:spPr>
          <a:xfrm>
            <a:off x="5012927" y="2001691"/>
            <a:ext cx="3873898" cy="2029761"/>
          </a:xfrm>
        </p:spPr>
        <p:txBody>
          <a:bodyPr lIns="73459" rIns="24486"/>
          <a:lstStyle>
            <a:lvl1pPr>
              <a:defRPr sz="1500"/>
            </a:lvl1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sp>
        <p:nvSpPr>
          <p:cNvPr id="12" name="Text Placeholder 6"/>
          <p:cNvSpPr>
            <a:spLocks noGrp="1"/>
          </p:cNvSpPr>
          <p:nvPr>
            <p:ph type="body" sz="quarter" idx="16" hasCustomPrompt="1"/>
          </p:nvPr>
        </p:nvSpPr>
        <p:spPr>
          <a:xfrm>
            <a:off x="232376" y="4215715"/>
            <a:ext cx="6725791"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a:t>Question and Base</a:t>
            </a:r>
            <a:endParaRPr lang="en-GB" dirty="0"/>
          </a:p>
        </p:txBody>
      </p:sp>
    </p:spTree>
    <p:extLst>
      <p:ext uri="{BB962C8B-B14F-4D97-AF65-F5344CB8AC3E}">
        <p14:creationId xmlns:p14="http://schemas.microsoft.com/office/powerpoint/2010/main" val="276782500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1_3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a:t>Click to add emphasis part of title</a:t>
            </a:r>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a:t>CLICK TO ADD TAG LINE OR BEGINNING OF TITLE</a:t>
            </a:r>
            <a:endParaRPr lang="en-GB" dirty="0"/>
          </a:p>
        </p:txBody>
      </p:sp>
      <p:sp>
        <p:nvSpPr>
          <p:cNvPr id="13" name="Text Placeholder 10"/>
          <p:cNvSpPr>
            <a:spLocks noGrp="1"/>
          </p:cNvSpPr>
          <p:nvPr>
            <p:ph type="body" sz="quarter" idx="18"/>
          </p:nvPr>
        </p:nvSpPr>
        <p:spPr>
          <a:xfrm>
            <a:off x="242686" y="1388444"/>
            <a:ext cx="2654085"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4" name="Text Placeholder 10"/>
          <p:cNvSpPr>
            <a:spLocks noGrp="1"/>
          </p:cNvSpPr>
          <p:nvPr>
            <p:ph type="body" sz="quarter" idx="19"/>
          </p:nvPr>
        </p:nvSpPr>
        <p:spPr>
          <a:xfrm>
            <a:off x="3255264" y="1388443"/>
            <a:ext cx="2654085"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7" name="Text Placeholder 10"/>
          <p:cNvSpPr>
            <a:spLocks noGrp="1"/>
          </p:cNvSpPr>
          <p:nvPr>
            <p:ph type="body" sz="quarter" idx="22"/>
          </p:nvPr>
        </p:nvSpPr>
        <p:spPr>
          <a:xfrm>
            <a:off x="6232737" y="1388444"/>
            <a:ext cx="2654085"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8" name="Text Placeholder 9"/>
          <p:cNvSpPr>
            <a:spLocks noGrp="1"/>
          </p:cNvSpPr>
          <p:nvPr>
            <p:ph type="body" sz="quarter" idx="23"/>
          </p:nvPr>
        </p:nvSpPr>
        <p:spPr>
          <a:xfrm>
            <a:off x="250368" y="2001691"/>
            <a:ext cx="2654086" cy="2029761"/>
          </a:xfrm>
        </p:spPr>
        <p:txBody>
          <a:bodyPr lIns="73459" rIns="24486"/>
          <a:lstStyle>
            <a:lvl1pPr>
              <a:defRPr sz="1500"/>
            </a:lvl1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sp>
        <p:nvSpPr>
          <p:cNvPr id="19" name="Text Placeholder 9"/>
          <p:cNvSpPr>
            <a:spLocks noGrp="1"/>
          </p:cNvSpPr>
          <p:nvPr>
            <p:ph type="body" sz="quarter" idx="21"/>
          </p:nvPr>
        </p:nvSpPr>
        <p:spPr>
          <a:xfrm>
            <a:off x="3255266" y="2001691"/>
            <a:ext cx="2654086" cy="2029761"/>
          </a:xfrm>
        </p:spPr>
        <p:txBody>
          <a:bodyPr lIns="73459" rIns="24486"/>
          <a:lstStyle>
            <a:lvl1pPr>
              <a:defRPr sz="1500"/>
            </a:lvl1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sp>
        <p:nvSpPr>
          <p:cNvPr id="20" name="Text Placeholder 9"/>
          <p:cNvSpPr>
            <a:spLocks noGrp="1"/>
          </p:cNvSpPr>
          <p:nvPr>
            <p:ph type="body" sz="quarter" idx="24"/>
          </p:nvPr>
        </p:nvSpPr>
        <p:spPr>
          <a:xfrm>
            <a:off x="6232739" y="2001691"/>
            <a:ext cx="2654086" cy="2029761"/>
          </a:xfrm>
        </p:spPr>
        <p:txBody>
          <a:bodyPr lIns="73459" rIns="24486"/>
          <a:lstStyle>
            <a:lvl1pPr>
              <a:defRPr sz="1500"/>
            </a:lvl1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sp>
        <p:nvSpPr>
          <p:cNvPr id="16" name="Text Placeholder 6"/>
          <p:cNvSpPr>
            <a:spLocks noGrp="1"/>
          </p:cNvSpPr>
          <p:nvPr>
            <p:ph type="body" sz="quarter" idx="16" hasCustomPrompt="1"/>
          </p:nvPr>
        </p:nvSpPr>
        <p:spPr>
          <a:xfrm>
            <a:off x="232377" y="4215715"/>
            <a:ext cx="7880266"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a:t>Question and Base</a:t>
            </a:r>
            <a:endParaRPr lang="en-GB" dirty="0"/>
          </a:p>
        </p:txBody>
      </p:sp>
    </p:spTree>
    <p:extLst>
      <p:ext uri="{BB962C8B-B14F-4D97-AF65-F5344CB8AC3E}">
        <p14:creationId xmlns:p14="http://schemas.microsoft.com/office/powerpoint/2010/main" val="351787530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1_4 Column Image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7870391" cy="461548"/>
          </a:xfrm>
        </p:spPr>
        <p:txBody>
          <a:bodyPr/>
          <a:lstStyle/>
          <a:p>
            <a:r>
              <a:rPr lang="en-US" dirty="0"/>
              <a:t>Click to add emphasis part of title</a:t>
            </a:r>
          </a:p>
        </p:txBody>
      </p:sp>
      <p:sp>
        <p:nvSpPr>
          <p:cNvPr id="8" name="Text Placeholder 7"/>
          <p:cNvSpPr>
            <a:spLocks noGrp="1"/>
          </p:cNvSpPr>
          <p:nvPr>
            <p:ph type="body" sz="quarter" idx="13" hasCustomPrompt="1"/>
          </p:nvPr>
        </p:nvSpPr>
        <p:spPr>
          <a:xfrm>
            <a:off x="234000" y="248323"/>
            <a:ext cx="6710517" cy="442661"/>
          </a:xfrm>
        </p:spPr>
        <p:txBody>
          <a:bodyPr anchor="b">
            <a:normAutofit/>
          </a:bodyPr>
          <a:lstStyle>
            <a:lvl1pPr marL="0" indent="0">
              <a:buNone/>
              <a:defRPr sz="1900" b="0">
                <a:solidFill>
                  <a:schemeClr val="bg2"/>
                </a:solidFill>
              </a:defRPr>
            </a:lvl1pPr>
          </a:lstStyle>
          <a:p>
            <a:pPr lvl="0"/>
            <a:r>
              <a:rPr lang="en-US" dirty="0"/>
              <a:t>CLICK TO ADD TAG LINE OR BEGINNING OF TITLE</a:t>
            </a:r>
            <a:endParaRPr lang="en-GB" dirty="0"/>
          </a:p>
        </p:txBody>
      </p:sp>
      <p:sp>
        <p:nvSpPr>
          <p:cNvPr id="13" name="Text Placeholder 10"/>
          <p:cNvSpPr>
            <a:spLocks noGrp="1"/>
          </p:cNvSpPr>
          <p:nvPr>
            <p:ph type="body" sz="quarter" idx="18"/>
          </p:nvPr>
        </p:nvSpPr>
        <p:spPr>
          <a:xfrm>
            <a:off x="240527" y="1388443"/>
            <a:ext cx="1912119" cy="442661"/>
          </a:xfrm>
          <a:solidFill>
            <a:schemeClr val="tx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4" name="Text Placeholder 10"/>
          <p:cNvSpPr>
            <a:spLocks noGrp="1"/>
          </p:cNvSpPr>
          <p:nvPr>
            <p:ph type="body" sz="quarter" idx="19"/>
          </p:nvPr>
        </p:nvSpPr>
        <p:spPr>
          <a:xfrm>
            <a:off x="2477192" y="1388443"/>
            <a:ext cx="1912119" cy="442661"/>
          </a:xfrm>
          <a:solidFill>
            <a:schemeClr val="accent2"/>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17" name="Text Placeholder 10"/>
          <p:cNvSpPr>
            <a:spLocks noGrp="1"/>
          </p:cNvSpPr>
          <p:nvPr>
            <p:ph type="body" sz="quarter" idx="22"/>
          </p:nvPr>
        </p:nvSpPr>
        <p:spPr>
          <a:xfrm>
            <a:off x="4713857" y="1388443"/>
            <a:ext cx="1912119" cy="442661"/>
          </a:xfrm>
          <a:solidFill>
            <a:schemeClr val="accent6"/>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20" name="Text Placeholder 10"/>
          <p:cNvSpPr>
            <a:spLocks noGrp="1"/>
          </p:cNvSpPr>
          <p:nvPr>
            <p:ph type="body" sz="quarter" idx="25"/>
          </p:nvPr>
        </p:nvSpPr>
        <p:spPr>
          <a:xfrm>
            <a:off x="6950523" y="1388443"/>
            <a:ext cx="1912119" cy="442661"/>
          </a:xfrm>
          <a:solidFill>
            <a:schemeClr val="accent3"/>
          </a:solidFill>
        </p:spPr>
        <p:txBody>
          <a:bodyPr lIns="73459" rIns="24486" anchor="ctr">
            <a:normAutofit/>
          </a:bodyPr>
          <a:lstStyle>
            <a:lvl1pPr>
              <a:lnSpc>
                <a:spcPct val="80000"/>
              </a:lnSpc>
              <a:spcBef>
                <a:spcPts val="816"/>
              </a:spcBef>
              <a:defRPr lang="en-US" sz="1600" kern="1200" cap="all" baseline="0" dirty="0" smtClean="0">
                <a:solidFill>
                  <a:schemeClr val="bg1"/>
                </a:solidFill>
                <a:latin typeface="+mn-lt"/>
                <a:ea typeface="+mn-ea"/>
                <a:cs typeface="+mn-cs"/>
              </a:defRPr>
            </a:lvl1pPr>
            <a:lvl2pPr marL="197599" indent="-137132">
              <a:buFont typeface="Arial" panose="020B0604020202020204" pitchFamily="34" charset="0"/>
              <a:buChar char="•"/>
              <a:defRPr>
                <a:solidFill>
                  <a:schemeClr val="bg1"/>
                </a:solidFill>
              </a:defRPr>
            </a:lvl2pPr>
          </a:lstStyle>
          <a:p>
            <a:pPr lvl="0"/>
            <a:r>
              <a:rPr lang="es-ES"/>
              <a:t>Haga clic para modificar el estilo de texto del patrón</a:t>
            </a:r>
          </a:p>
        </p:txBody>
      </p:sp>
      <p:sp>
        <p:nvSpPr>
          <p:cNvPr id="21" name="Text Placeholder 9"/>
          <p:cNvSpPr>
            <a:spLocks noGrp="1"/>
          </p:cNvSpPr>
          <p:nvPr>
            <p:ph type="body" sz="quarter" idx="20"/>
          </p:nvPr>
        </p:nvSpPr>
        <p:spPr>
          <a:xfrm>
            <a:off x="240527" y="2001691"/>
            <a:ext cx="1912119" cy="2029761"/>
          </a:xfrm>
        </p:spPr>
        <p:txBody>
          <a:bodyPr lIns="73459" rIns="24486"/>
          <a:lstStyle>
            <a:lvl1pPr>
              <a:defRPr sz="1500"/>
            </a:lvl1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sp>
        <p:nvSpPr>
          <p:cNvPr id="22" name="Text Placeholder 9"/>
          <p:cNvSpPr>
            <a:spLocks noGrp="1"/>
          </p:cNvSpPr>
          <p:nvPr>
            <p:ph type="body" sz="quarter" idx="21"/>
          </p:nvPr>
        </p:nvSpPr>
        <p:spPr>
          <a:xfrm>
            <a:off x="2477192" y="2001691"/>
            <a:ext cx="1912119" cy="2029761"/>
          </a:xfrm>
        </p:spPr>
        <p:txBody>
          <a:bodyPr lIns="73459" rIns="24486"/>
          <a:lstStyle>
            <a:lvl1pPr>
              <a:defRPr sz="1500"/>
            </a:lvl1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sp>
        <p:nvSpPr>
          <p:cNvPr id="23" name="Text Placeholder 9"/>
          <p:cNvSpPr>
            <a:spLocks noGrp="1"/>
          </p:cNvSpPr>
          <p:nvPr>
            <p:ph type="body" sz="quarter" idx="26"/>
          </p:nvPr>
        </p:nvSpPr>
        <p:spPr>
          <a:xfrm>
            <a:off x="4713857" y="2001691"/>
            <a:ext cx="1912119" cy="2029761"/>
          </a:xfrm>
        </p:spPr>
        <p:txBody>
          <a:bodyPr lIns="73459" rIns="24486"/>
          <a:lstStyle>
            <a:lvl1pPr>
              <a:defRPr sz="1500"/>
            </a:lvl1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sp>
        <p:nvSpPr>
          <p:cNvPr id="24" name="Text Placeholder 9"/>
          <p:cNvSpPr>
            <a:spLocks noGrp="1"/>
          </p:cNvSpPr>
          <p:nvPr>
            <p:ph type="body" sz="quarter" idx="27"/>
          </p:nvPr>
        </p:nvSpPr>
        <p:spPr>
          <a:xfrm>
            <a:off x="6950523" y="2001691"/>
            <a:ext cx="1912119" cy="2029761"/>
          </a:xfrm>
        </p:spPr>
        <p:txBody>
          <a:bodyPr lIns="73459" rIns="24486"/>
          <a:lstStyle>
            <a:lvl1pPr>
              <a:defRPr sz="1500"/>
            </a:lvl1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sp>
        <p:nvSpPr>
          <p:cNvPr id="16" name="Text Placeholder 6"/>
          <p:cNvSpPr>
            <a:spLocks noGrp="1"/>
          </p:cNvSpPr>
          <p:nvPr>
            <p:ph type="body" sz="quarter" idx="16" hasCustomPrompt="1"/>
          </p:nvPr>
        </p:nvSpPr>
        <p:spPr>
          <a:xfrm>
            <a:off x="240527" y="4215715"/>
            <a:ext cx="6717639" cy="318287"/>
          </a:xfrm>
        </p:spPr>
        <p:txBody>
          <a:bodyPr anchor="b">
            <a:normAutofit/>
          </a:bodyPr>
          <a:lstStyle>
            <a:lvl1pPr algn="l">
              <a:lnSpc>
                <a:spcPct val="95000"/>
              </a:lnSpc>
              <a:spcBef>
                <a:spcPts val="204"/>
              </a:spcBef>
              <a:defRPr sz="1000" cap="none" baseline="0">
                <a:solidFill>
                  <a:schemeClr val="tx1"/>
                </a:solidFill>
              </a:defRPr>
            </a:lvl1pPr>
          </a:lstStyle>
          <a:p>
            <a:pPr lvl="0"/>
            <a:r>
              <a:rPr lang="en-US" dirty="0"/>
              <a:t>Question and Base</a:t>
            </a:r>
            <a:endParaRPr lang="en-GB" dirty="0"/>
          </a:p>
        </p:txBody>
      </p:sp>
    </p:spTree>
    <p:extLst>
      <p:ext uri="{BB962C8B-B14F-4D97-AF65-F5344CB8AC3E}">
        <p14:creationId xmlns:p14="http://schemas.microsoft.com/office/powerpoint/2010/main" val="11600139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ext Option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add emphasis part of title</a:t>
            </a:r>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spTree>
    <p:extLst>
      <p:ext uri="{BB962C8B-B14F-4D97-AF65-F5344CB8AC3E}">
        <p14:creationId xmlns:p14="http://schemas.microsoft.com/office/powerpoint/2010/main" val="323521330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Mobile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Click to add emphasis part of title</a:t>
            </a:r>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a:t>CLICK TO ADD TAG LINE OR BEGINNING OF TITLE</a:t>
            </a:r>
            <a:endParaRPr lang="en-GB" dirty="0"/>
          </a:p>
        </p:txBody>
      </p:sp>
      <p:sp>
        <p:nvSpPr>
          <p:cNvPr id="7" name="Picture Placeholder 6"/>
          <p:cNvSpPr>
            <a:spLocks noGrp="1"/>
          </p:cNvSpPr>
          <p:nvPr>
            <p:ph type="pic" sz="quarter" idx="16"/>
          </p:nvPr>
        </p:nvSpPr>
        <p:spPr>
          <a:xfrm rot="420000">
            <a:off x="6480242" y="1618453"/>
            <a:ext cx="1515340" cy="2451323"/>
          </a:xfrm>
        </p:spPr>
        <p:txBody>
          <a:bodyPr/>
          <a:lstStyle/>
          <a:p>
            <a:r>
              <a:rPr lang="es-ES"/>
              <a:t>Haga clic en el icono para agregar una imagen</a:t>
            </a:r>
            <a:endParaRPr lang="en-GB" dirty="0"/>
          </a:p>
        </p:txBody>
      </p:sp>
    </p:spTree>
    <p:extLst>
      <p:ext uri="{BB962C8B-B14F-4D97-AF65-F5344CB8AC3E}">
        <p14:creationId xmlns:p14="http://schemas.microsoft.com/office/powerpoint/2010/main" val="11961878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Mobile Uprigh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dirty="0"/>
              <a:t>Click to add emphasis part of title</a:t>
            </a:r>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baseline="0">
                <a:solidFill>
                  <a:schemeClr val="bg2"/>
                </a:solidFill>
              </a:defRPr>
            </a:lvl1pPr>
          </a:lstStyle>
          <a:p>
            <a:pPr lvl="0"/>
            <a:r>
              <a:rPr lang="en-US" dirty="0"/>
              <a:t>CLICK TO ADD TAG LINE OR BEGINNING OF TITLE</a:t>
            </a:r>
            <a:endParaRPr lang="en-GB" dirty="0"/>
          </a:p>
        </p:txBody>
      </p:sp>
      <p:sp>
        <p:nvSpPr>
          <p:cNvPr id="7" name="Picture Placeholder 6"/>
          <p:cNvSpPr>
            <a:spLocks noGrp="1"/>
          </p:cNvSpPr>
          <p:nvPr>
            <p:ph type="pic" sz="quarter" idx="16"/>
          </p:nvPr>
        </p:nvSpPr>
        <p:spPr>
          <a:xfrm>
            <a:off x="6808770" y="1707293"/>
            <a:ext cx="1501361" cy="2420380"/>
          </a:xfrm>
        </p:spPr>
        <p:txBody>
          <a:bodyPr/>
          <a:lstStyle/>
          <a:p>
            <a:r>
              <a:rPr lang="es-ES"/>
              <a:t>Haga clic en el icono para agregar una imagen</a:t>
            </a:r>
            <a:endParaRPr lang="en-GB" dirty="0"/>
          </a:p>
        </p:txBody>
      </p:sp>
      <p:sp>
        <p:nvSpPr>
          <p:cNvPr id="9" name="Text Placeholder 6"/>
          <p:cNvSpPr>
            <a:spLocks noGrp="1"/>
          </p:cNvSpPr>
          <p:nvPr>
            <p:ph type="body" sz="quarter" idx="17" hasCustomPrompt="1"/>
          </p:nvPr>
        </p:nvSpPr>
        <p:spPr>
          <a:xfrm>
            <a:off x="631889" y="4219806"/>
            <a:ext cx="6326278" cy="318287"/>
          </a:xfrm>
        </p:spPr>
        <p:txBody>
          <a:bodyPr anchor="b">
            <a:normAutofit/>
          </a:bodyPr>
          <a:lstStyle>
            <a:lvl1pPr algn="l">
              <a:lnSpc>
                <a:spcPct val="95000"/>
              </a:lnSpc>
              <a:spcBef>
                <a:spcPts val="204"/>
              </a:spcBef>
              <a:defRPr sz="1000" cap="none" baseline="0">
                <a:solidFill>
                  <a:schemeClr val="bg2"/>
                </a:solidFill>
              </a:defRPr>
            </a:lvl1pPr>
          </a:lstStyle>
          <a:p>
            <a:pPr lvl="0"/>
            <a:r>
              <a:rPr lang="en-US" dirty="0"/>
              <a:t>Question and Base</a:t>
            </a:r>
            <a:endParaRPr lang="en-GB" dirty="0"/>
          </a:p>
        </p:txBody>
      </p:sp>
    </p:spTree>
    <p:extLst>
      <p:ext uri="{BB962C8B-B14F-4D97-AF65-F5344CB8AC3E}">
        <p14:creationId xmlns:p14="http://schemas.microsoft.com/office/powerpoint/2010/main" val="25372182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Green]">
    <p:bg>
      <p:bgPr>
        <a:solidFill>
          <a:schemeClr val="accent6"/>
        </a:solidFill>
        <a:effectLst/>
      </p:bgPr>
    </p:bg>
    <p:spTree>
      <p:nvGrpSpPr>
        <p:cNvPr id="1" name=""/>
        <p:cNvGrpSpPr/>
        <p:nvPr/>
      </p:nvGrpSpPr>
      <p:grpSpPr>
        <a:xfrm>
          <a:off x="0" y="0"/>
          <a:ext cx="0" cy="0"/>
          <a:chOff x="0" y="0"/>
          <a:chExt cx="0" cy="0"/>
        </a:xfrm>
      </p:grpSpPr>
      <p:sp>
        <p:nvSpPr>
          <p:cNvPr id="12"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es-ES"/>
              <a:t>Haga clic en el icono para agregar una imagen</a:t>
            </a:r>
            <a:endParaRPr lang="en-GB"/>
          </a:p>
        </p:txBody>
      </p:sp>
      <p:sp>
        <p:nvSpPr>
          <p:cNvPr id="3" name="Subtitle 2"/>
          <p:cNvSpPr>
            <a:spLocks noGrp="1"/>
          </p:cNvSpPr>
          <p:nvPr>
            <p:ph type="subTitle" idx="1" hasCustomPrompt="1"/>
          </p:nvPr>
        </p:nvSpPr>
        <p:spPr>
          <a:xfrm>
            <a:off x="4652766" y="1388444"/>
            <a:ext cx="4216925" cy="2247851"/>
          </a:xfrm>
        </p:spPr>
        <p:txBody>
          <a:bodyPr anchor="ctr">
            <a:normAutofit/>
          </a:bodyPr>
          <a:lstStyle>
            <a:lvl1pPr marL="0" indent="0" algn="l">
              <a:buNone/>
              <a:defRPr sz="2700"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a:t>Slide Title</a:t>
            </a:r>
          </a:p>
          <a:p>
            <a:pPr lvl="1"/>
            <a:r>
              <a:rPr lang="en-US" dirty="0"/>
              <a:t>Lorem ipsum dolor sit amet, consectetuer adipiscing elit. Maecenas porttitor congue </a:t>
            </a:r>
            <a:r>
              <a:rPr lang="en-US" dirty="0" err="1"/>
              <a:t>massa</a:t>
            </a:r>
            <a:r>
              <a:rPr lang="en-US" dirty="0"/>
              <a:t>.</a:t>
            </a:r>
          </a:p>
        </p:txBody>
      </p:sp>
      <p:pic>
        <p:nvPicPr>
          <p:cNvPr id="7" name="Picture 6"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11" name="Picture 10" descr="IPSOS_GAMECHANGERS_blue.png"/>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9" name="Footer Placeholder 3"/>
          <p:cNvSpPr>
            <a:spLocks noGrp="1"/>
          </p:cNvSpPr>
          <p:nvPr>
            <p:ph type="ftr" sz="quarter" idx="15"/>
          </p:nvPr>
        </p:nvSpPr>
        <p:spPr>
          <a:xfrm>
            <a:off x="614375" y="4665811"/>
            <a:ext cx="3164412" cy="269490"/>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a:lnSpc>
                <a:spcPct val="95000"/>
              </a:lnSpc>
              <a:spcBef>
                <a:spcPts val="204"/>
              </a:spcBef>
            </a:pPr>
            <a:endParaRPr lang="en-GB" dirty="0"/>
          </a:p>
        </p:txBody>
      </p:sp>
      <p:sp>
        <p:nvSpPr>
          <p:cNvPr id="10"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a:lnSpc>
                <a:spcPct val="95000"/>
              </a:lnSpc>
              <a:spcBef>
                <a:spcPts val="204"/>
              </a:spcBef>
            </a:pPr>
            <a:fld id="{7F034911-0302-4AAB-AEF0-815419E29289}" type="slidenum">
              <a:rPr lang="en-GB" smtClean="0"/>
              <a:pPr>
                <a:lnSpc>
                  <a:spcPct val="95000"/>
                </a:lnSpc>
                <a:spcBef>
                  <a:spcPts val="204"/>
                </a:spcBef>
              </a:pPr>
              <a:t>‹#›</a:t>
            </a:fld>
            <a:endParaRPr lang="en-GB" dirty="0"/>
          </a:p>
        </p:txBody>
      </p:sp>
      <p:pic>
        <p:nvPicPr>
          <p:cNvPr id="8" name="Picture 5"/>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658723" y="206528"/>
            <a:ext cx="1231232" cy="20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9719767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Green]">
    <p:bg>
      <p:bgPr>
        <a:solidFill>
          <a:schemeClr val="accent6"/>
        </a:solidFill>
        <a:effectLst/>
      </p:bgPr>
    </p:bg>
    <p:spTree>
      <p:nvGrpSpPr>
        <p:cNvPr id="1" name=""/>
        <p:cNvGrpSpPr/>
        <p:nvPr/>
      </p:nvGrpSpPr>
      <p:grpSpPr>
        <a:xfrm>
          <a:off x="0" y="0"/>
          <a:ext cx="0" cy="0"/>
          <a:chOff x="0" y="0"/>
          <a:chExt cx="0" cy="0"/>
        </a:xfrm>
      </p:grpSpPr>
      <p:sp>
        <p:nvSpPr>
          <p:cNvPr id="16" name="Picture Placeholder 3"/>
          <p:cNvSpPr>
            <a:spLocks noGrp="1"/>
          </p:cNvSpPr>
          <p:nvPr>
            <p:ph type="pic" sz="quarter" idx="10"/>
          </p:nvPr>
        </p:nvSpPr>
        <p:spPr>
          <a:xfrm>
            <a:off x="0" y="-8964"/>
            <a:ext cx="6223748" cy="5152464"/>
          </a:xfrm>
          <a:custGeom>
            <a:avLst/>
            <a:gdLst>
              <a:gd name="connsiteX0" fmla="*/ 0 w 6438900"/>
              <a:gd name="connsiteY0" fmla="*/ 0 h 5143500"/>
              <a:gd name="connsiteX1" fmla="*/ 6438900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438900"/>
              <a:gd name="connsiteY0" fmla="*/ 0 h 5143500"/>
              <a:gd name="connsiteX1" fmla="*/ 4654924 w 6438900"/>
              <a:gd name="connsiteY1" fmla="*/ 0 h 5143500"/>
              <a:gd name="connsiteX2" fmla="*/ 6438900 w 6438900"/>
              <a:gd name="connsiteY2" fmla="*/ 5143500 h 5143500"/>
              <a:gd name="connsiteX3" fmla="*/ 0 w 6438900"/>
              <a:gd name="connsiteY3" fmla="*/ 5143500 h 5143500"/>
              <a:gd name="connsiteX4" fmla="*/ 0 w 6438900"/>
              <a:gd name="connsiteY4" fmla="*/ 0 h 5143500"/>
              <a:gd name="connsiteX0" fmla="*/ 0 w 6340288"/>
              <a:gd name="connsiteY0" fmla="*/ 0 h 5143500"/>
              <a:gd name="connsiteX1" fmla="*/ 4654924 w 6340288"/>
              <a:gd name="connsiteY1" fmla="*/ 0 h 5143500"/>
              <a:gd name="connsiteX2" fmla="*/ 6340288 w 6340288"/>
              <a:gd name="connsiteY2" fmla="*/ 5143500 h 5143500"/>
              <a:gd name="connsiteX3" fmla="*/ 0 w 6340288"/>
              <a:gd name="connsiteY3" fmla="*/ 5143500 h 5143500"/>
              <a:gd name="connsiteX4" fmla="*/ 0 w 6340288"/>
              <a:gd name="connsiteY4" fmla="*/ 0 h 5143500"/>
              <a:gd name="connsiteX0" fmla="*/ 0 w 6205818"/>
              <a:gd name="connsiteY0" fmla="*/ 0 h 5143500"/>
              <a:gd name="connsiteX1" fmla="*/ 4654924 w 6205818"/>
              <a:gd name="connsiteY1" fmla="*/ 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493559 w 6205818"/>
              <a:gd name="connsiteY1" fmla="*/ 17930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26895 h 5143500"/>
              <a:gd name="connsiteX2" fmla="*/ 6205818 w 6205818"/>
              <a:gd name="connsiteY2" fmla="*/ 5134535 h 5143500"/>
              <a:gd name="connsiteX3" fmla="*/ 0 w 6205818"/>
              <a:gd name="connsiteY3" fmla="*/ 5143500 h 5143500"/>
              <a:gd name="connsiteX4" fmla="*/ 0 w 6205818"/>
              <a:gd name="connsiteY4" fmla="*/ 0 h 5143500"/>
              <a:gd name="connsiteX0" fmla="*/ 0 w 6205818"/>
              <a:gd name="connsiteY0" fmla="*/ 0 h 5143500"/>
              <a:gd name="connsiteX1" fmla="*/ 4502524 w 6205818"/>
              <a:gd name="connsiteY1" fmla="*/ 1 h 5143500"/>
              <a:gd name="connsiteX2" fmla="*/ 6205818 w 6205818"/>
              <a:gd name="connsiteY2" fmla="*/ 5134535 h 5143500"/>
              <a:gd name="connsiteX3" fmla="*/ 0 w 6205818"/>
              <a:gd name="connsiteY3" fmla="*/ 5143500 h 5143500"/>
              <a:gd name="connsiteX4" fmla="*/ 0 w 6205818"/>
              <a:gd name="connsiteY4" fmla="*/ 0 h 5143500"/>
              <a:gd name="connsiteX0" fmla="*/ 0 w 6223748"/>
              <a:gd name="connsiteY0" fmla="*/ 0 h 5143500"/>
              <a:gd name="connsiteX1" fmla="*/ 4502524 w 6223748"/>
              <a:gd name="connsiteY1" fmla="*/ 1 h 5143500"/>
              <a:gd name="connsiteX2" fmla="*/ 6223748 w 6223748"/>
              <a:gd name="connsiteY2" fmla="*/ 5143499 h 5143500"/>
              <a:gd name="connsiteX3" fmla="*/ 0 w 6223748"/>
              <a:gd name="connsiteY3" fmla="*/ 5143500 h 5143500"/>
              <a:gd name="connsiteX4" fmla="*/ 0 w 6223748"/>
              <a:gd name="connsiteY4" fmla="*/ 0 h 5143500"/>
              <a:gd name="connsiteX0" fmla="*/ 0 w 6223748"/>
              <a:gd name="connsiteY0" fmla="*/ 8964 h 5152464"/>
              <a:gd name="connsiteX1" fmla="*/ 4529418 w 6223748"/>
              <a:gd name="connsiteY1" fmla="*/ 0 h 5152464"/>
              <a:gd name="connsiteX2" fmla="*/ 6223748 w 6223748"/>
              <a:gd name="connsiteY2" fmla="*/ 5152463 h 5152464"/>
              <a:gd name="connsiteX3" fmla="*/ 0 w 6223748"/>
              <a:gd name="connsiteY3" fmla="*/ 5152464 h 5152464"/>
              <a:gd name="connsiteX4" fmla="*/ 0 w 6223748"/>
              <a:gd name="connsiteY4" fmla="*/ 8964 h 515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748" h="5152464">
                <a:moveTo>
                  <a:pt x="0" y="8964"/>
                </a:moveTo>
                <a:lnTo>
                  <a:pt x="4529418" y="0"/>
                </a:lnTo>
                <a:lnTo>
                  <a:pt x="6223748" y="5152463"/>
                </a:lnTo>
                <a:lnTo>
                  <a:pt x="0" y="5152464"/>
                </a:lnTo>
                <a:lnTo>
                  <a:pt x="0" y="8964"/>
                </a:lnTo>
                <a:close/>
              </a:path>
            </a:pathLst>
          </a:custGeom>
        </p:spPr>
        <p:txBody>
          <a:bodyPr/>
          <a:lstStyle/>
          <a:p>
            <a:r>
              <a:rPr lang="es-ES"/>
              <a:t>Haga clic en el icono para agregar una imagen</a:t>
            </a:r>
            <a:endParaRPr lang="en-GB"/>
          </a:p>
        </p:txBody>
      </p:sp>
      <p:sp>
        <p:nvSpPr>
          <p:cNvPr id="2" name="Title 1"/>
          <p:cNvSpPr>
            <a:spLocks noGrp="1"/>
          </p:cNvSpPr>
          <p:nvPr>
            <p:ph type="ctrTitle" hasCustomPrompt="1"/>
          </p:nvPr>
        </p:nvSpPr>
        <p:spPr>
          <a:xfrm>
            <a:off x="6678999" y="2102790"/>
            <a:ext cx="2190693" cy="747897"/>
          </a:xfrm>
        </p:spPr>
        <p:txBody>
          <a:bodyPr anchor="ctr"/>
          <a:lstStyle>
            <a:lvl1pPr>
              <a:defRPr sz="2700" baseline="0">
                <a:solidFill>
                  <a:schemeClr val="bg1"/>
                </a:solidFill>
              </a:defRPr>
            </a:lvl1pPr>
          </a:lstStyle>
          <a:p>
            <a:r>
              <a:rPr lang="en-US" dirty="0"/>
              <a:t>TITLE </a:t>
            </a:r>
            <a:r>
              <a:rPr lang="en-US" dirty="0" err="1"/>
              <a:t>TITLE</a:t>
            </a:r>
            <a:r>
              <a:rPr lang="en-US" dirty="0"/>
              <a:t> </a:t>
            </a:r>
            <a:r>
              <a:rPr lang="en-US" dirty="0" err="1"/>
              <a:t>TITLE</a:t>
            </a:r>
            <a:r>
              <a:rPr lang="en-US" dirty="0"/>
              <a:t> </a:t>
            </a:r>
            <a:r>
              <a:rPr lang="en-US" dirty="0" err="1"/>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3"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a:lnSpc>
                <a:spcPct val="95000"/>
              </a:lnSpc>
              <a:spcBef>
                <a:spcPts val="204"/>
              </a:spcBef>
            </a:pPr>
            <a:endParaRPr lang="en-GB" dirty="0"/>
          </a:p>
        </p:txBody>
      </p:sp>
      <p:sp>
        <p:nvSpPr>
          <p:cNvPr id="14"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a:lnSpc>
                <a:spcPct val="95000"/>
              </a:lnSpc>
              <a:spcBef>
                <a:spcPts val="204"/>
              </a:spcBef>
            </a:pPr>
            <a:fld id="{7F034911-0302-4AAB-AEF0-815419E29289}" type="slidenum">
              <a:rPr lang="en-GB" smtClean="0"/>
              <a:pPr>
                <a:lnSpc>
                  <a:spcPct val="95000"/>
                </a:lnSpc>
                <a:spcBef>
                  <a:spcPts val="204"/>
                </a:spcBef>
              </a:pPr>
              <a:t>‹#›</a:t>
            </a:fld>
            <a:endParaRPr lang="en-GB" dirty="0"/>
          </a:p>
        </p:txBody>
      </p:sp>
      <p:pic>
        <p:nvPicPr>
          <p:cNvPr id="15" name="Picture 14"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5"/>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658723" y="206528"/>
            <a:ext cx="1231232" cy="20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0768179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Title Slide - Box Image [Red]">
    <p:bg>
      <p:bgPr>
        <a:solidFill>
          <a:schemeClr val="accent1"/>
        </a:solidFill>
        <a:effectLst/>
      </p:bgPr>
    </p:bg>
    <p:spTree>
      <p:nvGrpSpPr>
        <p:cNvPr id="1" name=""/>
        <p:cNvGrpSpPr/>
        <p:nvPr/>
      </p:nvGrpSpPr>
      <p:grpSpPr>
        <a:xfrm>
          <a:off x="0" y="0"/>
          <a:ext cx="0" cy="0"/>
          <a:chOff x="0" y="0"/>
          <a:chExt cx="0" cy="0"/>
        </a:xfrm>
      </p:grpSpPr>
      <p:sp>
        <p:nvSpPr>
          <p:cNvPr id="17" name="Picture Placeholder 5"/>
          <p:cNvSpPr>
            <a:spLocks noGrp="1"/>
          </p:cNvSpPr>
          <p:nvPr>
            <p:ph type="pic" sz="quarter" idx="18"/>
          </p:nvPr>
        </p:nvSpPr>
        <p:spPr>
          <a:xfrm>
            <a:off x="0" y="-8966"/>
            <a:ext cx="4392706" cy="5152465"/>
          </a:xfrm>
          <a:custGeom>
            <a:avLst/>
            <a:gdLst>
              <a:gd name="connsiteX0" fmla="*/ 0 w 4392706"/>
              <a:gd name="connsiteY0" fmla="*/ 0 h 5143500"/>
              <a:gd name="connsiteX1" fmla="*/ 4392706 w 4392706"/>
              <a:gd name="connsiteY1" fmla="*/ 0 h 5143500"/>
              <a:gd name="connsiteX2" fmla="*/ 4392706 w 4392706"/>
              <a:gd name="connsiteY2" fmla="*/ 5143500 h 5143500"/>
              <a:gd name="connsiteX3" fmla="*/ 0 w 4392706"/>
              <a:gd name="connsiteY3" fmla="*/ 5143500 h 5143500"/>
              <a:gd name="connsiteX4" fmla="*/ 0 w 4392706"/>
              <a:gd name="connsiteY4" fmla="*/ 0 h 5143500"/>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07341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 name="connsiteX0" fmla="*/ 0 w 4392706"/>
              <a:gd name="connsiteY0" fmla="*/ 8965 h 5152465"/>
              <a:gd name="connsiteX1" fmla="*/ 2716306 w 4392706"/>
              <a:gd name="connsiteY1" fmla="*/ 0 h 5152465"/>
              <a:gd name="connsiteX2" fmla="*/ 4392706 w 4392706"/>
              <a:gd name="connsiteY2" fmla="*/ 5152465 h 5152465"/>
              <a:gd name="connsiteX3" fmla="*/ 0 w 4392706"/>
              <a:gd name="connsiteY3" fmla="*/ 5152465 h 5152465"/>
              <a:gd name="connsiteX4" fmla="*/ 0 w 4392706"/>
              <a:gd name="connsiteY4" fmla="*/ 8965 h 5152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2706" h="5152465">
                <a:moveTo>
                  <a:pt x="0" y="8965"/>
                </a:moveTo>
                <a:lnTo>
                  <a:pt x="2716306" y="0"/>
                </a:lnTo>
                <a:lnTo>
                  <a:pt x="4392706" y="5152465"/>
                </a:lnTo>
                <a:lnTo>
                  <a:pt x="0" y="5152465"/>
                </a:lnTo>
                <a:lnTo>
                  <a:pt x="0" y="8965"/>
                </a:lnTo>
                <a:close/>
              </a:path>
            </a:pathLst>
          </a:custGeom>
        </p:spPr>
        <p:txBody>
          <a:bodyPr/>
          <a:lstStyle/>
          <a:p>
            <a:r>
              <a:rPr lang="es-ES"/>
              <a:t>Haga clic en el icono para agregar una imagen</a:t>
            </a:r>
            <a:endParaRPr lang="en-GB"/>
          </a:p>
        </p:txBody>
      </p:sp>
      <p:sp>
        <p:nvSpPr>
          <p:cNvPr id="3" name="Subtitle 2"/>
          <p:cNvSpPr>
            <a:spLocks noGrp="1"/>
          </p:cNvSpPr>
          <p:nvPr>
            <p:ph type="subTitle" idx="1" hasCustomPrompt="1"/>
          </p:nvPr>
        </p:nvSpPr>
        <p:spPr>
          <a:xfrm>
            <a:off x="4670046" y="1388444"/>
            <a:ext cx="4216925" cy="2247851"/>
          </a:xfrm>
        </p:spPr>
        <p:txBody>
          <a:bodyPr anchor="ctr">
            <a:normAutofit/>
          </a:bodyPr>
          <a:lstStyle>
            <a:lvl1pPr marL="0" indent="0" algn="l">
              <a:buNone/>
              <a:defRPr sz="2700" b="1" baseline="0">
                <a:solidFill>
                  <a:schemeClr val="bg1"/>
                </a:solidFill>
              </a:defRPr>
            </a:lvl1pPr>
            <a:lvl2pPr marL="3240" indent="0" algn="l">
              <a:lnSpc>
                <a:spcPct val="90000"/>
              </a:lnSpc>
              <a:spcBef>
                <a:spcPts val="408"/>
              </a:spcBef>
              <a:buNone/>
              <a:tabLst/>
              <a:defRPr sz="2200" baseline="0">
                <a:solidFill>
                  <a:schemeClr val="bg1">
                    <a:alpha val="70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a:t>Slide Title</a:t>
            </a:r>
          </a:p>
          <a:p>
            <a:pPr lvl="1"/>
            <a:r>
              <a:rPr lang="en-US" dirty="0"/>
              <a:t>Lorem ipsum dolor sit amet, consectetuer adipiscing elit. Maecenas porttitor congue </a:t>
            </a:r>
            <a:r>
              <a:rPr lang="en-US" dirty="0" err="1"/>
              <a:t>massa</a:t>
            </a:r>
            <a:r>
              <a:rPr lang="en-US" dirty="0"/>
              <a:t>.</a:t>
            </a:r>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0"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a:lnSpc>
                <a:spcPct val="95000"/>
              </a:lnSpc>
              <a:spcBef>
                <a:spcPts val="204"/>
              </a:spcBef>
            </a:pPr>
            <a:endParaRPr lang="en-GB" dirty="0"/>
          </a:p>
        </p:txBody>
      </p:sp>
      <p:sp>
        <p:nvSpPr>
          <p:cNvPr id="12"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a:lnSpc>
                <a:spcPct val="95000"/>
              </a:lnSpc>
              <a:spcBef>
                <a:spcPts val="204"/>
              </a:spcBef>
            </a:pPr>
            <a:fld id="{7F034911-0302-4AAB-AEF0-815419E29289}" type="slidenum">
              <a:rPr lang="en-GB" smtClean="0"/>
              <a:pPr>
                <a:lnSpc>
                  <a:spcPct val="95000"/>
                </a:lnSpc>
                <a:spcBef>
                  <a:spcPts val="204"/>
                </a:spcBef>
              </a:pPr>
              <a:t>‹#›</a:t>
            </a:fld>
            <a:endParaRPr lang="en-GB" dirty="0"/>
          </a:p>
        </p:txBody>
      </p:sp>
      <p:pic>
        <p:nvPicPr>
          <p:cNvPr id="13" name="Picture 1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8" name="Picture 5"/>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658723" y="206528"/>
            <a:ext cx="1231232" cy="20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0637923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1_Title Slide - wide image [Red]">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89050" y="2033543"/>
            <a:ext cx="1982834" cy="886397"/>
          </a:xfrm>
        </p:spPr>
        <p:txBody>
          <a:bodyPr anchor="ctr"/>
          <a:lstStyle>
            <a:lvl1pPr>
              <a:defRPr sz="3200" baseline="0">
                <a:solidFill>
                  <a:schemeClr val="bg1"/>
                </a:solidFill>
              </a:defRPr>
            </a:lvl1pPr>
          </a:lstStyle>
          <a:p>
            <a:r>
              <a:rPr lang="en-US" dirty="0"/>
              <a:t>Title </a:t>
            </a:r>
            <a:r>
              <a:rPr lang="en-US" dirty="0" err="1"/>
              <a:t>title</a:t>
            </a:r>
            <a:r>
              <a:rPr lang="en-US" dirty="0"/>
              <a:t> </a:t>
            </a:r>
            <a:r>
              <a:rPr lang="en-US" dirty="0" err="1"/>
              <a:t>title</a:t>
            </a:r>
            <a:r>
              <a:rPr lang="en-US" dirty="0"/>
              <a:t> </a:t>
            </a:r>
            <a:r>
              <a:rPr lang="en-US" dirty="0" err="1"/>
              <a:t>title</a:t>
            </a:r>
            <a:endParaRPr lang="en-US" dirty="0"/>
          </a:p>
        </p:txBody>
      </p:sp>
      <p:pic>
        <p:nvPicPr>
          <p:cNvPr id="11" name="Picture 10" descr="IPSOS_GAMECHANGERS_blue.png"/>
          <p:cNvPicPr>
            <a:picLocks noChangeAspect="1"/>
          </p:cNvPicPr>
          <p:nvPr/>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2" name="Footer Placeholder 3"/>
          <p:cNvSpPr>
            <a:spLocks noGrp="1"/>
          </p:cNvSpPr>
          <p:nvPr>
            <p:ph type="ftr" sz="quarter" idx="15"/>
          </p:nvPr>
        </p:nvSpPr>
        <p:spPr>
          <a:xfrm>
            <a:off x="614374" y="4665811"/>
            <a:ext cx="4951963" cy="260192"/>
          </a:xfrm>
          <a:prstGeom prst="rect">
            <a:avLst/>
          </a:prstGeom>
        </p:spPr>
        <p:txBody>
          <a:bodyPr vert="horz" lIns="0" tIns="0" rIns="0" bIns="0" rtlCol="0" anchor="b">
            <a:normAutofit/>
          </a:bodyPr>
          <a:lstStyle>
            <a:lvl1pPr>
              <a:defRPr lang="en-GB" sz="800" cap="none" baseline="0" smtClean="0">
                <a:solidFill>
                  <a:schemeClr val="bg1"/>
                </a:solidFill>
              </a:defRPr>
            </a:lvl1pPr>
          </a:lstStyle>
          <a:p>
            <a:pPr>
              <a:lnSpc>
                <a:spcPct val="95000"/>
              </a:lnSpc>
              <a:spcBef>
                <a:spcPts val="204"/>
              </a:spcBef>
            </a:pPr>
            <a:endParaRPr lang="en-GB" dirty="0"/>
          </a:p>
        </p:txBody>
      </p:sp>
      <p:sp>
        <p:nvSpPr>
          <p:cNvPr id="13" name="Slide Number Placeholder 8"/>
          <p:cNvSpPr>
            <a:spLocks noGrp="1"/>
          </p:cNvSpPr>
          <p:nvPr>
            <p:ph type="sldNum" sz="quarter" idx="17"/>
          </p:nvPr>
        </p:nvSpPr>
        <p:spPr>
          <a:xfrm>
            <a:off x="247312" y="4665811"/>
            <a:ext cx="382425" cy="260192"/>
          </a:xfrm>
          <a:prstGeom prst="rect">
            <a:avLst/>
          </a:prstGeom>
        </p:spPr>
        <p:txBody>
          <a:bodyPr vert="horz" lIns="0" tIns="0" rIns="0" bIns="0" rtlCol="0" anchor="b">
            <a:normAutofit/>
          </a:bodyPr>
          <a:lstStyle>
            <a:lvl1pPr>
              <a:defRPr lang="en-US" sz="800" cap="none" baseline="0" smtClean="0">
                <a:solidFill>
                  <a:schemeClr val="bg1"/>
                </a:solidFill>
              </a:defRPr>
            </a:lvl1pPr>
          </a:lstStyle>
          <a:p>
            <a:pPr>
              <a:lnSpc>
                <a:spcPct val="95000"/>
              </a:lnSpc>
              <a:spcBef>
                <a:spcPts val="204"/>
              </a:spcBef>
            </a:pPr>
            <a:fld id="{7F034911-0302-4AAB-AEF0-815419E29289}" type="slidenum">
              <a:rPr lang="en-GB" smtClean="0"/>
              <a:pPr>
                <a:lnSpc>
                  <a:spcPct val="95000"/>
                </a:lnSpc>
                <a:spcBef>
                  <a:spcPts val="204"/>
                </a:spcBef>
              </a:pPr>
              <a:t>‹#›</a:t>
            </a:fld>
            <a:endParaRPr lang="en-GB" dirty="0"/>
          </a:p>
        </p:txBody>
      </p:sp>
      <p:pic>
        <p:nvPicPr>
          <p:cNvPr id="17" name="Picture 16"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7" name="Picture 5"/>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658723" y="206528"/>
            <a:ext cx="1231232" cy="20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1721856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cSld name="Fill1_Text Options">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emphasis part of title</a:t>
            </a:r>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a:solidFill>
                  <a:schemeClr val="bg1"/>
                </a:solidFill>
                <a:latin typeface="+mn-lt"/>
                <a:ea typeface="+mn-ea"/>
                <a:cs typeface="+mn-cs"/>
              </a:rPr>
              <a:t>© 2015 Ipsos.</a:t>
            </a:r>
            <a:endParaRPr lang="en-GB" sz="1200" dirty="0">
              <a:solidFill>
                <a:schemeClr val="bg1"/>
              </a:solidFill>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5"/>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658723" y="206528"/>
            <a:ext cx="1231232" cy="20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206802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Fill1_Bullets Only">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emphasis part of title</a:t>
            </a:r>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a:solidFill>
                  <a:schemeClr val="bg1"/>
                </a:solidFill>
                <a:latin typeface="+mn-lt"/>
                <a:ea typeface="+mn-ea"/>
                <a:cs typeface="+mn-cs"/>
              </a:rPr>
              <a:t>© 2015 Ipsos.</a:t>
            </a:r>
            <a:endParaRPr lang="en-GB" sz="1200" dirty="0">
              <a:solidFill>
                <a:schemeClr val="bg1"/>
              </a:solidFill>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5"/>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658723" y="206528"/>
            <a:ext cx="1231232" cy="20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44866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Fill2_Bullets Only">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lvl1pPr>
              <a:defRPr>
                <a:solidFill>
                  <a:schemeClr val="bg1"/>
                </a:solidFill>
              </a:defRPr>
            </a:lvl1pPr>
          </a:lstStyle>
          <a:p>
            <a:r>
              <a:rPr lang="en-US" dirty="0"/>
              <a:t>Click to add emphasis part of title</a:t>
            </a:r>
          </a:p>
        </p:txBody>
      </p:sp>
      <p:sp>
        <p:nvSpPr>
          <p:cNvPr id="8" name="Text Placeholder 7"/>
          <p:cNvSpPr>
            <a:spLocks noGrp="1"/>
          </p:cNvSpPr>
          <p:nvPr>
            <p:ph type="body" sz="quarter" idx="13" hasCustomPrompt="1"/>
          </p:nvPr>
        </p:nvSpPr>
        <p:spPr>
          <a:xfrm>
            <a:off x="234000" y="248323"/>
            <a:ext cx="6725791" cy="442661"/>
          </a:xfrm>
        </p:spPr>
        <p:txBody>
          <a:bodyPr anchor="b">
            <a:normAutofit/>
          </a:bodyPr>
          <a:lstStyle>
            <a:lvl1pPr marL="0" indent="0">
              <a:buNone/>
              <a:defRPr sz="1900" b="0">
                <a:solidFill>
                  <a:schemeClr val="bg1"/>
                </a:solidFill>
              </a:defRPr>
            </a:lvl1pPr>
          </a:lstStyle>
          <a:p>
            <a:pPr lvl="0"/>
            <a:r>
              <a:rPr lang="en-US" dirty="0"/>
              <a:t>CLICK TO ADD TAG LINE OR BEGINNING OF TITLE</a:t>
            </a:r>
            <a:endParaRPr lang="en-GB" dirty="0"/>
          </a:p>
        </p:txBody>
      </p:sp>
      <p:pic>
        <p:nvPicPr>
          <p:cNvPr id="22" name="Picture 21"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a:solidFill>
                  <a:schemeClr val="bg1"/>
                </a:solidFill>
                <a:latin typeface="+mn-lt"/>
                <a:ea typeface="+mn-ea"/>
                <a:cs typeface="+mn-cs"/>
              </a:rPr>
              <a:t>© 2015 Ipsos.</a:t>
            </a:r>
            <a:endParaRPr lang="en-GB" sz="1200" dirty="0">
              <a:solidFill>
                <a:schemeClr val="bg1"/>
              </a:solidFill>
            </a:endParaRPr>
          </a:p>
        </p:txBody>
      </p:sp>
      <p:pic>
        <p:nvPicPr>
          <p:cNvPr id="16" name="Picture 15"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12" name="Text Placeholder 4"/>
          <p:cNvSpPr>
            <a:spLocks noGrp="1"/>
          </p:cNvSpPr>
          <p:nvPr>
            <p:ph type="body" sz="quarter" idx="14" hasCustomPrompt="1"/>
          </p:nvPr>
        </p:nvSpPr>
        <p:spPr>
          <a:xfrm>
            <a:off x="233363" y="1399203"/>
            <a:ext cx="8653462"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a:t>First level bullet</a:t>
            </a:r>
          </a:p>
          <a:p>
            <a:pPr lvl="1"/>
            <a:r>
              <a:rPr lang="en-US" dirty="0"/>
              <a:t>Second level</a:t>
            </a:r>
          </a:p>
          <a:p>
            <a:pPr lvl="2"/>
            <a:r>
              <a:rPr lang="en-US" dirty="0"/>
              <a:t>Third level</a:t>
            </a:r>
          </a:p>
          <a:p>
            <a:pPr lvl="4"/>
            <a:r>
              <a:rPr lang="en-US" dirty="0"/>
              <a:t>Fourth level</a:t>
            </a:r>
            <a:endParaRPr lang="en-GB" dirty="0"/>
          </a:p>
        </p:txBody>
      </p:sp>
      <p:pic>
        <p:nvPicPr>
          <p:cNvPr id="9" name="Picture 5"/>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658723" y="206528"/>
            <a:ext cx="1231232" cy="20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9968688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Fill3_Title Only">
    <p:bg bwMode="invGray">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black"/>
        <p:txBody>
          <a:bodyPr/>
          <a:lstStyle>
            <a:lvl1pPr>
              <a:defRPr baseline="0">
                <a:solidFill>
                  <a:schemeClr val="bg1"/>
                </a:solidFill>
              </a:defRPr>
            </a:lvl1pPr>
          </a:lstStyle>
          <a:p>
            <a:r>
              <a:rPr lang="en-US" dirty="0"/>
              <a:t>Click to add emphasis part of title</a:t>
            </a:r>
          </a:p>
        </p:txBody>
      </p:sp>
      <p:sp>
        <p:nvSpPr>
          <p:cNvPr id="8" name="Text Placeholder 7"/>
          <p:cNvSpPr>
            <a:spLocks noGrp="1"/>
          </p:cNvSpPr>
          <p:nvPr>
            <p:ph type="body" sz="quarter" idx="13" hasCustomPrompt="1"/>
          </p:nvPr>
        </p:nvSpPr>
        <p:spPr bwMode="black">
          <a:xfrm>
            <a:off x="232376" y="248323"/>
            <a:ext cx="6733351" cy="442661"/>
          </a:xfrm>
        </p:spPr>
        <p:txBody>
          <a:bodyPr anchor="b">
            <a:normAutofit/>
          </a:bodyPr>
          <a:lstStyle>
            <a:lvl1pPr marL="0" indent="0">
              <a:buNone/>
              <a:defRPr sz="1900" b="0" baseline="0">
                <a:solidFill>
                  <a:schemeClr val="bg1"/>
                </a:solidFill>
              </a:defRPr>
            </a:lvl1pPr>
          </a:lstStyle>
          <a:p>
            <a:pPr lvl="0"/>
            <a:r>
              <a:rPr lang="en-US" dirty="0"/>
              <a:t>CLICK TO ADD TAG LINE OR BEGINNING OF TITLE</a:t>
            </a:r>
            <a:endParaRPr lang="en-GB" dirty="0"/>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bwMode="black">
          <a:xfrm>
            <a:off x="6965726" y="4658133"/>
            <a:ext cx="1380186" cy="277168"/>
          </a:xfrm>
          <a:prstGeom prst="rect">
            <a:avLst/>
          </a:prstGeom>
        </p:spPr>
      </p:pic>
      <p:sp>
        <p:nvSpPr>
          <p:cNvPr id="13" name="TextBox 12"/>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a:solidFill>
                  <a:schemeClr val="bg1"/>
                </a:solidFill>
                <a:latin typeface="+mn-lt"/>
                <a:ea typeface="+mn-ea"/>
                <a:cs typeface="+mn-cs"/>
              </a:rPr>
              <a:t>© 2015 Ipsos.</a:t>
            </a:r>
            <a:endParaRPr lang="en-GB" sz="1200" dirty="0">
              <a:solidFill>
                <a:schemeClr val="bg1"/>
              </a:solidFill>
            </a:endParaRPr>
          </a:p>
        </p:txBody>
      </p:sp>
      <p:pic>
        <p:nvPicPr>
          <p:cNvPr id="18" name="Picture 17"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pic>
        <p:nvPicPr>
          <p:cNvPr id="9" name="Picture 5"/>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658723" y="206528"/>
            <a:ext cx="1231232" cy="20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2786443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ullets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a:t>Click to add emphasis part of title</a:t>
            </a:r>
          </a:p>
        </p:txBody>
      </p:sp>
      <p:sp>
        <p:nvSpPr>
          <p:cNvPr id="8" name="Text Placeholder 7"/>
          <p:cNvSpPr>
            <a:spLocks noGrp="1"/>
          </p:cNvSpPr>
          <p:nvPr>
            <p:ph type="body" sz="quarter" idx="13" hasCustomPrompt="1"/>
          </p:nvPr>
        </p:nvSpPr>
        <p:spPr>
          <a:xfrm>
            <a:off x="234000" y="248323"/>
            <a:ext cx="6710396" cy="442661"/>
          </a:xfrm>
        </p:spPr>
        <p:txBody>
          <a:bodyPr anchor="b">
            <a:normAutofit/>
          </a:bodyPr>
          <a:lstStyle>
            <a:lvl1pPr marL="0" indent="0">
              <a:buNone/>
              <a:defRPr sz="1900" b="0">
                <a:solidFill>
                  <a:schemeClr val="bg2"/>
                </a:solidFill>
              </a:defRPr>
            </a:lvl1pPr>
          </a:lstStyle>
          <a:p>
            <a:pPr lvl="0"/>
            <a:r>
              <a:rPr lang="en-US" dirty="0"/>
              <a:t>CLICK TO ADD TAG LINE OR BEGINNING OF TITLE</a:t>
            </a:r>
            <a:endParaRPr lang="en-GB" dirty="0"/>
          </a:p>
        </p:txBody>
      </p:sp>
      <p:sp>
        <p:nvSpPr>
          <p:cNvPr id="5"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lvl1pPr>
            <a:lvl2pPr marL="476250" indent="-166688">
              <a:lnSpc>
                <a:spcPct val="100000"/>
              </a:lnSpc>
              <a:spcBef>
                <a:spcPts val="300"/>
              </a:spcBef>
              <a:spcAft>
                <a:spcPts val="300"/>
              </a:spcAft>
              <a:buFont typeface="Arial" panose="020B0604020202020204" pitchFamily="34" charset="0"/>
              <a:buChar char="–"/>
              <a:tabLst/>
              <a:defRPr sz="1200"/>
            </a:lvl2pPr>
            <a:lvl3pPr marL="692150" indent="-177800">
              <a:lnSpc>
                <a:spcPct val="100000"/>
              </a:lnSpc>
              <a:spcBef>
                <a:spcPts val="300"/>
              </a:spcBef>
              <a:spcAft>
                <a:spcPts val="300"/>
              </a:spcAft>
              <a:buSzPct val="85000"/>
              <a:buFont typeface="Arial" panose="020B0604020202020204" pitchFamily="34" charset="0"/>
              <a:buChar char="•"/>
              <a:defRPr sz="1200"/>
            </a:lvl3pPr>
            <a:lvl5pPr marL="968375" indent="-174625">
              <a:lnSpc>
                <a:spcPct val="100000"/>
              </a:lnSpc>
              <a:spcBef>
                <a:spcPts val="300"/>
              </a:spcBef>
              <a:spcAft>
                <a:spcPts val="300"/>
              </a:spcAft>
              <a:buSzPct val="85000"/>
              <a:buFont typeface="Arial" panose="020B0604020202020204" pitchFamily="34" charset="0"/>
              <a:buChar char="-"/>
              <a:defRPr sz="1200"/>
            </a:lvl5pPr>
          </a:lstStyle>
          <a:p>
            <a:pPr lvl="0"/>
            <a:r>
              <a:rPr lang="en-US" dirty="0"/>
              <a:t>First level bullet</a:t>
            </a:r>
          </a:p>
          <a:p>
            <a:pPr lvl="1"/>
            <a:r>
              <a:rPr lang="en-US" dirty="0"/>
              <a:t>Second level</a:t>
            </a:r>
          </a:p>
          <a:p>
            <a:pPr lvl="2"/>
            <a:r>
              <a:rPr lang="en-US" dirty="0"/>
              <a:t>Third level</a:t>
            </a:r>
          </a:p>
          <a:p>
            <a:pPr lvl="4"/>
            <a:r>
              <a:rPr lang="en-US" dirty="0"/>
              <a:t>Fourth level</a:t>
            </a:r>
            <a:endParaRPr lang="en-GB" dirty="0"/>
          </a:p>
        </p:txBody>
      </p:sp>
    </p:spTree>
    <p:extLst>
      <p:ext uri="{BB962C8B-B14F-4D97-AF65-F5344CB8AC3E}">
        <p14:creationId xmlns:p14="http://schemas.microsoft.com/office/powerpoint/2010/main" val="319505070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Fill3_Text Options">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emphasis part of title</a:t>
            </a:r>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232377" y="1388444"/>
            <a:ext cx="7885666" cy="2643007"/>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a:solidFill>
                  <a:schemeClr val="bg1"/>
                </a:solidFill>
                <a:latin typeface="+mn-lt"/>
                <a:ea typeface="+mn-ea"/>
                <a:cs typeface="+mn-cs"/>
              </a:rPr>
              <a:t>© 2015 Ipsos.</a:t>
            </a:r>
            <a:endParaRPr lang="en-GB" sz="1200" dirty="0">
              <a:solidFill>
                <a:schemeClr val="bg1"/>
              </a:solidFill>
            </a:endParaRPr>
          </a:p>
        </p:txBody>
      </p:sp>
      <p:pic>
        <p:nvPicPr>
          <p:cNvPr id="9" name="Picture 5"/>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658723" y="206528"/>
            <a:ext cx="1231232" cy="20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4694980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Fill3_Bullets Only">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bg1"/>
                </a:solidFill>
              </a:defRPr>
            </a:lvl1pPr>
          </a:lstStyle>
          <a:p>
            <a:r>
              <a:rPr lang="en-US" dirty="0"/>
              <a:t>Click to add emphasis part of title</a:t>
            </a:r>
          </a:p>
        </p:txBody>
      </p:sp>
      <p:sp>
        <p:nvSpPr>
          <p:cNvPr id="8" name="Text Placeholder 7"/>
          <p:cNvSpPr>
            <a:spLocks noGrp="1"/>
          </p:cNvSpPr>
          <p:nvPr>
            <p:ph type="body" sz="quarter" idx="13" hasCustomPrompt="1"/>
          </p:nvPr>
        </p:nvSpPr>
        <p:spPr>
          <a:xfrm>
            <a:off x="232376" y="248323"/>
            <a:ext cx="6733349" cy="442661"/>
          </a:xfrm>
        </p:spPr>
        <p:txBody>
          <a:bodyPr anchor="b">
            <a:normAutofit/>
          </a:bodyPr>
          <a:lstStyle>
            <a:lvl1pPr marL="0" indent="0">
              <a:buNone/>
              <a:defRPr sz="1900" b="0">
                <a:solidFill>
                  <a:schemeClr val="bg1"/>
                </a:solidFill>
              </a:defRPr>
            </a:lvl1pPr>
          </a:lstStyle>
          <a:p>
            <a:pPr lvl="0"/>
            <a:r>
              <a:rPr lang="en-US" dirty="0"/>
              <a:t>CLICK TO ADD TAG LINE OR BEGINNING OF TITLE</a:t>
            </a:r>
            <a:endParaRPr lang="en-GB" dirty="0"/>
          </a:p>
        </p:txBody>
      </p:sp>
      <p:pic>
        <p:nvPicPr>
          <p:cNvPr id="21" name="Picture 20"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14" name="TextBox 13"/>
          <p:cNvSpPr txBox="1"/>
          <p:nvPr userDrawn="1"/>
        </p:nvSpPr>
        <p:spPr>
          <a:xfrm>
            <a:off x="239634" y="4686827"/>
            <a:ext cx="307188" cy="238005"/>
          </a:xfrm>
          <a:prstGeom prst="rect">
            <a:avLst/>
          </a:prstGeom>
        </p:spPr>
        <p:txBody>
          <a:bodyPr vert="horz" wrap="none" lIns="0" tIns="0" rIns="0" bIns="0" rtlCol="0" anchor="b">
            <a:normAutofit/>
          </a:bodyPr>
          <a:lstStyle/>
          <a:p>
            <a:pPr marL="0" algn="l" defTabSz="924282" rtl="0" eaLnBrk="1" latinLnBrk="0" hangingPunct="1">
              <a:lnSpc>
                <a:spcPct val="85000"/>
              </a:lnSpc>
              <a:spcBef>
                <a:spcPts val="204"/>
              </a:spcBef>
            </a:pPr>
            <a:fld id="{01990C03-C3A3-48FE-AF6D-3AE397C89625}" type="slidenum">
              <a:rPr lang="en-GB" sz="800" kern="1200" smtClean="0">
                <a:solidFill>
                  <a:schemeClr val="bg1"/>
                </a:solidFill>
                <a:latin typeface="+mn-lt"/>
                <a:ea typeface="+mn-ea"/>
                <a:cs typeface="+mn-cs"/>
              </a:rPr>
              <a:pPr marL="0" algn="l" defTabSz="924282" rtl="0" eaLnBrk="1" latinLnBrk="0" hangingPunct="1">
                <a:lnSpc>
                  <a:spcPct val="85000"/>
                </a:lnSpc>
                <a:spcBef>
                  <a:spcPts val="204"/>
                </a:spcBef>
              </a:pPr>
              <a:t>‹#›</a:t>
            </a:fld>
            <a:endParaRPr lang="en-GB" sz="800" kern="1200" dirty="0">
              <a:solidFill>
                <a:schemeClr val="bg1"/>
              </a:solidFill>
              <a:latin typeface="+mn-lt"/>
              <a:ea typeface="+mn-ea"/>
              <a:cs typeface="+mn-cs"/>
            </a:endParaRPr>
          </a:p>
        </p:txBody>
      </p:sp>
      <p:sp>
        <p:nvSpPr>
          <p:cNvPr id="15" name="TextBox 14"/>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a:solidFill>
                  <a:schemeClr val="bg1"/>
                </a:solidFill>
                <a:latin typeface="+mn-lt"/>
                <a:ea typeface="+mn-ea"/>
                <a:cs typeface="+mn-cs"/>
              </a:rPr>
              <a:t>© 2015 Ipsos.</a:t>
            </a:r>
            <a:endParaRPr lang="en-GB" sz="1200" dirty="0">
              <a:solidFill>
                <a:schemeClr val="bg1"/>
              </a:solidFill>
            </a:endParaRPr>
          </a:p>
        </p:txBody>
      </p:sp>
      <p:sp>
        <p:nvSpPr>
          <p:cNvPr id="12" name="Text Placeholder 4"/>
          <p:cNvSpPr>
            <a:spLocks noGrp="1"/>
          </p:cNvSpPr>
          <p:nvPr>
            <p:ph type="body" sz="quarter" idx="14" hasCustomPrompt="1"/>
          </p:nvPr>
        </p:nvSpPr>
        <p:spPr>
          <a:xfrm>
            <a:off x="233363" y="1399203"/>
            <a:ext cx="8288337" cy="2639397"/>
          </a:xfrm>
        </p:spPr>
        <p:txBody>
          <a:bodyPr/>
          <a:lstStyle>
            <a:lvl1pPr marL="176213" indent="-176213">
              <a:lnSpc>
                <a:spcPct val="100000"/>
              </a:lnSpc>
              <a:spcBef>
                <a:spcPts val="300"/>
              </a:spcBef>
              <a:spcAft>
                <a:spcPts val="300"/>
              </a:spcAft>
              <a:buFont typeface="Arial" panose="020B0604020202020204" pitchFamily="34" charset="0"/>
              <a:buChar char="•"/>
              <a:defRPr sz="1200" cap="none">
                <a:solidFill>
                  <a:schemeClr val="bg1"/>
                </a:solidFill>
              </a:defRPr>
            </a:lvl1pPr>
            <a:lvl2pPr marL="476250" indent="-166688">
              <a:lnSpc>
                <a:spcPct val="100000"/>
              </a:lnSpc>
              <a:spcBef>
                <a:spcPts val="300"/>
              </a:spcBef>
              <a:spcAft>
                <a:spcPts val="300"/>
              </a:spcAft>
              <a:buFont typeface="Arial" panose="020B0604020202020204" pitchFamily="34" charset="0"/>
              <a:buChar char="–"/>
              <a:tabLst/>
              <a:defRPr sz="1200">
                <a:solidFill>
                  <a:schemeClr val="bg1"/>
                </a:solidFill>
              </a:defRPr>
            </a:lvl2pPr>
            <a:lvl3pPr marL="692150" indent="-177800">
              <a:lnSpc>
                <a:spcPct val="100000"/>
              </a:lnSpc>
              <a:spcBef>
                <a:spcPts val="300"/>
              </a:spcBef>
              <a:spcAft>
                <a:spcPts val="300"/>
              </a:spcAft>
              <a:buSzPct val="85000"/>
              <a:buFont typeface="Arial" panose="020B0604020202020204" pitchFamily="34" charset="0"/>
              <a:buChar char="•"/>
              <a:defRPr sz="1200">
                <a:solidFill>
                  <a:schemeClr val="bg1"/>
                </a:solidFill>
              </a:defRPr>
            </a:lvl3pPr>
            <a:lvl5pPr marL="968375" indent="-174625">
              <a:lnSpc>
                <a:spcPct val="100000"/>
              </a:lnSpc>
              <a:spcBef>
                <a:spcPts val="300"/>
              </a:spcBef>
              <a:spcAft>
                <a:spcPts val="300"/>
              </a:spcAft>
              <a:buSzPct val="85000"/>
              <a:buFont typeface="Arial" panose="020B0604020202020204" pitchFamily="34" charset="0"/>
              <a:buChar char="-"/>
              <a:defRPr sz="1200">
                <a:solidFill>
                  <a:schemeClr val="bg1"/>
                </a:solidFill>
              </a:defRPr>
            </a:lvl5pPr>
          </a:lstStyle>
          <a:p>
            <a:pPr lvl="0"/>
            <a:r>
              <a:rPr lang="en-US" dirty="0"/>
              <a:t>First level bullet</a:t>
            </a:r>
          </a:p>
          <a:p>
            <a:pPr lvl="1"/>
            <a:r>
              <a:rPr lang="en-US" dirty="0"/>
              <a:t>Second level</a:t>
            </a:r>
          </a:p>
          <a:p>
            <a:pPr lvl="2"/>
            <a:r>
              <a:rPr lang="en-US" dirty="0"/>
              <a:t>Third level</a:t>
            </a:r>
          </a:p>
          <a:p>
            <a:pPr lvl="4"/>
            <a:r>
              <a:rPr lang="en-US" dirty="0"/>
              <a:t>Fourth level</a:t>
            </a:r>
            <a:endParaRPr lang="en-GB" dirty="0"/>
          </a:p>
        </p:txBody>
      </p:sp>
      <p:pic>
        <p:nvPicPr>
          <p:cNvPr id="9" name="Picture 5"/>
          <p:cNvPicPr>
            <a:picLocks noChangeAspect="1" noChangeArrowheads="1"/>
          </p:cNvPicPr>
          <p:nvPr userDrawn="1"/>
        </p:nvPicPr>
        <p:blipFill>
          <a:blip r:embed="rId4" cstate="print">
            <a:biLevel thresh="25000"/>
            <a:extLst>
              <a:ext uri="{28A0092B-C50C-407E-A947-70E740481C1C}">
                <a14:useLocalDpi xmlns:a14="http://schemas.microsoft.com/office/drawing/2010/main" val="0"/>
              </a:ext>
            </a:extLst>
          </a:blip>
          <a:srcRect/>
          <a:stretch>
            <a:fillRect/>
          </a:stretch>
        </p:blipFill>
        <p:spPr bwMode="auto">
          <a:xfrm>
            <a:off x="7658723" y="206528"/>
            <a:ext cx="1231232" cy="20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52671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_Main Title - 1/3 Image">
    <p:spTree>
      <p:nvGrpSpPr>
        <p:cNvPr id="1" name=""/>
        <p:cNvGrpSpPr/>
        <p:nvPr/>
      </p:nvGrpSpPr>
      <p:grpSpPr>
        <a:xfrm>
          <a:off x="0" y="0"/>
          <a:ext cx="0" cy="0"/>
          <a:chOff x="0" y="0"/>
          <a:chExt cx="0" cy="0"/>
        </a:xfrm>
      </p:grpSpPr>
      <p:sp>
        <p:nvSpPr>
          <p:cNvPr id="5" name="Picture Placeholder 4"/>
          <p:cNvSpPr>
            <a:spLocks noGrp="1"/>
          </p:cNvSpPr>
          <p:nvPr>
            <p:ph type="pic" sz="quarter" idx="16"/>
          </p:nvPr>
        </p:nvSpPr>
        <p:spPr>
          <a:xfrm>
            <a:off x="1466849" y="-191579"/>
            <a:ext cx="3740523" cy="5152466"/>
          </a:xfrm>
          <a:custGeom>
            <a:avLst/>
            <a:gdLst>
              <a:gd name="connsiteX0" fmla="*/ 0 w 4000500"/>
              <a:gd name="connsiteY0" fmla="*/ 0 h 5143500"/>
              <a:gd name="connsiteX1" fmla="*/ 4000500 w 4000500"/>
              <a:gd name="connsiteY1" fmla="*/ 0 h 5143500"/>
              <a:gd name="connsiteX2" fmla="*/ 4000500 w 4000500"/>
              <a:gd name="connsiteY2" fmla="*/ 5143500 h 5143500"/>
              <a:gd name="connsiteX3" fmla="*/ 0 w 4000500"/>
              <a:gd name="connsiteY3" fmla="*/ 5143500 h 5143500"/>
              <a:gd name="connsiteX4" fmla="*/ 0 w 4000500"/>
              <a:gd name="connsiteY4" fmla="*/ 0 h 5143500"/>
              <a:gd name="connsiteX0" fmla="*/ 0 w 4000500"/>
              <a:gd name="connsiteY0" fmla="*/ 0 h 5143500"/>
              <a:gd name="connsiteX1" fmla="*/ 432547 w 4000500"/>
              <a:gd name="connsiteY1" fmla="*/ 8964 h 5143500"/>
              <a:gd name="connsiteX2" fmla="*/ 4000500 w 4000500"/>
              <a:gd name="connsiteY2" fmla="*/ 5143500 h 5143500"/>
              <a:gd name="connsiteX3" fmla="*/ 0 w 4000500"/>
              <a:gd name="connsiteY3" fmla="*/ 5143500 h 5143500"/>
              <a:gd name="connsiteX4" fmla="*/ 0 w 4000500"/>
              <a:gd name="connsiteY4" fmla="*/ 0 h 5143500"/>
              <a:gd name="connsiteX0" fmla="*/ 0 w 3740523"/>
              <a:gd name="connsiteY0" fmla="*/ 0 h 5143500"/>
              <a:gd name="connsiteX1" fmla="*/ 432547 w 3740523"/>
              <a:gd name="connsiteY1" fmla="*/ 8964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0 h 5143500"/>
              <a:gd name="connsiteX1" fmla="*/ 441511 w 3740523"/>
              <a:gd name="connsiteY1" fmla="*/ 17929 h 5143500"/>
              <a:gd name="connsiteX2" fmla="*/ 3740523 w 3740523"/>
              <a:gd name="connsiteY2" fmla="*/ 5143500 h 5143500"/>
              <a:gd name="connsiteX3" fmla="*/ 0 w 3740523"/>
              <a:gd name="connsiteY3" fmla="*/ 5143500 h 5143500"/>
              <a:gd name="connsiteX4" fmla="*/ 0 w 3740523"/>
              <a:gd name="connsiteY4" fmla="*/ 0 h 5143500"/>
              <a:gd name="connsiteX0" fmla="*/ 0 w 3740523"/>
              <a:gd name="connsiteY0" fmla="*/ 8966 h 5152466"/>
              <a:gd name="connsiteX1" fmla="*/ 441511 w 3740523"/>
              <a:gd name="connsiteY1" fmla="*/ 0 h 5152466"/>
              <a:gd name="connsiteX2" fmla="*/ 3740523 w 3740523"/>
              <a:gd name="connsiteY2" fmla="*/ 5152466 h 5152466"/>
              <a:gd name="connsiteX3" fmla="*/ 0 w 3740523"/>
              <a:gd name="connsiteY3" fmla="*/ 5152466 h 5152466"/>
              <a:gd name="connsiteX4" fmla="*/ 0 w 3740523"/>
              <a:gd name="connsiteY4" fmla="*/ 8966 h 515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523" h="5152466">
                <a:moveTo>
                  <a:pt x="0" y="8966"/>
                </a:moveTo>
                <a:lnTo>
                  <a:pt x="441511" y="0"/>
                </a:lnTo>
                <a:lnTo>
                  <a:pt x="3740523" y="5152466"/>
                </a:lnTo>
                <a:lnTo>
                  <a:pt x="0" y="5152466"/>
                </a:lnTo>
                <a:lnTo>
                  <a:pt x="0" y="8966"/>
                </a:lnTo>
                <a:close/>
              </a:path>
            </a:pathLst>
          </a:custGeom>
        </p:spPr>
        <p:txBody>
          <a:bodyPr/>
          <a:lstStyle/>
          <a:p>
            <a:r>
              <a:rPr lang="es-ES"/>
              <a:t>Haga clic en el icono para agregar una imagen</a:t>
            </a:r>
            <a:endParaRPr lang="en-GB"/>
          </a:p>
        </p:txBody>
      </p:sp>
      <p:sp>
        <p:nvSpPr>
          <p:cNvPr id="2" name="Title 1"/>
          <p:cNvSpPr>
            <a:spLocks noGrp="1"/>
          </p:cNvSpPr>
          <p:nvPr>
            <p:ph type="ctrTitle" hasCustomPrompt="1"/>
          </p:nvPr>
        </p:nvSpPr>
        <p:spPr>
          <a:xfrm>
            <a:off x="4176000" y="2152234"/>
            <a:ext cx="4699059" cy="508645"/>
          </a:xfrm>
        </p:spPr>
        <p:txBody>
          <a:bodyPr anchor="ctr"/>
          <a:lstStyle>
            <a:lvl1pPr>
              <a:defRPr sz="3700" baseline="0"/>
            </a:lvl1pPr>
          </a:lstStyle>
          <a:p>
            <a:r>
              <a:rPr lang="en-US" dirty="0"/>
              <a:t>Impact word(s)</a:t>
            </a:r>
          </a:p>
        </p:txBody>
      </p:sp>
      <p:sp>
        <p:nvSpPr>
          <p:cNvPr id="3" name="Subtitle 2"/>
          <p:cNvSpPr>
            <a:spLocks noGrp="1"/>
          </p:cNvSpPr>
          <p:nvPr>
            <p:ph type="subTitle" idx="1" hasCustomPrompt="1"/>
          </p:nvPr>
        </p:nvSpPr>
        <p:spPr>
          <a:xfrm>
            <a:off x="4176000" y="2864332"/>
            <a:ext cx="4699059" cy="1332300"/>
          </a:xfrm>
        </p:spPr>
        <p:txBody>
          <a:bodyPr/>
          <a:lstStyle>
            <a:lvl1pPr marL="0" indent="0" algn="l">
              <a:buNone/>
              <a:defRPr baseline="0">
                <a:solidFill>
                  <a:schemeClr val="bg2">
                    <a:lumMod val="75000"/>
                  </a:schemeClr>
                </a:solidFill>
              </a:defRPr>
            </a:lvl1pPr>
            <a:lvl2pPr marL="3240" indent="0" algn="l">
              <a:spcBef>
                <a:spcPts val="0"/>
              </a:spcBef>
              <a:buNone/>
              <a:tabLst/>
              <a:defRPr baseline="0">
                <a:solidFill>
                  <a:schemeClr val="bg2">
                    <a:lumMod val="75000"/>
                  </a:schemeClr>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a:t>Presenter Name</a:t>
            </a:r>
          </a:p>
          <a:p>
            <a:pPr lvl="1"/>
            <a:r>
              <a:rPr lang="en-US" dirty="0"/>
              <a:t>Job title, date, or other relevant presenter info</a:t>
            </a:r>
          </a:p>
        </p:txBody>
      </p:sp>
      <p:sp>
        <p:nvSpPr>
          <p:cNvPr id="20" name="Text Placeholder 19"/>
          <p:cNvSpPr>
            <a:spLocks noGrp="1"/>
          </p:cNvSpPr>
          <p:nvPr>
            <p:ph type="body" sz="quarter" idx="13" hasCustomPrompt="1"/>
          </p:nvPr>
        </p:nvSpPr>
        <p:spPr>
          <a:xfrm>
            <a:off x="4176000" y="1389063"/>
            <a:ext cx="4699059" cy="637454"/>
          </a:xfrm>
        </p:spPr>
        <p:txBody>
          <a:bodyPr anchor="b">
            <a:normAutofit/>
          </a:bodyPr>
          <a:lstStyle>
            <a:lvl1pPr>
              <a:defRPr sz="2200" b="0" cap="none" baseline="0">
                <a:solidFill>
                  <a:schemeClr val="bg2"/>
                </a:solidFill>
              </a:defRPr>
            </a:lvl1pPr>
          </a:lstStyle>
          <a:p>
            <a:pPr lvl="0"/>
            <a:r>
              <a:rPr lang="en-US" dirty="0"/>
              <a:t>Full presentation title</a:t>
            </a:r>
            <a:endParaRPr lang="en-GB" dirty="0"/>
          </a:p>
        </p:txBody>
      </p:sp>
      <p:sp>
        <p:nvSpPr>
          <p:cNvPr id="7" name="Picture Placeholder 6"/>
          <p:cNvSpPr>
            <a:spLocks noGrp="1"/>
          </p:cNvSpPr>
          <p:nvPr>
            <p:ph type="pic" sz="quarter" idx="15" hasCustomPrompt="1"/>
          </p:nvPr>
        </p:nvSpPr>
        <p:spPr>
          <a:xfrm>
            <a:off x="7689036" y="672878"/>
            <a:ext cx="1165276" cy="633412"/>
          </a:xfrm>
          <a:solidFill>
            <a:schemeClr val="bg1"/>
          </a:solidFill>
        </p:spPr>
        <p:txBody>
          <a:bodyPr/>
          <a:lstStyle>
            <a:lvl1pPr algn="ctr">
              <a:defRPr sz="1400"/>
            </a:lvl1pPr>
          </a:lstStyle>
          <a:p>
            <a:r>
              <a:rPr lang="en-GB" dirty="0"/>
              <a:t>Client Logo</a:t>
            </a:r>
            <a:br>
              <a:rPr lang="en-GB" dirty="0"/>
            </a:br>
            <a:r>
              <a:rPr lang="en-GB" dirty="0"/>
              <a:t>(delete if unused)</a:t>
            </a:r>
          </a:p>
        </p:txBody>
      </p:sp>
      <p:sp>
        <p:nvSpPr>
          <p:cNvPr id="14" name="Footer Placeholder 10"/>
          <p:cNvSpPr>
            <a:spLocks noGrp="1"/>
          </p:cNvSpPr>
          <p:nvPr>
            <p:ph type="ftr" sz="quarter" idx="11"/>
          </p:nvPr>
        </p:nvSpPr>
        <p:spPr>
          <a:xfrm>
            <a:off x="4176000" y="4031450"/>
            <a:ext cx="4699059" cy="595972"/>
          </a:xfrm>
          <a:prstGeom prst="rect">
            <a:avLst/>
          </a:prstGeom>
        </p:spPr>
        <p:txBody>
          <a:bodyPr lIns="0" tIns="0" rIns="0" bIns="0"/>
          <a:lstStyle>
            <a:lvl1pPr>
              <a:defRPr sz="1000">
                <a:solidFill>
                  <a:schemeClr val="accent4">
                    <a:lumMod val="75000"/>
                  </a:schemeClr>
                </a:solidFill>
              </a:defRPr>
            </a:lvl1pPr>
          </a:lstStyle>
          <a:p>
            <a:endParaRPr lang="en-GB" dirty="0"/>
          </a:p>
        </p:txBody>
      </p:sp>
    </p:spTree>
    <p:extLst>
      <p:ext uri="{BB962C8B-B14F-4D97-AF65-F5344CB8AC3E}">
        <p14:creationId xmlns:p14="http://schemas.microsoft.com/office/powerpoint/2010/main" val="377510680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Contacts">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solidFill>
                  <a:schemeClr val="bg1"/>
                </a:solidFill>
              </a:defRPr>
            </a:lvl1pPr>
          </a:lstStyle>
          <a:p>
            <a:r>
              <a:rPr lang="en-US" dirty="0"/>
              <a:t>Click to add emphasis part of title</a:t>
            </a:r>
          </a:p>
        </p:txBody>
      </p:sp>
      <p:pic>
        <p:nvPicPr>
          <p:cNvPr id="20" name="Picture 19" descr="IPSOS_GAMECHANGERS_blue.png"/>
          <p:cNvPicPr>
            <a:picLocks noChangeAspect="1"/>
          </p:cNvPicPr>
          <p:nvPr userDrawn="1"/>
        </p:nvPicPr>
        <p:blipFill rotWithShape="1">
          <a:blip r:embed="rId2" cstate="print">
            <a:extLst>
              <a:ext uri="{BEBA8EAE-BF5A-486C-A8C5-ECC9F3942E4B}">
                <a14:imgProps xmlns:a14="http://schemas.microsoft.com/office/drawing/2010/main">
                  <a14:imgLayer r:embed="rId3">
                    <a14:imgEffect>
                      <a14:brightnessContrast bright="100000"/>
                    </a14:imgEffect>
                  </a14:imgLayer>
                </a14:imgProps>
              </a:ext>
              <a:ext uri="{28A0092B-C50C-407E-A947-70E740481C1C}">
                <a14:useLocalDpi xmlns:a14="http://schemas.microsoft.com/office/drawing/2010/main" val="0"/>
              </a:ext>
            </a:extLst>
          </a:blip>
          <a:srcRect t="14610" r="22774"/>
          <a:stretch/>
        </p:blipFill>
        <p:spPr>
          <a:xfrm>
            <a:off x="6965726" y="4658133"/>
            <a:ext cx="1380186" cy="277168"/>
          </a:xfrm>
          <a:prstGeom prst="rect">
            <a:avLst/>
          </a:prstGeom>
        </p:spPr>
      </p:pic>
      <p:sp>
        <p:nvSpPr>
          <p:cNvPr id="22" name="TextBox 21"/>
          <p:cNvSpPr txBox="1"/>
          <p:nvPr userDrawn="1"/>
        </p:nvSpPr>
        <p:spPr>
          <a:xfrm>
            <a:off x="629736" y="4755925"/>
            <a:ext cx="691172" cy="168907"/>
          </a:xfrm>
          <a:prstGeom prst="rect">
            <a:avLst/>
          </a:prstGeom>
        </p:spPr>
        <p:txBody>
          <a:bodyPr vert="horz" wrap="none" lIns="0" tIns="0" rIns="0" bIns="0" rtlCol="0" anchor="b">
            <a:normAutofit/>
          </a:bodyPr>
          <a:lstStyle/>
          <a:p>
            <a:pPr marL="0" marR="0" indent="0" algn="l" defTabSz="924282" rtl="0" eaLnBrk="1" fontAlgn="auto" latinLnBrk="0" hangingPunct="1">
              <a:lnSpc>
                <a:spcPct val="85000"/>
              </a:lnSpc>
              <a:spcBef>
                <a:spcPts val="204"/>
              </a:spcBef>
              <a:spcAft>
                <a:spcPts val="0"/>
              </a:spcAft>
              <a:buClrTx/>
              <a:buSzTx/>
              <a:buFontTx/>
              <a:buNone/>
              <a:tabLst/>
              <a:defRPr/>
            </a:pPr>
            <a:r>
              <a:rPr lang="en-GB" sz="800" kern="1200" dirty="0">
                <a:solidFill>
                  <a:schemeClr val="bg1"/>
                </a:solidFill>
                <a:latin typeface="+mn-lt"/>
                <a:ea typeface="+mn-ea"/>
                <a:cs typeface="+mn-cs"/>
              </a:rPr>
              <a:t>© 2015 Ipsos.</a:t>
            </a:r>
            <a:endParaRPr lang="en-GB" sz="1200" dirty="0">
              <a:solidFill>
                <a:schemeClr val="bg1"/>
              </a:solidFill>
            </a:endParaRPr>
          </a:p>
        </p:txBody>
      </p:sp>
      <p:pic>
        <p:nvPicPr>
          <p:cNvPr id="23" name="Picture 22" descr="IPSOS_GAMECHANGERS_blue.png"/>
          <p:cNvPicPr>
            <a:picLocks noChangeAspect="1"/>
          </p:cNvPicPr>
          <p:nvPr userDrawn="1"/>
        </p:nvPicPr>
        <p:blipFill rotWithShape="1">
          <a:blip r:embed="rId4" cstate="print">
            <a:extLst>
              <a:ext uri="{28A0092B-C50C-407E-A947-70E740481C1C}">
                <a14:useLocalDpi xmlns:a14="http://schemas.microsoft.com/office/drawing/2010/main" val="0"/>
              </a:ext>
            </a:extLst>
          </a:blip>
          <a:srcRect l="78888" t="-9671" b="-1"/>
          <a:stretch/>
        </p:blipFill>
        <p:spPr>
          <a:xfrm>
            <a:off x="8521945" y="4594687"/>
            <a:ext cx="377327" cy="355982"/>
          </a:xfrm>
          <a:prstGeom prst="rect">
            <a:avLst/>
          </a:prstGeom>
        </p:spPr>
      </p:pic>
      <p:sp>
        <p:nvSpPr>
          <p:cNvPr id="6" name="Picture Placeholder 5"/>
          <p:cNvSpPr>
            <a:spLocks noGrp="1"/>
          </p:cNvSpPr>
          <p:nvPr>
            <p:ph type="pic" sz="quarter" idx="10"/>
          </p:nvPr>
        </p:nvSpPr>
        <p:spPr>
          <a:xfrm>
            <a:off x="743381" y="1622613"/>
            <a:ext cx="1211263" cy="1209675"/>
          </a:xfrm>
          <a:prstGeom prst="ellipse">
            <a:avLst/>
          </a:prstGeom>
        </p:spPr>
        <p:txBody>
          <a:bodyPr/>
          <a:lstStyle>
            <a:lvl1pPr>
              <a:defRPr>
                <a:solidFill>
                  <a:schemeClr val="bg1"/>
                </a:solidFill>
              </a:defRPr>
            </a:lvl1pPr>
          </a:lstStyle>
          <a:p>
            <a:r>
              <a:rPr lang="es-ES"/>
              <a:t>Haga clic en el icono para agregar una imagen</a:t>
            </a:r>
            <a:endParaRPr lang="en-GB" dirty="0"/>
          </a:p>
        </p:txBody>
      </p:sp>
      <p:sp>
        <p:nvSpPr>
          <p:cNvPr id="16" name="Picture Placeholder 5"/>
          <p:cNvSpPr>
            <a:spLocks noGrp="1"/>
          </p:cNvSpPr>
          <p:nvPr>
            <p:ph type="pic" sz="quarter" idx="11"/>
          </p:nvPr>
        </p:nvSpPr>
        <p:spPr>
          <a:xfrm>
            <a:off x="3818226" y="1622613"/>
            <a:ext cx="1211263" cy="1209675"/>
          </a:xfrm>
          <a:prstGeom prst="ellipse">
            <a:avLst/>
          </a:prstGeom>
        </p:spPr>
        <p:txBody>
          <a:bodyPr/>
          <a:lstStyle>
            <a:lvl1pPr>
              <a:defRPr>
                <a:solidFill>
                  <a:schemeClr val="bg1"/>
                </a:solidFill>
              </a:defRPr>
            </a:lvl1pPr>
          </a:lstStyle>
          <a:p>
            <a:r>
              <a:rPr lang="es-ES"/>
              <a:t>Haga clic en el icono para agregar una imagen</a:t>
            </a:r>
            <a:endParaRPr lang="en-GB" dirty="0"/>
          </a:p>
        </p:txBody>
      </p:sp>
      <p:sp>
        <p:nvSpPr>
          <p:cNvPr id="19" name="Picture Placeholder 5"/>
          <p:cNvSpPr>
            <a:spLocks noGrp="1"/>
          </p:cNvSpPr>
          <p:nvPr>
            <p:ph type="pic" sz="quarter" idx="12"/>
          </p:nvPr>
        </p:nvSpPr>
        <p:spPr>
          <a:xfrm>
            <a:off x="6893072" y="1622613"/>
            <a:ext cx="1211263" cy="1209675"/>
          </a:xfrm>
          <a:prstGeom prst="ellipse">
            <a:avLst/>
          </a:prstGeom>
        </p:spPr>
        <p:txBody>
          <a:bodyPr/>
          <a:lstStyle>
            <a:lvl1pPr>
              <a:defRPr>
                <a:solidFill>
                  <a:schemeClr val="bg1"/>
                </a:solidFill>
              </a:defRPr>
            </a:lvl1pPr>
          </a:lstStyle>
          <a:p>
            <a:r>
              <a:rPr lang="es-ES"/>
              <a:t>Haga clic en el icono para agregar una imagen</a:t>
            </a:r>
            <a:endParaRPr lang="en-GB" dirty="0"/>
          </a:p>
        </p:txBody>
      </p:sp>
      <p:pic>
        <p:nvPicPr>
          <p:cNvPr id="10" name="Picture 5"/>
          <p:cNvPicPr>
            <a:picLocks noChangeAspect="1" noChangeArrowheads="1"/>
          </p:cNvPicPr>
          <p:nvPr userDrawn="1"/>
        </p:nvPicPr>
        <p:blipFill>
          <a:blip r:embed="rId5" cstate="print">
            <a:biLevel thresh="25000"/>
            <a:extLst>
              <a:ext uri="{28A0092B-C50C-407E-A947-70E740481C1C}">
                <a14:useLocalDpi xmlns:a14="http://schemas.microsoft.com/office/drawing/2010/main" val="0"/>
              </a:ext>
            </a:extLst>
          </a:blip>
          <a:srcRect/>
          <a:stretch>
            <a:fillRect/>
          </a:stretch>
        </p:blipFill>
        <p:spPr bwMode="auto">
          <a:xfrm>
            <a:off x="7658723" y="206528"/>
            <a:ext cx="1231232" cy="2070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8040475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with Blin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54595" cy="461548"/>
          </a:xfrm>
        </p:spPr>
        <p:txBody>
          <a:bodyPr/>
          <a:lstStyle/>
          <a:p>
            <a:r>
              <a:rPr lang="en-US" dirty="0"/>
              <a:t>Click to add emphasis part of title</a:t>
            </a:r>
            <a:endParaRPr lang="en-GB" dirty="0"/>
          </a:p>
        </p:txBody>
      </p:sp>
      <p:sp>
        <p:nvSpPr>
          <p:cNvPr id="11" name="Text Placeholder 7"/>
          <p:cNvSpPr>
            <a:spLocks noGrp="1"/>
          </p:cNvSpPr>
          <p:nvPr>
            <p:ph type="body" sz="quarter" idx="13" hasCustomPrompt="1"/>
          </p:nvPr>
        </p:nvSpPr>
        <p:spPr>
          <a:xfrm>
            <a:off x="234000" y="248323"/>
            <a:ext cx="7887670" cy="442661"/>
          </a:xfrm>
        </p:spPr>
        <p:txBody>
          <a:bodyPr anchor="b">
            <a:normAutofit/>
          </a:bodyPr>
          <a:lstStyle>
            <a:lvl1pPr marL="0" indent="0">
              <a:buNone/>
              <a:defRPr sz="1900" b="0">
                <a:solidFill>
                  <a:schemeClr val="bg2"/>
                </a:solidFill>
              </a:defRPr>
            </a:lvl1pPr>
          </a:lstStyle>
          <a:p>
            <a:pPr lvl="0"/>
            <a:r>
              <a:rPr lang="en-US" dirty="0"/>
              <a:t>CLICK TO ADD TAG LINE OR BEGINNING OF TITLE</a:t>
            </a:r>
            <a:endParaRPr lang="en-GB" dirty="0"/>
          </a:p>
        </p:txBody>
      </p:sp>
      <p:grpSp>
        <p:nvGrpSpPr>
          <p:cNvPr id="88" name="Group 87"/>
          <p:cNvGrpSpPr/>
          <p:nvPr userDrawn="1"/>
        </p:nvGrpSpPr>
        <p:grpSpPr>
          <a:xfrm>
            <a:off x="8252496" y="2571750"/>
            <a:ext cx="891505" cy="2571750"/>
            <a:chOff x="12130881" y="3781425"/>
            <a:chExt cx="1310482" cy="3781425"/>
          </a:xfrm>
        </p:grpSpPr>
        <p:sp>
          <p:nvSpPr>
            <p:cNvPr id="89" name="Oval 88"/>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90" name="Oval 89"/>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Oval 90"/>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Right Triangle 91"/>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3" name="Picture 92"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94"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spTree>
    <p:extLst>
      <p:ext uri="{BB962C8B-B14F-4D97-AF65-F5344CB8AC3E}">
        <p14:creationId xmlns:p14="http://schemas.microsoft.com/office/powerpoint/2010/main" val="22023704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ext &amp; Blin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add emphasis part of title</a:t>
            </a:r>
          </a:p>
        </p:txBody>
      </p:sp>
      <p:sp>
        <p:nvSpPr>
          <p:cNvPr id="8" name="Text Placeholder 7"/>
          <p:cNvSpPr>
            <a:spLocks noGrp="1"/>
          </p:cNvSpPr>
          <p:nvPr>
            <p:ph type="body" sz="quarter" idx="13" hasCustomPrompt="1"/>
          </p:nvPr>
        </p:nvSpPr>
        <p:spPr>
          <a:xfrm>
            <a:off x="232376" y="248323"/>
            <a:ext cx="6725791" cy="442661"/>
          </a:xfrm>
        </p:spPr>
        <p:txBody>
          <a:bodyPr anchor="b">
            <a:normAutofit/>
          </a:bodyPr>
          <a:lstStyle>
            <a:lvl1pPr marL="0" indent="0">
              <a:buNone/>
              <a:defRPr sz="1900" b="0">
                <a:solidFill>
                  <a:schemeClr val="bg2"/>
                </a:solidFill>
              </a:defRPr>
            </a:lvl1pPr>
          </a:lstStyle>
          <a:p>
            <a:pPr lvl="0"/>
            <a:r>
              <a:rPr lang="en-US" dirty="0"/>
              <a:t>CLICK TO ADD TAG LINE OR BEGINNING OF TITLE</a:t>
            </a:r>
            <a:endParaRPr lang="en-GB" dirty="0"/>
          </a:p>
        </p:txBody>
      </p:sp>
      <p:sp>
        <p:nvSpPr>
          <p:cNvPr id="11" name="Text Placeholder 10"/>
          <p:cNvSpPr>
            <a:spLocks noGrp="1"/>
          </p:cNvSpPr>
          <p:nvPr>
            <p:ph type="body" sz="quarter" idx="14"/>
          </p:nvPr>
        </p:nvSpPr>
        <p:spPr>
          <a:xfrm>
            <a:off x="247650" y="1388443"/>
            <a:ext cx="7870391" cy="264300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GB" dirty="0"/>
          </a:p>
        </p:txBody>
      </p:sp>
      <p:grpSp>
        <p:nvGrpSpPr>
          <p:cNvPr id="36" name="Group 35"/>
          <p:cNvGrpSpPr/>
          <p:nvPr userDrawn="1"/>
        </p:nvGrpSpPr>
        <p:grpSpPr>
          <a:xfrm>
            <a:off x="8252496" y="2571750"/>
            <a:ext cx="891505" cy="2571750"/>
            <a:chOff x="12130881" y="3781425"/>
            <a:chExt cx="1310482" cy="3781425"/>
          </a:xfrm>
        </p:grpSpPr>
        <p:sp>
          <p:nvSpPr>
            <p:cNvPr id="37" name="Oval 36"/>
            <p:cNvSpPr>
              <a:spLocks/>
            </p:cNvSpPr>
            <p:nvPr/>
          </p:nvSpPr>
          <p:spPr bwMode="auto">
            <a:xfrm rot="3900000" flipH="1">
              <a:off x="12448596" y="5001406"/>
              <a:ext cx="698400" cy="697635"/>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38" name="Oval 37"/>
            <p:cNvSpPr/>
            <p:nvPr/>
          </p:nvSpPr>
          <p:spPr>
            <a:xfrm>
              <a:off x="12613164" y="4367456"/>
              <a:ext cx="411286" cy="4112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 name="Oval 38"/>
            <p:cNvSpPr/>
            <p:nvPr/>
          </p:nvSpPr>
          <p:spPr>
            <a:xfrm>
              <a:off x="12346781" y="4200525"/>
              <a:ext cx="172831" cy="1728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Right Triangle 39"/>
            <p:cNvSpPr/>
            <p:nvPr/>
          </p:nvSpPr>
          <p:spPr>
            <a:xfrm flipH="1">
              <a:off x="12130881" y="3781425"/>
              <a:ext cx="1310482" cy="3781425"/>
            </a:xfrm>
            <a:prstGeom prst="rtTriangl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41" name="Picture 40" descr="IPSOS_GAMECHANGERS_blue.png"/>
            <p:cNvPicPr>
              <a:picLocks noChangeAspect="1"/>
            </p:cNvPicPr>
            <p:nvPr/>
          </p:nvPicPr>
          <p:blipFill rotWithShape="1">
            <a:blip r:embed="rId2" cstate="print">
              <a:extLst>
                <a:ext uri="{28A0092B-C50C-407E-A947-70E740481C1C}">
                  <a14:useLocalDpi xmlns:a14="http://schemas.microsoft.com/office/drawing/2010/main" val="0"/>
                </a:ext>
              </a:extLst>
            </a:blip>
            <a:srcRect l="78888" t="-9671" b="-1"/>
            <a:stretch/>
          </p:blipFill>
          <p:spPr>
            <a:xfrm>
              <a:off x="12526963" y="6755928"/>
              <a:ext cx="554656" cy="523425"/>
            </a:xfrm>
            <a:prstGeom prst="rect">
              <a:avLst/>
            </a:prstGeom>
          </p:spPr>
        </p:pic>
        <p:sp>
          <p:nvSpPr>
            <p:cNvPr id="42" name="Oval 24"/>
            <p:cNvSpPr>
              <a:spLocks/>
            </p:cNvSpPr>
            <p:nvPr/>
          </p:nvSpPr>
          <p:spPr bwMode="auto">
            <a:xfrm rot="3900000" flipH="1">
              <a:off x="12429978" y="5491320"/>
              <a:ext cx="763902" cy="754332"/>
            </a:xfrm>
            <a:custGeom>
              <a:avLst/>
              <a:gdLst/>
              <a:ahLst/>
              <a:cxnLst/>
              <a:rect l="l" t="t" r="r" b="b"/>
              <a:pathLst>
                <a:path w="763902" h="754332">
                  <a:moveTo>
                    <a:pt x="763902" y="138227"/>
                  </a:moveTo>
                  <a:cubicBezTo>
                    <a:pt x="683802" y="52832"/>
                    <a:pt x="569760" y="0"/>
                    <a:pt x="443365" y="0"/>
                  </a:cubicBezTo>
                  <a:cubicBezTo>
                    <a:pt x="198502" y="0"/>
                    <a:pt x="-1" y="198284"/>
                    <a:pt x="0" y="442881"/>
                  </a:cubicBezTo>
                  <a:cubicBezTo>
                    <a:pt x="-1" y="564384"/>
                    <a:pt x="48982" y="674459"/>
                    <a:pt x="128444" y="7543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GB" dirty="0"/>
            </a:p>
          </p:txBody>
        </p:sp>
      </p:grpSp>
    </p:spTree>
    <p:extLst>
      <p:ext uri="{BB962C8B-B14F-4D97-AF65-F5344CB8AC3E}">
        <p14:creationId xmlns:p14="http://schemas.microsoft.com/office/powerpoint/2010/main" val="37132176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iographies">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34000" y="643468"/>
            <a:ext cx="8646971" cy="461548"/>
          </a:xfrm>
        </p:spPr>
        <p:txBody>
          <a:bodyPr/>
          <a:lstStyle>
            <a:lvl1pPr>
              <a:defRPr baseline="0"/>
            </a:lvl1pPr>
          </a:lstStyle>
          <a:p>
            <a:r>
              <a:rPr lang="en-US" dirty="0"/>
              <a:t>Click to add emphasis part of title</a:t>
            </a:r>
          </a:p>
        </p:txBody>
      </p:sp>
      <p:sp>
        <p:nvSpPr>
          <p:cNvPr id="8" name="Text Placeholder 7"/>
          <p:cNvSpPr>
            <a:spLocks noGrp="1"/>
          </p:cNvSpPr>
          <p:nvPr>
            <p:ph type="body" sz="quarter" idx="13" hasCustomPrompt="1"/>
          </p:nvPr>
        </p:nvSpPr>
        <p:spPr>
          <a:xfrm>
            <a:off x="234000" y="243073"/>
            <a:ext cx="6718167" cy="442661"/>
          </a:xfrm>
        </p:spPr>
        <p:txBody>
          <a:bodyPr anchor="b">
            <a:normAutofit/>
          </a:bodyPr>
          <a:lstStyle>
            <a:lvl1pPr marL="0" indent="0">
              <a:buNone/>
              <a:defRPr sz="1900" b="0" baseline="0">
                <a:solidFill>
                  <a:schemeClr val="bg2"/>
                </a:solidFill>
              </a:defRPr>
            </a:lvl1pPr>
          </a:lstStyle>
          <a:p>
            <a:pPr lvl="0"/>
            <a:r>
              <a:rPr lang="en-US" dirty="0"/>
              <a:t>CLICK TO ADD TAG LINE OR BEGINNING OF TITLE</a:t>
            </a:r>
            <a:endParaRPr lang="en-GB" dirty="0"/>
          </a:p>
        </p:txBody>
      </p:sp>
      <p:sp>
        <p:nvSpPr>
          <p:cNvPr id="5" name="Content Placeholder 2"/>
          <p:cNvSpPr>
            <a:spLocks noGrp="1"/>
          </p:cNvSpPr>
          <p:nvPr>
            <p:ph idx="12" hasCustomPrompt="1"/>
          </p:nvPr>
        </p:nvSpPr>
        <p:spPr>
          <a:xfrm>
            <a:off x="947451"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a:t>Click to edit master text styles</a:t>
            </a:r>
          </a:p>
        </p:txBody>
      </p:sp>
      <p:sp>
        <p:nvSpPr>
          <p:cNvPr id="10" name="Picture Placeholder 8"/>
          <p:cNvSpPr>
            <a:spLocks noGrp="1"/>
          </p:cNvSpPr>
          <p:nvPr>
            <p:ph type="pic" sz="quarter" idx="15" hasCustomPrompt="1"/>
          </p:nvPr>
        </p:nvSpPr>
        <p:spPr>
          <a:xfrm>
            <a:off x="262929" y="1239836"/>
            <a:ext cx="684522" cy="578779"/>
          </a:xfrm>
          <a:solidFill>
            <a:schemeClr val="bg1">
              <a:lumMod val="85000"/>
            </a:schemeClr>
          </a:solidFill>
        </p:spPr>
        <p:txBody>
          <a:bodyPr>
            <a:normAutofit/>
          </a:bodyPr>
          <a:lstStyle>
            <a:lvl1pPr marL="0" indent="0">
              <a:buNone/>
              <a:defRPr sz="1050" baseline="0"/>
            </a:lvl1pPr>
          </a:lstStyle>
          <a:p>
            <a:r>
              <a:rPr lang="en-GB" dirty="0"/>
              <a:t>Insert picture from file</a:t>
            </a:r>
          </a:p>
        </p:txBody>
      </p:sp>
      <p:sp>
        <p:nvSpPr>
          <p:cNvPr id="11" name="Picture Placeholder 8"/>
          <p:cNvSpPr>
            <a:spLocks noGrp="1"/>
          </p:cNvSpPr>
          <p:nvPr>
            <p:ph type="pic" sz="quarter" idx="18" hasCustomPrompt="1"/>
          </p:nvPr>
        </p:nvSpPr>
        <p:spPr>
          <a:xfrm>
            <a:off x="3196468" y="1239836"/>
            <a:ext cx="684522" cy="578779"/>
          </a:xfrm>
          <a:solidFill>
            <a:schemeClr val="bg1">
              <a:lumMod val="85000"/>
            </a:schemeClr>
          </a:solidFill>
        </p:spPr>
        <p:txBody>
          <a:bodyPr>
            <a:normAutofit/>
          </a:bodyPr>
          <a:lstStyle>
            <a:lvl1pPr marL="0" indent="0">
              <a:buNone/>
              <a:defRPr sz="1050" baseline="0"/>
            </a:lvl1pPr>
          </a:lstStyle>
          <a:p>
            <a:r>
              <a:rPr lang="en-GB" dirty="0"/>
              <a:t>Insert picture from file</a:t>
            </a:r>
          </a:p>
        </p:txBody>
      </p:sp>
      <p:sp>
        <p:nvSpPr>
          <p:cNvPr id="12" name="Picture Placeholder 8"/>
          <p:cNvSpPr>
            <a:spLocks noGrp="1"/>
          </p:cNvSpPr>
          <p:nvPr>
            <p:ph type="pic" sz="quarter" idx="19" hasCustomPrompt="1"/>
          </p:nvPr>
        </p:nvSpPr>
        <p:spPr>
          <a:xfrm>
            <a:off x="6147915" y="1239836"/>
            <a:ext cx="684522" cy="578779"/>
          </a:xfrm>
          <a:solidFill>
            <a:schemeClr val="bg1">
              <a:lumMod val="85000"/>
            </a:schemeClr>
          </a:solidFill>
        </p:spPr>
        <p:txBody>
          <a:bodyPr>
            <a:normAutofit/>
          </a:bodyPr>
          <a:lstStyle>
            <a:lvl1pPr marL="0" indent="0">
              <a:buNone/>
              <a:defRPr sz="1050" baseline="0"/>
            </a:lvl1pPr>
          </a:lstStyle>
          <a:p>
            <a:r>
              <a:rPr lang="en-GB" dirty="0"/>
              <a:t>Insert picture from file</a:t>
            </a:r>
          </a:p>
        </p:txBody>
      </p:sp>
      <p:sp>
        <p:nvSpPr>
          <p:cNvPr id="4" name="Text Placeholder 3"/>
          <p:cNvSpPr>
            <a:spLocks noGrp="1"/>
          </p:cNvSpPr>
          <p:nvPr>
            <p:ph type="body" sz="quarter" idx="20" hasCustomPrompt="1"/>
          </p:nvPr>
        </p:nvSpPr>
        <p:spPr>
          <a:xfrm>
            <a:off x="263525" y="1918036"/>
            <a:ext cx="2625725" cy="947738"/>
          </a:xfrm>
        </p:spPr>
        <p:txBody>
          <a:bodyPr>
            <a:noAutofit/>
          </a:bodyPr>
          <a:lstStyle>
            <a:lvl3pPr>
              <a:defRPr baseline="0"/>
            </a:lvl3pPr>
            <a:lvl4pPr>
              <a:defRPr baseline="0"/>
            </a:lvl4pPr>
            <a:lvl5pPr>
              <a:defRPr/>
            </a:lvl5pPr>
          </a:lstStyle>
          <a:p>
            <a:pPr lvl="2"/>
            <a:r>
              <a:rPr lang="en-US" dirty="0"/>
              <a:t>1st Level</a:t>
            </a:r>
          </a:p>
          <a:p>
            <a:pPr lvl="3"/>
            <a:r>
              <a:rPr lang="en-US" dirty="0"/>
              <a:t>2nd Level</a:t>
            </a:r>
          </a:p>
          <a:p>
            <a:pPr lvl="4"/>
            <a:r>
              <a:rPr lang="en-US" dirty="0"/>
              <a:t>3rd Level</a:t>
            </a:r>
            <a:endParaRPr lang="en-GB" dirty="0"/>
          </a:p>
        </p:txBody>
      </p:sp>
      <p:sp>
        <p:nvSpPr>
          <p:cNvPr id="13" name="Text Placeholder 3"/>
          <p:cNvSpPr>
            <a:spLocks noGrp="1"/>
          </p:cNvSpPr>
          <p:nvPr>
            <p:ph type="body" sz="quarter" idx="21" hasCustomPrompt="1"/>
          </p:nvPr>
        </p:nvSpPr>
        <p:spPr>
          <a:xfrm>
            <a:off x="3196468" y="1918036"/>
            <a:ext cx="2625725" cy="947738"/>
          </a:xfrm>
        </p:spPr>
        <p:txBody>
          <a:bodyPr>
            <a:noAutofit/>
          </a:bodyPr>
          <a:lstStyle>
            <a:lvl3pPr>
              <a:defRPr baseline="0"/>
            </a:lvl3pPr>
            <a:lvl4pPr>
              <a:defRPr baseline="0"/>
            </a:lvl4pPr>
            <a:lvl5pPr>
              <a:defRPr/>
            </a:lvl5pPr>
          </a:lstStyle>
          <a:p>
            <a:pPr lvl="2"/>
            <a:r>
              <a:rPr lang="en-US" dirty="0"/>
              <a:t>1st Level</a:t>
            </a:r>
          </a:p>
          <a:p>
            <a:pPr lvl="3"/>
            <a:r>
              <a:rPr lang="en-US" dirty="0"/>
              <a:t>2nd Level</a:t>
            </a:r>
          </a:p>
          <a:p>
            <a:pPr lvl="4"/>
            <a:r>
              <a:rPr lang="en-US" dirty="0"/>
              <a:t>3rd Level</a:t>
            </a:r>
            <a:endParaRPr lang="en-GB" dirty="0"/>
          </a:p>
        </p:txBody>
      </p:sp>
      <p:sp>
        <p:nvSpPr>
          <p:cNvPr id="14" name="Text Placeholder 3"/>
          <p:cNvSpPr>
            <a:spLocks noGrp="1"/>
          </p:cNvSpPr>
          <p:nvPr>
            <p:ph type="body" sz="quarter" idx="22" hasCustomPrompt="1"/>
          </p:nvPr>
        </p:nvSpPr>
        <p:spPr>
          <a:xfrm>
            <a:off x="6143701" y="1918036"/>
            <a:ext cx="2625725" cy="947738"/>
          </a:xfrm>
        </p:spPr>
        <p:txBody>
          <a:bodyPr>
            <a:noAutofit/>
          </a:bodyPr>
          <a:lstStyle>
            <a:lvl3pPr>
              <a:defRPr baseline="0"/>
            </a:lvl3pPr>
            <a:lvl4pPr>
              <a:defRPr baseline="0"/>
            </a:lvl4pPr>
            <a:lvl5pPr>
              <a:defRPr/>
            </a:lvl5pPr>
          </a:lstStyle>
          <a:p>
            <a:pPr lvl="2"/>
            <a:r>
              <a:rPr lang="en-US" dirty="0"/>
              <a:t>1st Level</a:t>
            </a:r>
          </a:p>
          <a:p>
            <a:pPr lvl="3"/>
            <a:r>
              <a:rPr lang="en-US" dirty="0"/>
              <a:t>2nd Level</a:t>
            </a:r>
          </a:p>
          <a:p>
            <a:pPr lvl="4"/>
            <a:r>
              <a:rPr lang="en-US" dirty="0"/>
              <a:t>3rd Level</a:t>
            </a:r>
            <a:endParaRPr lang="en-GB" dirty="0"/>
          </a:p>
        </p:txBody>
      </p:sp>
      <p:sp>
        <p:nvSpPr>
          <p:cNvPr id="24" name="Content Placeholder 2"/>
          <p:cNvSpPr>
            <a:spLocks noGrp="1"/>
          </p:cNvSpPr>
          <p:nvPr>
            <p:ph idx="23" hasCustomPrompt="1"/>
          </p:nvPr>
        </p:nvSpPr>
        <p:spPr>
          <a:xfrm>
            <a:off x="3880990"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a:t>Click to edit master text styles</a:t>
            </a:r>
          </a:p>
        </p:txBody>
      </p:sp>
      <p:sp>
        <p:nvSpPr>
          <p:cNvPr id="25" name="Content Placeholder 2"/>
          <p:cNvSpPr>
            <a:spLocks noGrp="1"/>
          </p:cNvSpPr>
          <p:nvPr>
            <p:ph idx="24" hasCustomPrompt="1"/>
          </p:nvPr>
        </p:nvSpPr>
        <p:spPr>
          <a:xfrm>
            <a:off x="6832437" y="1239836"/>
            <a:ext cx="1941711" cy="578779"/>
          </a:xfrm>
          <a:prstGeom prst="rect">
            <a:avLst/>
          </a:prstGeom>
          <a:solidFill>
            <a:schemeClr val="accent6"/>
          </a:solidFill>
        </p:spPr>
        <p:txBody>
          <a:bodyPr lIns="90000" tIns="90000" rIns="90000" bIns="90000" anchor="ctr">
            <a:noAutofit/>
          </a:bodyPr>
          <a:lstStyle>
            <a:lvl1pPr marL="0" indent="0">
              <a:lnSpc>
                <a:spcPct val="100000"/>
              </a:lnSpc>
              <a:spcBef>
                <a:spcPts val="200"/>
              </a:spcBef>
              <a:spcAft>
                <a:spcPts val="0"/>
              </a:spcAft>
              <a:buNone/>
              <a:defRPr sz="1200" cap="none">
                <a:solidFill>
                  <a:schemeClr val="bg1"/>
                </a:solidFill>
              </a:defRPr>
            </a:lvl1pPr>
            <a:lvl2pPr marL="533400" indent="-285750">
              <a:defRPr>
                <a:solidFill>
                  <a:schemeClr val="bg1"/>
                </a:solidFill>
              </a:defRPr>
            </a:lvl2pPr>
            <a:lvl3pPr marL="898525" indent="-228600">
              <a:defRPr>
                <a:solidFill>
                  <a:schemeClr val="bg1"/>
                </a:solidFill>
              </a:defRPr>
            </a:lvl3pPr>
            <a:lvl4pPr marL="1257300" indent="-228600">
              <a:defRPr>
                <a:solidFill>
                  <a:schemeClr val="bg1"/>
                </a:solidFill>
              </a:defRPr>
            </a:lvl4pPr>
            <a:lvl5pPr marL="1612900" indent="-228600">
              <a:defRPr/>
            </a:lvl5pPr>
          </a:lstStyle>
          <a:p>
            <a:pPr lvl="0"/>
            <a:r>
              <a:rPr lang="en-US" dirty="0"/>
              <a:t>Click to edit master text styles</a:t>
            </a:r>
          </a:p>
        </p:txBody>
      </p:sp>
    </p:spTree>
    <p:extLst>
      <p:ext uri="{BB962C8B-B14F-4D97-AF65-F5344CB8AC3E}">
        <p14:creationId xmlns:p14="http://schemas.microsoft.com/office/powerpoint/2010/main" val="11024676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Main Title - 1/3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000162" cy="5143500"/>
          </a:xfrm>
        </p:spPr>
        <p:txBody>
          <a:bodyPr/>
          <a:lstStyle/>
          <a:p>
            <a:r>
              <a:rPr lang="es-ES"/>
              <a:t>Haga clic en el icono para agregar una imagen</a:t>
            </a:r>
            <a:endParaRPr lang="en-GB"/>
          </a:p>
        </p:txBody>
      </p:sp>
      <p:sp>
        <p:nvSpPr>
          <p:cNvPr id="2" name="Title 1"/>
          <p:cNvSpPr>
            <a:spLocks noGrp="1"/>
          </p:cNvSpPr>
          <p:nvPr>
            <p:ph type="ctrTitle" hasCustomPrompt="1"/>
          </p:nvPr>
        </p:nvSpPr>
        <p:spPr>
          <a:xfrm>
            <a:off x="4769527" y="2152234"/>
            <a:ext cx="4078999" cy="508645"/>
          </a:xfrm>
        </p:spPr>
        <p:txBody>
          <a:bodyPr anchor="ctr"/>
          <a:lstStyle>
            <a:lvl1pPr>
              <a:defRPr sz="3700" baseline="0"/>
            </a:lvl1pPr>
          </a:lstStyle>
          <a:p>
            <a:r>
              <a:rPr lang="en-US" dirty="0"/>
              <a:t>Impact word(s)</a:t>
            </a:r>
          </a:p>
        </p:txBody>
      </p:sp>
      <p:sp>
        <p:nvSpPr>
          <p:cNvPr id="3" name="Subtitle 2"/>
          <p:cNvSpPr>
            <a:spLocks noGrp="1"/>
          </p:cNvSpPr>
          <p:nvPr>
            <p:ph type="subTitle" idx="1" hasCustomPrompt="1"/>
          </p:nvPr>
        </p:nvSpPr>
        <p:spPr>
          <a:xfrm>
            <a:off x="4769527" y="2864332"/>
            <a:ext cx="4078999" cy="1332300"/>
          </a:xfrm>
        </p:spPr>
        <p:txBody>
          <a:bodyPr/>
          <a:lstStyle>
            <a:lvl1pPr marL="0" indent="0" algn="l">
              <a:buNone/>
              <a:defRPr baseline="0">
                <a:solidFill>
                  <a:schemeClr val="tx1"/>
                </a:solidFill>
              </a:defRPr>
            </a:lvl1pPr>
            <a:lvl2pPr marL="3240" indent="0" algn="l">
              <a:spcBef>
                <a:spcPts val="0"/>
              </a:spcBef>
              <a:buNone/>
              <a:tabLst/>
              <a:defRPr baseline="0">
                <a:solidFill>
                  <a:schemeClr val="tx1"/>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a:t>Presenter Name</a:t>
            </a:r>
          </a:p>
          <a:p>
            <a:pPr lvl="1"/>
            <a:r>
              <a:rPr lang="en-US" dirty="0"/>
              <a:t>Job title, date, or other relevant presenter info</a:t>
            </a:r>
          </a:p>
        </p:txBody>
      </p:sp>
      <p:sp>
        <p:nvSpPr>
          <p:cNvPr id="5" name="Footer Placeholder 4"/>
          <p:cNvSpPr>
            <a:spLocks noGrp="1"/>
          </p:cNvSpPr>
          <p:nvPr>
            <p:ph type="ftr" sz="quarter" idx="11"/>
          </p:nvPr>
        </p:nvSpPr>
        <p:spPr>
          <a:xfrm>
            <a:off x="4442946" y="4031450"/>
            <a:ext cx="4444025" cy="260192"/>
          </a:xfrm>
          <a:prstGeom prst="rect">
            <a:avLst/>
          </a:prstGeom>
        </p:spPr>
        <p:txBody>
          <a:bodyPr lIns="62195" tIns="31098" rIns="62195" bIns="31098"/>
          <a:lstStyle>
            <a:lvl1pPr algn="l">
              <a:defRPr sz="800">
                <a:solidFill>
                  <a:schemeClr val="bg2"/>
                </a:solidFill>
              </a:defRPr>
            </a:lvl1pPr>
          </a:lstStyle>
          <a:p>
            <a:endParaRPr lang="en-US" dirty="0"/>
          </a:p>
        </p:txBody>
      </p:sp>
      <p:sp>
        <p:nvSpPr>
          <p:cNvPr id="20" name="Text Placeholder 19"/>
          <p:cNvSpPr>
            <a:spLocks noGrp="1"/>
          </p:cNvSpPr>
          <p:nvPr>
            <p:ph type="body" sz="quarter" idx="13" hasCustomPrompt="1"/>
          </p:nvPr>
        </p:nvSpPr>
        <p:spPr>
          <a:xfrm>
            <a:off x="4769527" y="1389063"/>
            <a:ext cx="4078999" cy="637454"/>
          </a:xfrm>
        </p:spPr>
        <p:txBody>
          <a:bodyPr anchor="b">
            <a:normAutofit/>
          </a:bodyPr>
          <a:lstStyle>
            <a:lvl1pPr>
              <a:defRPr sz="2200" b="0" cap="none" baseline="0">
                <a:solidFill>
                  <a:schemeClr val="tx1"/>
                </a:solidFill>
              </a:defRPr>
            </a:lvl1pPr>
          </a:lstStyle>
          <a:p>
            <a:pPr lvl="0"/>
            <a:r>
              <a:rPr lang="en-US" dirty="0"/>
              <a:t>Full presentation title</a:t>
            </a:r>
            <a:endParaRPr lang="en-GB" dirty="0"/>
          </a:p>
        </p:txBody>
      </p:sp>
      <p:sp>
        <p:nvSpPr>
          <p:cNvPr id="7" name="Picture Placeholder 6"/>
          <p:cNvSpPr>
            <a:spLocks noGrp="1"/>
          </p:cNvSpPr>
          <p:nvPr>
            <p:ph type="pic" sz="quarter" idx="15" hasCustomPrompt="1"/>
          </p:nvPr>
        </p:nvSpPr>
        <p:spPr>
          <a:xfrm>
            <a:off x="7823701" y="592860"/>
            <a:ext cx="1024825" cy="722153"/>
          </a:xfrm>
          <a:noFill/>
        </p:spPr>
        <p:txBody>
          <a:bodyPr/>
          <a:lstStyle>
            <a:lvl1pPr algn="ctr">
              <a:defRPr sz="1400"/>
            </a:lvl1pPr>
          </a:lstStyle>
          <a:p>
            <a:r>
              <a:rPr lang="en-GB" dirty="0"/>
              <a:t>Client Logo</a:t>
            </a:r>
            <a:br>
              <a:rPr lang="en-GB" dirty="0"/>
            </a:br>
            <a:r>
              <a:rPr lang="en-GB" dirty="0"/>
              <a:t>(delete if unused)</a:t>
            </a:r>
          </a:p>
        </p:txBody>
      </p:sp>
    </p:spTree>
    <p:extLst>
      <p:ext uri="{BB962C8B-B14F-4D97-AF65-F5344CB8AC3E}">
        <p14:creationId xmlns:p14="http://schemas.microsoft.com/office/powerpoint/2010/main" val="387465224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itle Slide - Box Image">
    <p:spTree>
      <p:nvGrpSpPr>
        <p:cNvPr id="1" name=""/>
        <p:cNvGrpSpPr/>
        <p:nvPr/>
      </p:nvGrpSpPr>
      <p:grpSpPr>
        <a:xfrm>
          <a:off x="0" y="0"/>
          <a:ext cx="0" cy="0"/>
          <a:chOff x="0" y="0"/>
          <a:chExt cx="0" cy="0"/>
        </a:xfrm>
      </p:grpSpPr>
      <p:sp>
        <p:nvSpPr>
          <p:cNvPr id="18" name="Picture Placeholder 17"/>
          <p:cNvSpPr>
            <a:spLocks noGrp="1"/>
          </p:cNvSpPr>
          <p:nvPr>
            <p:ph type="pic" sz="quarter" idx="14"/>
          </p:nvPr>
        </p:nvSpPr>
        <p:spPr>
          <a:xfrm>
            <a:off x="0" y="0"/>
            <a:ext cx="4571460" cy="5143500"/>
          </a:xfrm>
        </p:spPr>
        <p:txBody>
          <a:bodyPr/>
          <a:lstStyle/>
          <a:p>
            <a:r>
              <a:rPr lang="es-ES"/>
              <a:t>Haga clic en el icono para agregar una imagen</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a:t>Slide Title</a:t>
            </a:r>
          </a:p>
          <a:p>
            <a:pPr lvl="1"/>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Maecenas </a:t>
            </a:r>
            <a:r>
              <a:rPr lang="en-US" dirty="0" err="1"/>
              <a:t>porttitor</a:t>
            </a:r>
            <a:r>
              <a:rPr lang="en-US" dirty="0"/>
              <a:t> </a:t>
            </a:r>
            <a:r>
              <a:rPr lang="en-US" dirty="0" err="1"/>
              <a:t>congue</a:t>
            </a:r>
            <a:r>
              <a:rPr lang="en-US" dirty="0"/>
              <a:t> </a:t>
            </a:r>
            <a:r>
              <a:rPr lang="en-US" dirty="0" err="1"/>
              <a:t>massa</a:t>
            </a:r>
            <a:endParaRPr lang="en-US" dirty="0"/>
          </a:p>
        </p:txBody>
      </p:sp>
    </p:spTree>
    <p:extLst>
      <p:ext uri="{BB962C8B-B14F-4D97-AF65-F5344CB8AC3E}">
        <p14:creationId xmlns:p14="http://schemas.microsoft.com/office/powerpoint/2010/main" val="376039858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lide2_Triangles and Blobs">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a:xfrm>
            <a:off x="0" y="-8964"/>
            <a:ext cx="4419600" cy="5171514"/>
          </a:xfrm>
          <a:custGeom>
            <a:avLst/>
            <a:gdLst>
              <a:gd name="connsiteX0" fmla="*/ 0 w 4419600"/>
              <a:gd name="connsiteY0" fmla="*/ 0 h 5162550"/>
              <a:gd name="connsiteX1" fmla="*/ 4419600 w 4419600"/>
              <a:gd name="connsiteY1" fmla="*/ 0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0 h 5162550"/>
              <a:gd name="connsiteX1" fmla="*/ 2743200 w 4419600"/>
              <a:gd name="connsiteY1" fmla="*/ 8965 h 5162550"/>
              <a:gd name="connsiteX2" fmla="*/ 4419600 w 4419600"/>
              <a:gd name="connsiteY2" fmla="*/ 5162550 h 5162550"/>
              <a:gd name="connsiteX3" fmla="*/ 0 w 4419600"/>
              <a:gd name="connsiteY3" fmla="*/ 5162550 h 5162550"/>
              <a:gd name="connsiteX4" fmla="*/ 0 w 4419600"/>
              <a:gd name="connsiteY4" fmla="*/ 0 h 5162550"/>
              <a:gd name="connsiteX0" fmla="*/ 0 w 4419600"/>
              <a:gd name="connsiteY0" fmla="*/ 8964 h 5171514"/>
              <a:gd name="connsiteX1" fmla="*/ 2743200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 name="connsiteX0" fmla="*/ 0 w 4419600"/>
              <a:gd name="connsiteY0" fmla="*/ 8964 h 5171514"/>
              <a:gd name="connsiteX1" fmla="*/ 2734235 w 4419600"/>
              <a:gd name="connsiteY1" fmla="*/ 0 h 5171514"/>
              <a:gd name="connsiteX2" fmla="*/ 4419600 w 4419600"/>
              <a:gd name="connsiteY2" fmla="*/ 5171514 h 5171514"/>
              <a:gd name="connsiteX3" fmla="*/ 0 w 4419600"/>
              <a:gd name="connsiteY3" fmla="*/ 5171514 h 5171514"/>
              <a:gd name="connsiteX4" fmla="*/ 0 w 4419600"/>
              <a:gd name="connsiteY4" fmla="*/ 8964 h 5171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600" h="5171514">
                <a:moveTo>
                  <a:pt x="0" y="8964"/>
                </a:moveTo>
                <a:lnTo>
                  <a:pt x="2734235" y="0"/>
                </a:lnTo>
                <a:lnTo>
                  <a:pt x="4419600" y="5171514"/>
                </a:lnTo>
                <a:lnTo>
                  <a:pt x="0" y="5171514"/>
                </a:lnTo>
                <a:lnTo>
                  <a:pt x="0" y="8964"/>
                </a:lnTo>
                <a:close/>
              </a:path>
            </a:pathLst>
          </a:custGeom>
        </p:spPr>
        <p:txBody>
          <a:bodyPr/>
          <a:lstStyle/>
          <a:p>
            <a:r>
              <a:rPr lang="es-ES"/>
              <a:t>Haga clic en el icono para agregar una imagen</a:t>
            </a:r>
            <a:endParaRPr lang="en-GB"/>
          </a:p>
        </p:txBody>
      </p:sp>
      <p:sp>
        <p:nvSpPr>
          <p:cNvPr id="3" name="Subtitle 2"/>
          <p:cNvSpPr>
            <a:spLocks noGrp="1"/>
          </p:cNvSpPr>
          <p:nvPr>
            <p:ph type="subTitle" idx="1" hasCustomPrompt="1"/>
          </p:nvPr>
        </p:nvSpPr>
        <p:spPr>
          <a:xfrm>
            <a:off x="4786371" y="1122848"/>
            <a:ext cx="4100599" cy="2742335"/>
          </a:xfrm>
        </p:spPr>
        <p:txBody>
          <a:bodyPr anchor="ctr">
            <a:normAutofit/>
          </a:bodyPr>
          <a:lstStyle>
            <a:lvl1pPr marL="0" indent="0" algn="l">
              <a:buNone/>
              <a:defRPr sz="2700" b="1" baseline="0">
                <a:solidFill>
                  <a:schemeClr val="tx1"/>
                </a:solidFill>
              </a:defRPr>
            </a:lvl1pPr>
            <a:lvl2pPr marL="3240" indent="0" algn="l">
              <a:spcBef>
                <a:spcPts val="0"/>
              </a:spcBef>
              <a:buNone/>
              <a:tabLst/>
              <a:defRPr sz="2200" baseline="0">
                <a:solidFill>
                  <a:schemeClr val="bg2"/>
                </a:solidFill>
              </a:defRPr>
            </a:lvl2pPr>
            <a:lvl3pPr marL="924282" indent="0" algn="ctr">
              <a:buNone/>
              <a:defRPr>
                <a:solidFill>
                  <a:schemeClr val="tx1">
                    <a:tint val="75000"/>
                  </a:schemeClr>
                </a:solidFill>
              </a:defRPr>
            </a:lvl3pPr>
            <a:lvl4pPr marL="1386422" indent="0" algn="ctr">
              <a:buNone/>
              <a:defRPr>
                <a:solidFill>
                  <a:schemeClr val="tx1">
                    <a:tint val="75000"/>
                  </a:schemeClr>
                </a:solidFill>
              </a:defRPr>
            </a:lvl4pPr>
            <a:lvl5pPr marL="1848564" indent="0" algn="ctr">
              <a:buNone/>
              <a:defRPr>
                <a:solidFill>
                  <a:schemeClr val="tx1">
                    <a:tint val="75000"/>
                  </a:schemeClr>
                </a:solidFill>
              </a:defRPr>
            </a:lvl5pPr>
            <a:lvl6pPr marL="2310704" indent="0" algn="ctr">
              <a:buNone/>
              <a:defRPr>
                <a:solidFill>
                  <a:schemeClr val="tx1">
                    <a:tint val="75000"/>
                  </a:schemeClr>
                </a:solidFill>
              </a:defRPr>
            </a:lvl6pPr>
            <a:lvl7pPr marL="2772846" indent="0" algn="ctr">
              <a:buNone/>
              <a:defRPr>
                <a:solidFill>
                  <a:schemeClr val="tx1">
                    <a:tint val="75000"/>
                  </a:schemeClr>
                </a:solidFill>
              </a:defRPr>
            </a:lvl7pPr>
            <a:lvl8pPr marL="3234986" indent="0" algn="ctr">
              <a:buNone/>
              <a:defRPr>
                <a:solidFill>
                  <a:schemeClr val="tx1">
                    <a:tint val="75000"/>
                  </a:schemeClr>
                </a:solidFill>
              </a:defRPr>
            </a:lvl8pPr>
            <a:lvl9pPr marL="3697126" indent="0" algn="ctr">
              <a:buNone/>
              <a:defRPr>
                <a:solidFill>
                  <a:schemeClr val="tx1">
                    <a:tint val="75000"/>
                  </a:schemeClr>
                </a:solidFill>
              </a:defRPr>
            </a:lvl9pPr>
          </a:lstStyle>
          <a:p>
            <a:r>
              <a:rPr lang="en-US" dirty="0"/>
              <a:t>Slide Title</a:t>
            </a:r>
          </a:p>
          <a:p>
            <a:pPr lvl="1"/>
            <a:r>
              <a:rPr lang="en-US" dirty="0"/>
              <a:t>Lorem ipsum dolor sit </a:t>
            </a:r>
            <a:r>
              <a:rPr lang="en-US" dirty="0" err="1"/>
              <a:t>amet</a:t>
            </a:r>
            <a:r>
              <a:rPr lang="en-US" dirty="0"/>
              <a:t>, </a:t>
            </a:r>
            <a:r>
              <a:rPr lang="en-US" dirty="0" err="1"/>
              <a:t>consectetuer</a:t>
            </a:r>
            <a:r>
              <a:rPr lang="en-US" dirty="0"/>
              <a:t> </a:t>
            </a:r>
            <a:r>
              <a:rPr lang="en-US" dirty="0" err="1"/>
              <a:t>adipiscing</a:t>
            </a:r>
            <a:r>
              <a:rPr lang="en-US" dirty="0"/>
              <a:t> </a:t>
            </a:r>
            <a:r>
              <a:rPr lang="en-US" dirty="0" err="1"/>
              <a:t>elit</a:t>
            </a:r>
            <a:r>
              <a:rPr lang="en-US" dirty="0"/>
              <a:t>. Maecenas </a:t>
            </a:r>
            <a:r>
              <a:rPr lang="en-US" dirty="0" err="1"/>
              <a:t>porttitor</a:t>
            </a:r>
            <a:r>
              <a:rPr lang="en-US" dirty="0"/>
              <a:t> </a:t>
            </a:r>
            <a:r>
              <a:rPr lang="en-US" dirty="0" err="1"/>
              <a:t>congue</a:t>
            </a:r>
            <a:r>
              <a:rPr lang="en-US" dirty="0"/>
              <a:t> </a:t>
            </a:r>
            <a:r>
              <a:rPr lang="en-US" dirty="0" err="1"/>
              <a:t>massa</a:t>
            </a:r>
            <a:endParaRPr lang="en-US" dirty="0"/>
          </a:p>
        </p:txBody>
      </p:sp>
    </p:spTree>
    <p:extLst>
      <p:ext uri="{BB962C8B-B14F-4D97-AF65-F5344CB8AC3E}">
        <p14:creationId xmlns:p14="http://schemas.microsoft.com/office/powerpoint/2010/main" val="21044982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32376" y="643468"/>
            <a:ext cx="8654595" cy="461548"/>
          </a:xfrm>
          <a:prstGeom prst="rect">
            <a:avLst/>
          </a:prstGeom>
        </p:spPr>
        <p:txBody>
          <a:bodyPr vert="horz" wrap="square" lIns="0" tIns="0" rIns="0" bIns="0" rtlCol="0" anchor="t">
            <a:spAutoFit/>
          </a:bodyPr>
          <a:lstStyle/>
          <a:p>
            <a:r>
              <a:rPr lang="en-US" dirty="0"/>
              <a:t>Click to add emphasis part of title</a:t>
            </a:r>
          </a:p>
        </p:txBody>
      </p:sp>
      <p:sp>
        <p:nvSpPr>
          <p:cNvPr id="3" name="Text Placeholder 2"/>
          <p:cNvSpPr>
            <a:spLocks noGrp="1"/>
          </p:cNvSpPr>
          <p:nvPr>
            <p:ph type="body" idx="1"/>
          </p:nvPr>
        </p:nvSpPr>
        <p:spPr>
          <a:xfrm>
            <a:off x="247650" y="1388443"/>
            <a:ext cx="8651621" cy="2643008"/>
          </a:xfrm>
          <a:prstGeom prst="rect">
            <a:avLst/>
          </a:prstGeom>
        </p:spPr>
        <p:txBody>
          <a:bodyPr vert="horz" lIns="0" tIns="0" rIns="0" bIns="0" rtlCol="0">
            <a:noAutofit/>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endParaRPr lang="en-US" dirty="0"/>
          </a:p>
        </p:txBody>
      </p:sp>
      <p:sp>
        <p:nvSpPr>
          <p:cNvPr id="5" name="AutoShape 2" descr="Resultado de imagen de DIPUTACIO BARCELONA"/>
          <p:cNvSpPr>
            <a:spLocks noChangeAspect="1" noChangeArrowheads="1"/>
          </p:cNvSpPr>
          <p:nvPr userDrawn="1"/>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Tree>
    <p:extLst>
      <p:ext uri="{BB962C8B-B14F-4D97-AF65-F5344CB8AC3E}">
        <p14:creationId xmlns:p14="http://schemas.microsoft.com/office/powerpoint/2010/main" val="1179344813"/>
      </p:ext>
    </p:extLst>
  </p:cSld>
  <p:clrMap bg1="lt1" tx1="dk1" bg2="lt2" tx2="dk2" accent1="accent1" accent2="accent2" accent3="accent3" accent4="accent4" accent5="accent5" accent6="accent6" hlink="hlink" folHlink="folHlink"/>
  <p:sldLayoutIdLst>
    <p:sldLayoutId id="2147493318" r:id="rId1"/>
    <p:sldLayoutId id="2147493383" r:id="rId2"/>
    <p:sldLayoutId id="2147493319" r:id="rId3"/>
    <p:sldLayoutId id="2147493322" r:id="rId4"/>
    <p:sldLayoutId id="2147493323" r:id="rId5"/>
    <p:sldLayoutId id="2147493382" r:id="rId6"/>
    <p:sldLayoutId id="2147493314" r:id="rId7"/>
    <p:sldLayoutId id="2147493315" r:id="rId8"/>
    <p:sldLayoutId id="2147493391" r:id="rId9"/>
    <p:sldLayoutId id="2147493388" r:id="rId10"/>
    <p:sldLayoutId id="2147493316" r:id="rId11"/>
    <p:sldLayoutId id="2147493390" r:id="rId12"/>
    <p:sldLayoutId id="2147493317" r:id="rId13"/>
    <p:sldLayoutId id="2147493331" r:id="rId14"/>
    <p:sldLayoutId id="2147493332" r:id="rId15"/>
    <p:sldLayoutId id="2147493333" r:id="rId16"/>
    <p:sldLayoutId id="2147493334" r:id="rId17"/>
    <p:sldLayoutId id="2147493335" r:id="rId18"/>
    <p:sldLayoutId id="2147493336" r:id="rId19"/>
    <p:sldLayoutId id="2147493339" r:id="rId20"/>
    <p:sldLayoutId id="2147493340" r:id="rId21"/>
    <p:sldLayoutId id="2147493392" r:id="rId22"/>
    <p:sldLayoutId id="2147493393" r:id="rId23"/>
    <p:sldLayoutId id="2147493394" r:id="rId24"/>
    <p:sldLayoutId id="2147493395" r:id="rId25"/>
    <p:sldLayoutId id="2147493353" r:id="rId26"/>
    <p:sldLayoutId id="2147493386" r:id="rId27"/>
    <p:sldLayoutId id="2147493385" r:id="rId28"/>
    <p:sldLayoutId id="2147493379" r:id="rId29"/>
    <p:sldLayoutId id="2147493380" r:id="rId30"/>
    <p:sldLayoutId id="2147493384" r:id="rId31"/>
    <p:sldLayoutId id="2147493389" r:id="rId32"/>
    <p:sldLayoutId id="2147493387" r:id="rId33"/>
  </p:sldLayoutIdLst>
  <p:hf hdr="0" ftr="0" dt="0"/>
  <p:txStyles>
    <p:titleStyle>
      <a:lvl1pPr algn="l" defTabSz="924282" rtl="0" eaLnBrk="1" latinLnBrk="0" hangingPunct="1">
        <a:lnSpc>
          <a:spcPct val="90000"/>
        </a:lnSpc>
        <a:spcBef>
          <a:spcPts val="408"/>
        </a:spcBef>
        <a:buNone/>
        <a:tabLst/>
        <a:defRPr sz="3300" b="1" kern="1200">
          <a:solidFill>
            <a:schemeClr val="tx1"/>
          </a:solidFill>
          <a:latin typeface="+mj-lt"/>
          <a:ea typeface="+mj-ea"/>
          <a:cs typeface="+mj-cs"/>
        </a:defRPr>
      </a:lvl1pPr>
    </p:titleStyle>
    <p:bodyStyle>
      <a:lvl1pPr marL="0" indent="0" algn="l" defTabSz="924282" rtl="0" eaLnBrk="1" latinLnBrk="0" hangingPunct="1">
        <a:lnSpc>
          <a:spcPct val="100000"/>
        </a:lnSpc>
        <a:spcBef>
          <a:spcPts val="300"/>
        </a:spcBef>
        <a:spcAft>
          <a:spcPts val="300"/>
        </a:spcAft>
        <a:buFont typeface="Arial" panose="020B0604020202020204" pitchFamily="34" charset="0"/>
        <a:buNone/>
        <a:defRPr sz="1600" kern="1200" cap="all" baseline="0">
          <a:solidFill>
            <a:schemeClr val="tx1"/>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24282" rtl="0" eaLnBrk="1" latinLnBrk="0" hangingPunct="1">
        <a:defRPr sz="1800" kern="1200">
          <a:solidFill>
            <a:schemeClr val="tx1"/>
          </a:solidFill>
          <a:latin typeface="+mn-lt"/>
          <a:ea typeface="+mn-ea"/>
          <a:cs typeface="+mn-cs"/>
        </a:defRPr>
      </a:lvl1pPr>
      <a:lvl2pPr marL="462140" algn="l" defTabSz="924282" rtl="0" eaLnBrk="1" latinLnBrk="0" hangingPunct="1">
        <a:defRPr sz="1800" kern="1200">
          <a:solidFill>
            <a:schemeClr val="tx1"/>
          </a:solidFill>
          <a:latin typeface="+mn-lt"/>
          <a:ea typeface="+mn-ea"/>
          <a:cs typeface="+mn-cs"/>
        </a:defRPr>
      </a:lvl2pPr>
      <a:lvl3pPr marL="924282" algn="l" defTabSz="924282" rtl="0" eaLnBrk="1" latinLnBrk="0" hangingPunct="1">
        <a:defRPr sz="1800" kern="1200">
          <a:solidFill>
            <a:schemeClr val="tx1"/>
          </a:solidFill>
          <a:latin typeface="+mn-lt"/>
          <a:ea typeface="+mn-ea"/>
          <a:cs typeface="+mn-cs"/>
        </a:defRPr>
      </a:lvl3pPr>
      <a:lvl4pPr marL="1386422" algn="l" defTabSz="924282" rtl="0" eaLnBrk="1" latinLnBrk="0" hangingPunct="1">
        <a:defRPr sz="1800" kern="1200">
          <a:solidFill>
            <a:schemeClr val="tx1"/>
          </a:solidFill>
          <a:latin typeface="+mn-lt"/>
          <a:ea typeface="+mn-ea"/>
          <a:cs typeface="+mn-cs"/>
        </a:defRPr>
      </a:lvl4pPr>
      <a:lvl5pPr marL="1848564" algn="l" defTabSz="924282" rtl="0" eaLnBrk="1" latinLnBrk="0" hangingPunct="1">
        <a:defRPr sz="1800" kern="1200">
          <a:solidFill>
            <a:schemeClr val="tx1"/>
          </a:solidFill>
          <a:latin typeface="+mn-lt"/>
          <a:ea typeface="+mn-ea"/>
          <a:cs typeface="+mn-cs"/>
        </a:defRPr>
      </a:lvl5pPr>
      <a:lvl6pPr marL="2310704" algn="l" defTabSz="924282" rtl="0" eaLnBrk="1" latinLnBrk="0" hangingPunct="1">
        <a:defRPr sz="1800" kern="1200">
          <a:solidFill>
            <a:schemeClr val="tx1"/>
          </a:solidFill>
          <a:latin typeface="+mn-lt"/>
          <a:ea typeface="+mn-ea"/>
          <a:cs typeface="+mn-cs"/>
        </a:defRPr>
      </a:lvl6pPr>
      <a:lvl7pPr marL="2772846" algn="l" defTabSz="924282" rtl="0" eaLnBrk="1" latinLnBrk="0" hangingPunct="1">
        <a:defRPr sz="1800" kern="1200">
          <a:solidFill>
            <a:schemeClr val="tx1"/>
          </a:solidFill>
          <a:latin typeface="+mn-lt"/>
          <a:ea typeface="+mn-ea"/>
          <a:cs typeface="+mn-cs"/>
        </a:defRPr>
      </a:lvl7pPr>
      <a:lvl8pPr marL="3234986" algn="l" defTabSz="924282" rtl="0" eaLnBrk="1" latinLnBrk="0" hangingPunct="1">
        <a:defRPr sz="1800" kern="1200">
          <a:solidFill>
            <a:schemeClr val="tx1"/>
          </a:solidFill>
          <a:latin typeface="+mn-lt"/>
          <a:ea typeface="+mn-ea"/>
          <a:cs typeface="+mn-cs"/>
        </a:defRPr>
      </a:lvl8pPr>
      <a:lvl9pPr marL="3697126" algn="l" defTabSz="92428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32.xml"/><Relationship Id="rId4" Type="http://schemas.openxmlformats.org/officeDocument/2006/relationships/image" Target="../media/image5.jpeg"/></Relationships>
</file>

<file path=ppt/slides/_rels/slide1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0.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100.xml.rels><?xml version="1.0" encoding="UTF-8" standalone="yes"?>
<Relationships xmlns="http://schemas.openxmlformats.org/package/2006/relationships"><Relationship Id="rId3" Type="http://schemas.openxmlformats.org/officeDocument/2006/relationships/chart" Target="../charts/chart141.xml"/><Relationship Id="rId2" Type="http://schemas.openxmlformats.org/officeDocument/2006/relationships/notesSlide" Target="../notesSlides/notesSlide99.xml"/><Relationship Id="rId1" Type="http://schemas.openxmlformats.org/officeDocument/2006/relationships/slideLayout" Target="../slideLayouts/slideLayout1.xml"/><Relationship Id="rId4" Type="http://schemas.openxmlformats.org/officeDocument/2006/relationships/image" Target="../media/image14.jpeg"/></Relationships>
</file>

<file path=ppt/slides/_rels/slide101.xml.rels><?xml version="1.0" encoding="UTF-8" standalone="yes"?>
<Relationships xmlns="http://schemas.openxmlformats.org/package/2006/relationships"><Relationship Id="rId3" Type="http://schemas.openxmlformats.org/officeDocument/2006/relationships/chart" Target="../charts/chart142.xml"/><Relationship Id="rId2" Type="http://schemas.openxmlformats.org/officeDocument/2006/relationships/notesSlide" Target="../notesSlides/notesSlide100.xml"/><Relationship Id="rId1" Type="http://schemas.openxmlformats.org/officeDocument/2006/relationships/slideLayout" Target="../slideLayouts/slideLayout1.xml"/><Relationship Id="rId4" Type="http://schemas.openxmlformats.org/officeDocument/2006/relationships/image" Target="../media/image14.jpeg"/></Relationships>
</file>

<file path=ppt/slides/_rels/slide102.xml.rels><?xml version="1.0" encoding="UTF-8" standalone="yes"?>
<Relationships xmlns="http://schemas.openxmlformats.org/package/2006/relationships"><Relationship Id="rId3" Type="http://schemas.openxmlformats.org/officeDocument/2006/relationships/chart" Target="../charts/chart143.xml"/><Relationship Id="rId2" Type="http://schemas.openxmlformats.org/officeDocument/2006/relationships/notesSlide" Target="../notesSlides/notesSlide101.xml"/><Relationship Id="rId1" Type="http://schemas.openxmlformats.org/officeDocument/2006/relationships/slideLayout" Target="../slideLayouts/slideLayout1.xml"/><Relationship Id="rId4" Type="http://schemas.openxmlformats.org/officeDocument/2006/relationships/image" Target="../media/image14.jpeg"/></Relationships>
</file>

<file path=ppt/slides/_rels/slide103.xml.rels><?xml version="1.0" encoding="UTF-8" standalone="yes"?>
<Relationships xmlns="http://schemas.openxmlformats.org/package/2006/relationships"><Relationship Id="rId3" Type="http://schemas.openxmlformats.org/officeDocument/2006/relationships/chart" Target="../charts/chart144.xml"/><Relationship Id="rId2" Type="http://schemas.openxmlformats.org/officeDocument/2006/relationships/notesSlide" Target="../notesSlides/notesSlide102.xml"/><Relationship Id="rId1" Type="http://schemas.openxmlformats.org/officeDocument/2006/relationships/slideLayout" Target="../slideLayouts/slideLayout1.xml"/><Relationship Id="rId4" Type="http://schemas.openxmlformats.org/officeDocument/2006/relationships/image" Target="../media/image15.jpeg"/></Relationships>
</file>

<file path=ppt/slides/_rels/slide104.xml.rels><?xml version="1.0" encoding="UTF-8" standalone="yes"?>
<Relationships xmlns="http://schemas.openxmlformats.org/package/2006/relationships"><Relationship Id="rId3" Type="http://schemas.openxmlformats.org/officeDocument/2006/relationships/chart" Target="../charts/chart145.xml"/><Relationship Id="rId2" Type="http://schemas.openxmlformats.org/officeDocument/2006/relationships/notesSlide" Target="../notesSlides/notesSlide103.xml"/><Relationship Id="rId1" Type="http://schemas.openxmlformats.org/officeDocument/2006/relationships/slideLayout" Target="../slideLayouts/slideLayout1.xml"/><Relationship Id="rId4" Type="http://schemas.openxmlformats.org/officeDocument/2006/relationships/image" Target="../media/image15.jpeg"/></Relationships>
</file>

<file path=ppt/slides/_rels/slide105.xml.rels><?xml version="1.0" encoding="UTF-8" standalone="yes"?>
<Relationships xmlns="http://schemas.openxmlformats.org/package/2006/relationships"><Relationship Id="rId3" Type="http://schemas.openxmlformats.org/officeDocument/2006/relationships/chart" Target="../charts/chart146.xml"/><Relationship Id="rId2" Type="http://schemas.openxmlformats.org/officeDocument/2006/relationships/notesSlide" Target="../notesSlides/notesSlide104.xml"/><Relationship Id="rId1" Type="http://schemas.openxmlformats.org/officeDocument/2006/relationships/slideLayout" Target="../slideLayouts/slideLayout1.xml"/><Relationship Id="rId4" Type="http://schemas.openxmlformats.org/officeDocument/2006/relationships/image" Target="../media/image15.jpeg"/></Relationships>
</file>

<file path=ppt/slides/_rels/slide106.xml.rels><?xml version="1.0" encoding="UTF-8" standalone="yes"?>
<Relationships xmlns="http://schemas.openxmlformats.org/package/2006/relationships"><Relationship Id="rId3" Type="http://schemas.openxmlformats.org/officeDocument/2006/relationships/chart" Target="../charts/chart147.xml"/><Relationship Id="rId2" Type="http://schemas.openxmlformats.org/officeDocument/2006/relationships/notesSlide" Target="../notesSlides/notesSlide105.xml"/><Relationship Id="rId1" Type="http://schemas.openxmlformats.org/officeDocument/2006/relationships/slideLayout" Target="../slideLayouts/slideLayout1.xml"/><Relationship Id="rId4" Type="http://schemas.openxmlformats.org/officeDocument/2006/relationships/image" Target="../media/image15.jpeg"/></Relationships>
</file>

<file path=ppt/slides/_rels/slide107.xml.rels><?xml version="1.0" encoding="UTF-8" standalone="yes"?>
<Relationships xmlns="http://schemas.openxmlformats.org/package/2006/relationships"><Relationship Id="rId3" Type="http://schemas.openxmlformats.org/officeDocument/2006/relationships/chart" Target="../charts/chart148.xml"/><Relationship Id="rId2" Type="http://schemas.openxmlformats.org/officeDocument/2006/relationships/notesSlide" Target="../notesSlides/notesSlide106.xml"/><Relationship Id="rId1" Type="http://schemas.openxmlformats.org/officeDocument/2006/relationships/slideLayout" Target="../slideLayouts/slideLayout1.xml"/><Relationship Id="rId4" Type="http://schemas.openxmlformats.org/officeDocument/2006/relationships/image" Target="../media/image16.jpeg"/></Relationships>
</file>

<file path=ppt/slides/_rels/slide108.xml.rels><?xml version="1.0" encoding="UTF-8" standalone="yes"?>
<Relationships xmlns="http://schemas.openxmlformats.org/package/2006/relationships"><Relationship Id="rId3" Type="http://schemas.openxmlformats.org/officeDocument/2006/relationships/chart" Target="../charts/chart149.xml"/><Relationship Id="rId2" Type="http://schemas.openxmlformats.org/officeDocument/2006/relationships/notesSlide" Target="../notesSlides/notesSlide107.xml"/><Relationship Id="rId1" Type="http://schemas.openxmlformats.org/officeDocument/2006/relationships/slideLayout" Target="../slideLayouts/slideLayout1.xml"/><Relationship Id="rId4" Type="http://schemas.openxmlformats.org/officeDocument/2006/relationships/image" Target="../media/image16.jpeg"/></Relationships>
</file>

<file path=ppt/slides/_rels/slide109.xml.rels><?xml version="1.0" encoding="UTF-8" standalone="yes"?>
<Relationships xmlns="http://schemas.openxmlformats.org/package/2006/relationships"><Relationship Id="rId3" Type="http://schemas.openxmlformats.org/officeDocument/2006/relationships/chart" Target="../charts/chart150.xml"/><Relationship Id="rId2" Type="http://schemas.openxmlformats.org/officeDocument/2006/relationships/notesSlide" Target="../notesSlides/notesSlide108.xml"/><Relationship Id="rId1" Type="http://schemas.openxmlformats.org/officeDocument/2006/relationships/slideLayout" Target="../slideLayouts/slideLayout1.xml"/><Relationship Id="rId4" Type="http://schemas.openxmlformats.org/officeDocument/2006/relationships/image" Target="../media/image16.jpeg"/></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110.xml.rels><?xml version="1.0" encoding="UTF-8" standalone="yes"?>
<Relationships xmlns="http://schemas.openxmlformats.org/package/2006/relationships"><Relationship Id="rId3" Type="http://schemas.openxmlformats.org/officeDocument/2006/relationships/chart" Target="../charts/chart151.xml"/><Relationship Id="rId2" Type="http://schemas.openxmlformats.org/officeDocument/2006/relationships/notesSlide" Target="../notesSlides/notesSlide109.xml"/><Relationship Id="rId1" Type="http://schemas.openxmlformats.org/officeDocument/2006/relationships/slideLayout" Target="../slideLayouts/slideLayout1.xml"/><Relationship Id="rId4" Type="http://schemas.openxmlformats.org/officeDocument/2006/relationships/image" Target="../media/image16.jpeg"/></Relationships>
</file>

<file path=ppt/slides/_rels/slide111.xml.rels><?xml version="1.0" encoding="UTF-8" standalone="yes"?>
<Relationships xmlns="http://schemas.openxmlformats.org/package/2006/relationships"><Relationship Id="rId3" Type="http://schemas.openxmlformats.org/officeDocument/2006/relationships/chart" Target="../charts/chart152.xml"/><Relationship Id="rId2" Type="http://schemas.openxmlformats.org/officeDocument/2006/relationships/notesSlide" Target="../notesSlides/notesSlide110.xml"/><Relationship Id="rId1" Type="http://schemas.openxmlformats.org/officeDocument/2006/relationships/slideLayout" Target="../slideLayouts/slideLayout1.xml"/><Relationship Id="rId4" Type="http://schemas.openxmlformats.org/officeDocument/2006/relationships/image" Target="../media/image16.jpeg"/></Relationships>
</file>

<file path=ppt/slides/_rels/slide112.xml.rels><?xml version="1.0" encoding="UTF-8" standalone="yes"?>
<Relationships xmlns="http://schemas.openxmlformats.org/package/2006/relationships"><Relationship Id="rId3" Type="http://schemas.openxmlformats.org/officeDocument/2006/relationships/chart" Target="../charts/chart153.xml"/><Relationship Id="rId2" Type="http://schemas.openxmlformats.org/officeDocument/2006/relationships/notesSlide" Target="../notesSlides/notesSlide111.xml"/><Relationship Id="rId1" Type="http://schemas.openxmlformats.org/officeDocument/2006/relationships/slideLayout" Target="../slideLayouts/slideLayout1.xml"/><Relationship Id="rId4" Type="http://schemas.openxmlformats.org/officeDocument/2006/relationships/image" Target="../media/image17.png"/></Relationships>
</file>

<file path=ppt/slides/_rels/slide113.xml.rels><?xml version="1.0" encoding="UTF-8" standalone="yes"?>
<Relationships xmlns="http://schemas.openxmlformats.org/package/2006/relationships"><Relationship Id="rId3" Type="http://schemas.openxmlformats.org/officeDocument/2006/relationships/chart" Target="../charts/chart154.xml"/><Relationship Id="rId2" Type="http://schemas.openxmlformats.org/officeDocument/2006/relationships/notesSlide" Target="../notesSlides/notesSlide112.xml"/><Relationship Id="rId1" Type="http://schemas.openxmlformats.org/officeDocument/2006/relationships/slideLayout" Target="../slideLayouts/slideLayout1.xml"/><Relationship Id="rId4" Type="http://schemas.openxmlformats.org/officeDocument/2006/relationships/image" Target="../media/image17.png"/></Relationships>
</file>

<file path=ppt/slides/_rels/slide114.xml.rels><?xml version="1.0" encoding="UTF-8" standalone="yes"?>
<Relationships xmlns="http://schemas.openxmlformats.org/package/2006/relationships"><Relationship Id="rId3" Type="http://schemas.openxmlformats.org/officeDocument/2006/relationships/chart" Target="../charts/chart155.xml"/><Relationship Id="rId2" Type="http://schemas.openxmlformats.org/officeDocument/2006/relationships/notesSlide" Target="../notesSlides/notesSlide113.xml"/><Relationship Id="rId1" Type="http://schemas.openxmlformats.org/officeDocument/2006/relationships/slideLayout" Target="../slideLayouts/slideLayout1.xml"/><Relationship Id="rId4" Type="http://schemas.openxmlformats.org/officeDocument/2006/relationships/image" Target="../media/image17.png"/></Relationships>
</file>

<file path=ppt/slides/_rels/slide115.xml.rels><?xml version="1.0" encoding="UTF-8" standalone="yes"?>
<Relationships xmlns="http://schemas.openxmlformats.org/package/2006/relationships"><Relationship Id="rId3" Type="http://schemas.openxmlformats.org/officeDocument/2006/relationships/chart" Target="../charts/chart156.xml"/><Relationship Id="rId2" Type="http://schemas.openxmlformats.org/officeDocument/2006/relationships/notesSlide" Target="../notesSlides/notesSlide114.xml"/><Relationship Id="rId1" Type="http://schemas.openxmlformats.org/officeDocument/2006/relationships/slideLayout" Target="../slideLayouts/slideLayout1.xml"/><Relationship Id="rId4" Type="http://schemas.openxmlformats.org/officeDocument/2006/relationships/image" Target="../media/image17.png"/></Relationships>
</file>

<file path=ppt/slides/_rels/slide116.xml.rels><?xml version="1.0" encoding="UTF-8" standalone="yes"?>
<Relationships xmlns="http://schemas.openxmlformats.org/package/2006/relationships"><Relationship Id="rId3" Type="http://schemas.openxmlformats.org/officeDocument/2006/relationships/chart" Target="../charts/chart157.xml"/><Relationship Id="rId2" Type="http://schemas.openxmlformats.org/officeDocument/2006/relationships/notesSlide" Target="../notesSlides/notesSlide115.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117.xml.rels><?xml version="1.0" encoding="UTF-8" standalone="yes"?>
<Relationships xmlns="http://schemas.openxmlformats.org/package/2006/relationships"><Relationship Id="rId3" Type="http://schemas.openxmlformats.org/officeDocument/2006/relationships/chart" Target="../charts/chart158.xml"/><Relationship Id="rId2" Type="http://schemas.openxmlformats.org/officeDocument/2006/relationships/notesSlide" Target="../notesSlides/notesSlide116.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118.xml.rels><?xml version="1.0" encoding="UTF-8" standalone="yes"?>
<Relationships xmlns="http://schemas.openxmlformats.org/package/2006/relationships"><Relationship Id="rId3" Type="http://schemas.openxmlformats.org/officeDocument/2006/relationships/chart" Target="../charts/chart159.xml"/><Relationship Id="rId2" Type="http://schemas.openxmlformats.org/officeDocument/2006/relationships/notesSlide" Target="../notesSlides/notesSlide117.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119.xml.rels><?xml version="1.0" encoding="UTF-8" standalone="yes"?>
<Relationships xmlns="http://schemas.openxmlformats.org/package/2006/relationships"><Relationship Id="rId3" Type="http://schemas.openxmlformats.org/officeDocument/2006/relationships/chart" Target="../charts/chart160.xml"/><Relationship Id="rId2" Type="http://schemas.openxmlformats.org/officeDocument/2006/relationships/notesSlide" Target="../notesSlides/notesSlide118.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chart" Target="../charts/chart6.xml"/><Relationship Id="rId4" Type="http://schemas.openxmlformats.org/officeDocument/2006/relationships/chart" Target="../charts/chart5.xml"/></Relationships>
</file>

<file path=ppt/slides/_rels/slide120.xml.rels><?xml version="1.0" encoding="UTF-8" standalone="yes"?>
<Relationships xmlns="http://schemas.openxmlformats.org/package/2006/relationships"><Relationship Id="rId3" Type="http://schemas.openxmlformats.org/officeDocument/2006/relationships/chart" Target="../charts/chart161.xml"/><Relationship Id="rId2" Type="http://schemas.openxmlformats.org/officeDocument/2006/relationships/notesSlide" Target="../notesSlides/notesSlide119.xml"/><Relationship Id="rId1" Type="http://schemas.openxmlformats.org/officeDocument/2006/relationships/slideLayout" Target="../slideLayouts/slideLayout1.xml"/><Relationship Id="rId4" Type="http://schemas.openxmlformats.org/officeDocument/2006/relationships/image" Target="../media/image18.png"/></Relationships>
</file>

<file path=ppt/slides/_rels/slide121.xml.rels><?xml version="1.0" encoding="UTF-8" standalone="yes"?>
<Relationships xmlns="http://schemas.openxmlformats.org/package/2006/relationships"><Relationship Id="rId3" Type="http://schemas.openxmlformats.org/officeDocument/2006/relationships/hyperlink" Target="http://www.diba.cat/salutpublica" TargetMode="External"/><Relationship Id="rId2" Type="http://schemas.openxmlformats.org/officeDocument/2006/relationships/notesSlide" Target="../notesSlides/notesSlide120.xml"/><Relationship Id="rId1" Type="http://schemas.openxmlformats.org/officeDocument/2006/relationships/slideLayout" Target="../slideLayouts/slideLayout32.xml"/><Relationship Id="rId5" Type="http://schemas.openxmlformats.org/officeDocument/2006/relationships/image" Target="../media/image43.jpeg"/><Relationship Id="rId4" Type="http://schemas.openxmlformats.org/officeDocument/2006/relationships/hyperlink" Target="mailto:ssp.enquestasalut@diba.cat"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xml"/><Relationship Id="rId1" Type="http://schemas.openxmlformats.org/officeDocument/2006/relationships/slideLayout" Target="../slideLayouts/slideLayout1.xml"/><Relationship Id="rId5" Type="http://schemas.openxmlformats.org/officeDocument/2006/relationships/chart" Target="../charts/chart8.xml"/><Relationship Id="rId4" Type="http://schemas.openxmlformats.org/officeDocument/2006/relationships/chart" Target="../charts/chart7.xml"/></Relationships>
</file>

<file path=ppt/slides/_rels/slide1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4.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15.xml.rels><?xml version="1.0" encoding="UTF-8" standalone="yes"?>
<Relationships xmlns="http://schemas.openxmlformats.org/package/2006/relationships"><Relationship Id="rId8" Type="http://schemas.openxmlformats.org/officeDocument/2006/relationships/chart" Target="../charts/chart13.xml"/><Relationship Id="rId3" Type="http://schemas.openxmlformats.org/officeDocument/2006/relationships/image" Target="../media/image9.png"/><Relationship Id="rId7" Type="http://schemas.openxmlformats.org/officeDocument/2006/relationships/chart" Target="../charts/chart12.xml"/><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openxmlformats.org/officeDocument/2006/relationships/chart" Target="../charts/chart11.xml"/><Relationship Id="rId5" Type="http://schemas.openxmlformats.org/officeDocument/2006/relationships/chart" Target="../charts/chart10.xml"/><Relationship Id="rId4" Type="http://schemas.openxmlformats.org/officeDocument/2006/relationships/chart" Target="../charts/chart9.xml"/><Relationship Id="rId9" Type="http://schemas.openxmlformats.org/officeDocument/2006/relationships/chart" Target="../charts/chart14.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chart" Target="../charts/chart18.xml"/><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1.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8.xml"/><Relationship Id="rId1" Type="http://schemas.openxmlformats.org/officeDocument/2006/relationships/slideLayout" Target="../slideLayouts/slideLayout1.xml"/><Relationship Id="rId6" Type="http://schemas.openxmlformats.org/officeDocument/2006/relationships/chart" Target="../charts/chart24.xml"/><Relationship Id="rId5" Type="http://schemas.openxmlformats.org/officeDocument/2006/relationships/chart" Target="../charts/chart23.xml"/><Relationship Id="rId4" Type="http://schemas.openxmlformats.org/officeDocument/2006/relationships/chart" Target="../charts/chart22.xml"/></Relationships>
</file>

<file path=ppt/slides/_rels/slide1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9.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2.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slide" Target="slide11.xml"/><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slide" Target="slide10.xml"/><Relationship Id="rId5" Type="http://schemas.openxmlformats.org/officeDocument/2006/relationships/slide" Target="slide7.xml"/><Relationship Id="rId4" Type="http://schemas.openxmlformats.org/officeDocument/2006/relationships/slide" Target="slide5.xml"/></Relationships>
</file>

<file path=ppt/slides/_rels/slide2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0.xml"/><Relationship Id="rId1" Type="http://schemas.openxmlformats.org/officeDocument/2006/relationships/slideLayout" Target="../slideLayouts/slideLayout1.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chart" Target="../charts/chart25.xml"/></Relationships>
</file>

<file path=ppt/slides/_rels/slide21.xml.rels><?xml version="1.0" encoding="UTF-8" standalone="yes"?>
<Relationships xmlns="http://schemas.openxmlformats.org/package/2006/relationships"><Relationship Id="rId3" Type="http://schemas.openxmlformats.org/officeDocument/2006/relationships/image" Target="../media/image10.png"/><Relationship Id="rId7" Type="http://schemas.openxmlformats.org/officeDocument/2006/relationships/chart" Target="../charts/chart31.xml"/><Relationship Id="rId2" Type="http://schemas.openxmlformats.org/officeDocument/2006/relationships/notesSlide" Target="../notesSlides/notesSlide21.xml"/><Relationship Id="rId1" Type="http://schemas.openxmlformats.org/officeDocument/2006/relationships/slideLayout" Target="../slideLayouts/slideLayout1.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chart" Target="../charts/chart28.xml"/></Relationships>
</file>

<file path=ppt/slides/_rels/slide2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2.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23.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chart" Target="../charts/chart35.xml"/><Relationship Id="rId2" Type="http://schemas.openxmlformats.org/officeDocument/2006/relationships/notesSlide" Target="../notesSlides/notesSlide23.xml"/><Relationship Id="rId1" Type="http://schemas.openxmlformats.org/officeDocument/2006/relationships/slideLayout" Target="../slideLayouts/slideLayout1.xml"/><Relationship Id="rId6" Type="http://schemas.openxmlformats.org/officeDocument/2006/relationships/chart" Target="../charts/chart34.xml"/><Relationship Id="rId5" Type="http://schemas.openxmlformats.org/officeDocument/2006/relationships/chart" Target="../charts/chart33.xml"/><Relationship Id="rId4" Type="http://schemas.openxmlformats.org/officeDocument/2006/relationships/chart" Target="../charts/chart32.xml"/></Relationships>
</file>

<file path=ppt/slides/_rels/slide24.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chart" Target="../charts/chart39.xml"/><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chart" Target="../charts/chart38.xml"/><Relationship Id="rId5" Type="http://schemas.openxmlformats.org/officeDocument/2006/relationships/chart" Target="../charts/chart37.xml"/><Relationship Id="rId4" Type="http://schemas.openxmlformats.org/officeDocument/2006/relationships/chart" Target="../charts/chart36.xml"/></Relationships>
</file>

<file path=ppt/slides/_rels/slide25.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chart" Target="../charts/chart43.xml"/><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chart" Target="../charts/chart40.xml"/></Relationships>
</file>

<file path=ppt/slides/_rels/slide2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6.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27.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chart" Target="../charts/chart47.xml"/><Relationship Id="rId2" Type="http://schemas.openxmlformats.org/officeDocument/2006/relationships/notesSlide" Target="../notesSlides/notesSlide27.xml"/><Relationship Id="rId1" Type="http://schemas.openxmlformats.org/officeDocument/2006/relationships/slideLayout" Target="../slideLayouts/slideLayout1.xml"/><Relationship Id="rId6" Type="http://schemas.openxmlformats.org/officeDocument/2006/relationships/chart" Target="../charts/chart46.xml"/><Relationship Id="rId5" Type="http://schemas.openxmlformats.org/officeDocument/2006/relationships/chart" Target="../charts/chart45.xml"/><Relationship Id="rId4" Type="http://schemas.openxmlformats.org/officeDocument/2006/relationships/chart" Target="../charts/chart44.xml"/></Relationships>
</file>

<file path=ppt/slides/_rels/slide28.xml.rels><?xml version="1.0" encoding="UTF-8" standalone="yes"?>
<Relationships xmlns="http://schemas.openxmlformats.org/package/2006/relationships"><Relationship Id="rId3" Type="http://schemas.openxmlformats.org/officeDocument/2006/relationships/image" Target="../media/image12.png"/><Relationship Id="rId7" Type="http://schemas.openxmlformats.org/officeDocument/2006/relationships/chart" Target="../charts/chart51.xml"/><Relationship Id="rId2" Type="http://schemas.openxmlformats.org/officeDocument/2006/relationships/notesSlide" Target="../notesSlides/notesSlide28.xml"/><Relationship Id="rId1" Type="http://schemas.openxmlformats.org/officeDocument/2006/relationships/slideLayout" Target="../slideLayouts/slideLayout1.xml"/><Relationship Id="rId6" Type="http://schemas.openxmlformats.org/officeDocument/2006/relationships/chart" Target="../charts/chart50.xml"/><Relationship Id="rId5" Type="http://schemas.openxmlformats.org/officeDocument/2006/relationships/chart" Target="../charts/chart49.xml"/><Relationship Id="rId4" Type="http://schemas.openxmlformats.org/officeDocument/2006/relationships/chart" Target="../charts/chart48.xml"/></Relationships>
</file>

<file path=ppt/slides/_rels/slide2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9.xml"/><Relationship Id="rId1" Type="http://schemas.openxmlformats.org/officeDocument/2006/relationships/slideLayout" Target="../slideLayouts/slideLayout1.xml"/><Relationship Id="rId6" Type="http://schemas.openxmlformats.org/officeDocument/2006/relationships/chart" Target="../charts/chart54.xml"/><Relationship Id="rId5" Type="http://schemas.openxmlformats.org/officeDocument/2006/relationships/chart" Target="../charts/chart53.xml"/><Relationship Id="rId4" Type="http://schemas.openxmlformats.org/officeDocument/2006/relationships/chart" Target="../charts/chart52.xml"/></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0.xml"/><Relationship Id="rId1" Type="http://schemas.openxmlformats.org/officeDocument/2006/relationships/slideLayout" Target="../slideLayouts/slideLayout1.xml"/><Relationship Id="rId5" Type="http://schemas.openxmlformats.org/officeDocument/2006/relationships/chart" Target="../charts/chart56.xml"/><Relationship Id="rId4" Type="http://schemas.openxmlformats.org/officeDocument/2006/relationships/chart" Target="../charts/chart55.xml"/></Relationships>
</file>

<file path=ppt/slides/_rels/slide3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31.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32.xml.rels><?xml version="1.0" encoding="UTF-8" standalone="yes"?>
<Relationships xmlns="http://schemas.openxmlformats.org/package/2006/relationships"><Relationship Id="rId8" Type="http://schemas.openxmlformats.org/officeDocument/2006/relationships/chart" Target="../charts/chart61.xml"/><Relationship Id="rId3" Type="http://schemas.openxmlformats.org/officeDocument/2006/relationships/image" Target="../media/image13.png"/><Relationship Id="rId7" Type="http://schemas.openxmlformats.org/officeDocument/2006/relationships/chart" Target="../charts/chart60.xml"/><Relationship Id="rId2" Type="http://schemas.openxmlformats.org/officeDocument/2006/relationships/notesSlide" Target="../notesSlides/notesSlide32.xml"/><Relationship Id="rId1" Type="http://schemas.openxmlformats.org/officeDocument/2006/relationships/slideLayout" Target="../slideLayouts/slideLayout1.xml"/><Relationship Id="rId6" Type="http://schemas.openxmlformats.org/officeDocument/2006/relationships/chart" Target="../charts/chart59.xml"/><Relationship Id="rId5" Type="http://schemas.openxmlformats.org/officeDocument/2006/relationships/chart" Target="../charts/chart58.xml"/><Relationship Id="rId4" Type="http://schemas.openxmlformats.org/officeDocument/2006/relationships/chart" Target="../charts/chart57.xml"/></Relationships>
</file>

<file path=ppt/slides/_rels/slide33.xml.rels><?xml version="1.0" encoding="UTF-8" standalone="yes"?>
<Relationships xmlns="http://schemas.openxmlformats.org/package/2006/relationships"><Relationship Id="rId8" Type="http://schemas.openxmlformats.org/officeDocument/2006/relationships/chart" Target="../charts/chart66.xml"/><Relationship Id="rId3" Type="http://schemas.openxmlformats.org/officeDocument/2006/relationships/image" Target="../media/image13.png"/><Relationship Id="rId7" Type="http://schemas.openxmlformats.org/officeDocument/2006/relationships/chart" Target="../charts/chart65.xml"/><Relationship Id="rId2" Type="http://schemas.openxmlformats.org/officeDocument/2006/relationships/notesSlide" Target="../notesSlides/notesSlide33.xml"/><Relationship Id="rId1" Type="http://schemas.openxmlformats.org/officeDocument/2006/relationships/slideLayout" Target="../slideLayouts/slideLayout1.xml"/><Relationship Id="rId6" Type="http://schemas.openxmlformats.org/officeDocument/2006/relationships/chart" Target="../charts/chart64.xml"/><Relationship Id="rId5" Type="http://schemas.openxmlformats.org/officeDocument/2006/relationships/chart" Target="../charts/chart63.xml"/><Relationship Id="rId4" Type="http://schemas.openxmlformats.org/officeDocument/2006/relationships/chart" Target="../charts/chart62.xml"/></Relationships>
</file>

<file path=ppt/slides/_rels/slide34.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chart" Target="../charts/chart70.xml"/><Relationship Id="rId2" Type="http://schemas.openxmlformats.org/officeDocument/2006/relationships/notesSlide" Target="../notesSlides/notesSlide34.xml"/><Relationship Id="rId1" Type="http://schemas.openxmlformats.org/officeDocument/2006/relationships/slideLayout" Target="../slideLayouts/slideLayout1.xml"/><Relationship Id="rId6" Type="http://schemas.openxmlformats.org/officeDocument/2006/relationships/chart" Target="../charts/chart69.xml"/><Relationship Id="rId5" Type="http://schemas.openxmlformats.org/officeDocument/2006/relationships/chart" Target="../charts/chart68.xml"/><Relationship Id="rId4" Type="http://schemas.openxmlformats.org/officeDocument/2006/relationships/chart" Target="../charts/chart67.xml"/></Relationships>
</file>

<file path=ppt/slides/_rels/slide3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5.xml"/><Relationship Id="rId1" Type="http://schemas.openxmlformats.org/officeDocument/2006/relationships/slideLayout" Target="../slideLayouts/slideLayout1.xml"/><Relationship Id="rId6" Type="http://schemas.openxmlformats.org/officeDocument/2006/relationships/chart" Target="../charts/chart73.xml"/><Relationship Id="rId5" Type="http://schemas.openxmlformats.org/officeDocument/2006/relationships/chart" Target="../charts/chart72.xml"/><Relationship Id="rId4" Type="http://schemas.openxmlformats.org/officeDocument/2006/relationships/chart" Target="../charts/chart71.xml"/></Relationships>
</file>

<file path=ppt/slides/_rels/slide36.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openxmlformats.org/officeDocument/2006/relationships/chart" Target="../charts/chart76.xml"/><Relationship Id="rId5" Type="http://schemas.openxmlformats.org/officeDocument/2006/relationships/chart" Target="../charts/chart75.xml"/><Relationship Id="rId4" Type="http://schemas.openxmlformats.org/officeDocument/2006/relationships/chart" Target="../charts/chart74.xml"/></Relationships>
</file>

<file path=ppt/slides/_rels/slide3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7.xml"/><Relationship Id="rId1" Type="http://schemas.openxmlformats.org/officeDocument/2006/relationships/slideLayout" Target="../slideLayouts/slideLayout1.xml"/><Relationship Id="rId5" Type="http://schemas.openxmlformats.org/officeDocument/2006/relationships/chart" Target="../charts/chart78.xml"/><Relationship Id="rId4" Type="http://schemas.openxmlformats.org/officeDocument/2006/relationships/chart" Target="../charts/chart77.xml"/></Relationships>
</file>

<file path=ppt/slides/_rels/slide3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8.xml"/><Relationship Id="rId1" Type="http://schemas.openxmlformats.org/officeDocument/2006/relationships/slideLayout" Target="../slideLayouts/slideLayout1.xml"/><Relationship Id="rId5" Type="http://schemas.openxmlformats.org/officeDocument/2006/relationships/chart" Target="../charts/chart80.xml"/><Relationship Id="rId4" Type="http://schemas.openxmlformats.org/officeDocument/2006/relationships/chart" Target="../charts/chart79.xml"/></Relationships>
</file>

<file path=ppt/slides/_rels/slide3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39.xml"/><Relationship Id="rId1" Type="http://schemas.openxmlformats.org/officeDocument/2006/relationships/slideLayout" Target="../slideLayouts/slideLayout1.xml"/><Relationship Id="rId5" Type="http://schemas.openxmlformats.org/officeDocument/2006/relationships/chart" Target="../charts/chart82.xml"/><Relationship Id="rId4" Type="http://schemas.openxmlformats.org/officeDocument/2006/relationships/chart" Target="../charts/chart8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40.xml"/><Relationship Id="rId1" Type="http://schemas.openxmlformats.org/officeDocument/2006/relationships/slideLayout" Target="../slideLayouts/slideLayout1.xml"/><Relationship Id="rId5" Type="http://schemas.openxmlformats.org/officeDocument/2006/relationships/chart" Target="../charts/chart84.xml"/><Relationship Id="rId4" Type="http://schemas.openxmlformats.org/officeDocument/2006/relationships/chart" Target="../charts/chart83.xml"/></Relationships>
</file>

<file path=ppt/slides/_rels/slide4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41.xml"/><Relationship Id="rId1" Type="http://schemas.openxmlformats.org/officeDocument/2006/relationships/slideLayout" Target="../slideLayouts/slideLayout1.xml"/><Relationship Id="rId5" Type="http://schemas.openxmlformats.org/officeDocument/2006/relationships/chart" Target="../charts/chart86.xml"/><Relationship Id="rId4" Type="http://schemas.openxmlformats.org/officeDocument/2006/relationships/chart" Target="../charts/chart85.xml"/></Relationships>
</file>

<file path=ppt/slides/_rels/slide4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2.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4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3.xml"/><Relationship Id="rId1" Type="http://schemas.openxmlformats.org/officeDocument/2006/relationships/slideLayout" Target="../slideLayouts/slideLayout1.xml"/><Relationship Id="rId4" Type="http://schemas.openxmlformats.org/officeDocument/2006/relationships/chart" Target="../charts/chart87.xml"/></Relationships>
</file>

<file path=ppt/slides/_rels/slide4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4.xml"/><Relationship Id="rId1" Type="http://schemas.openxmlformats.org/officeDocument/2006/relationships/slideLayout" Target="../slideLayouts/slideLayout1.xml"/><Relationship Id="rId5" Type="http://schemas.openxmlformats.org/officeDocument/2006/relationships/chart" Target="../charts/chart89.xml"/><Relationship Id="rId4" Type="http://schemas.openxmlformats.org/officeDocument/2006/relationships/chart" Target="../charts/chart88.xml"/></Relationships>
</file>

<file path=ppt/slides/_rels/slide4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5.xml"/><Relationship Id="rId1" Type="http://schemas.openxmlformats.org/officeDocument/2006/relationships/slideLayout" Target="../slideLayouts/slideLayout1.xml"/><Relationship Id="rId6" Type="http://schemas.openxmlformats.org/officeDocument/2006/relationships/chart" Target="../charts/chart92.xml"/><Relationship Id="rId5" Type="http://schemas.openxmlformats.org/officeDocument/2006/relationships/chart" Target="../charts/chart91.xml"/><Relationship Id="rId4" Type="http://schemas.openxmlformats.org/officeDocument/2006/relationships/chart" Target="../charts/chart90.xml"/></Relationships>
</file>

<file path=ppt/slides/_rels/slide4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6.xml"/><Relationship Id="rId1" Type="http://schemas.openxmlformats.org/officeDocument/2006/relationships/slideLayout" Target="../slideLayouts/slideLayout1.xml"/><Relationship Id="rId5" Type="http://schemas.openxmlformats.org/officeDocument/2006/relationships/chart" Target="../charts/chart94.xml"/><Relationship Id="rId4" Type="http://schemas.openxmlformats.org/officeDocument/2006/relationships/chart" Target="../charts/chart93.xml"/></Relationships>
</file>

<file path=ppt/slides/_rels/slide4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7.xml"/><Relationship Id="rId1" Type="http://schemas.openxmlformats.org/officeDocument/2006/relationships/slideLayout" Target="../slideLayouts/slideLayout1.xml"/><Relationship Id="rId5" Type="http://schemas.openxmlformats.org/officeDocument/2006/relationships/chart" Target="../charts/chart96.xml"/><Relationship Id="rId4" Type="http://schemas.openxmlformats.org/officeDocument/2006/relationships/chart" Target="../charts/chart95.xml"/></Relationships>
</file>

<file path=ppt/slides/_rels/slide4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8.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9.xml"/><Relationship Id="rId1" Type="http://schemas.openxmlformats.org/officeDocument/2006/relationships/slideLayout" Target="../slideLayouts/slideLayout1.xml"/><Relationship Id="rId6" Type="http://schemas.openxmlformats.org/officeDocument/2006/relationships/chart" Target="../charts/chart99.xml"/><Relationship Id="rId5" Type="http://schemas.openxmlformats.org/officeDocument/2006/relationships/chart" Target="../charts/chart98.xml"/><Relationship Id="rId4" Type="http://schemas.openxmlformats.org/officeDocument/2006/relationships/chart" Target="../charts/chart97.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0.xml"/><Relationship Id="rId1" Type="http://schemas.openxmlformats.org/officeDocument/2006/relationships/slideLayout" Target="../slideLayouts/slideLayout1.xml"/><Relationship Id="rId6" Type="http://schemas.openxmlformats.org/officeDocument/2006/relationships/chart" Target="../charts/chart102.xml"/><Relationship Id="rId5" Type="http://schemas.openxmlformats.org/officeDocument/2006/relationships/chart" Target="../charts/chart101.xml"/><Relationship Id="rId4" Type="http://schemas.openxmlformats.org/officeDocument/2006/relationships/chart" Target="../charts/chart100.xml"/></Relationships>
</file>

<file path=ppt/slides/_rels/slide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1.xml"/><Relationship Id="rId1" Type="http://schemas.openxmlformats.org/officeDocument/2006/relationships/slideLayout" Target="../slideLayouts/slideLayout1.xml"/><Relationship Id="rId5" Type="http://schemas.openxmlformats.org/officeDocument/2006/relationships/chart" Target="../charts/chart104.xml"/><Relationship Id="rId4" Type="http://schemas.openxmlformats.org/officeDocument/2006/relationships/chart" Target="../charts/chart103.xml"/></Relationships>
</file>

<file path=ppt/slides/_rels/slide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2.xml"/><Relationship Id="rId1" Type="http://schemas.openxmlformats.org/officeDocument/2006/relationships/slideLayout" Target="../slideLayouts/slideLayout1.xml"/><Relationship Id="rId6" Type="http://schemas.openxmlformats.org/officeDocument/2006/relationships/chart" Target="../charts/chart107.xml"/><Relationship Id="rId5" Type="http://schemas.openxmlformats.org/officeDocument/2006/relationships/chart" Target="../charts/chart106.xml"/><Relationship Id="rId4" Type="http://schemas.openxmlformats.org/officeDocument/2006/relationships/chart" Target="../charts/chart105.xml"/></Relationships>
</file>

<file path=ppt/slides/_rels/slide5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3.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5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4.xml"/><Relationship Id="rId1" Type="http://schemas.openxmlformats.org/officeDocument/2006/relationships/slideLayout" Target="../slideLayouts/slideLayout1.xml"/><Relationship Id="rId5" Type="http://schemas.openxmlformats.org/officeDocument/2006/relationships/chart" Target="../charts/chart109.xml"/><Relationship Id="rId4" Type="http://schemas.openxmlformats.org/officeDocument/2006/relationships/chart" Target="../charts/chart108.xml"/></Relationships>
</file>

<file path=ppt/slides/_rels/slide5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5.xml"/><Relationship Id="rId1" Type="http://schemas.openxmlformats.org/officeDocument/2006/relationships/slideLayout" Target="../slideLayouts/slideLayout1.xml"/><Relationship Id="rId5" Type="http://schemas.openxmlformats.org/officeDocument/2006/relationships/chart" Target="../charts/chart111.xml"/><Relationship Id="rId4" Type="http://schemas.openxmlformats.org/officeDocument/2006/relationships/chart" Target="../charts/chart110.xml"/></Relationships>
</file>

<file path=ppt/slides/_rels/slide5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6.xml"/><Relationship Id="rId1" Type="http://schemas.openxmlformats.org/officeDocument/2006/relationships/slideLayout" Target="../slideLayouts/slideLayout1.xml"/><Relationship Id="rId4" Type="http://schemas.openxmlformats.org/officeDocument/2006/relationships/chart" Target="../charts/chart112.xml"/></Relationships>
</file>

<file path=ppt/slides/_rels/slide5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7.xml"/><Relationship Id="rId1" Type="http://schemas.openxmlformats.org/officeDocument/2006/relationships/slideLayout" Target="../slideLayouts/slideLayout1.xml"/><Relationship Id="rId4" Type="http://schemas.openxmlformats.org/officeDocument/2006/relationships/chart" Target="../charts/chart113.xml"/></Relationships>
</file>

<file path=ppt/slides/_rels/slide58.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8.xml"/><Relationship Id="rId1" Type="http://schemas.openxmlformats.org/officeDocument/2006/relationships/slideLayout" Target="../slideLayouts/slideLayout1.xml"/><Relationship Id="rId4" Type="http://schemas.openxmlformats.org/officeDocument/2006/relationships/chart" Target="../charts/chart11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9.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6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0.xml"/><Relationship Id="rId1" Type="http://schemas.openxmlformats.org/officeDocument/2006/relationships/slideLayout" Target="../slideLayouts/slideLayout1.xml"/><Relationship Id="rId5" Type="http://schemas.openxmlformats.org/officeDocument/2006/relationships/image" Target="../media/image21.png"/><Relationship Id="rId4" Type="http://schemas.openxmlformats.org/officeDocument/2006/relationships/image" Target="../media/image20.png"/></Relationships>
</file>

<file path=ppt/slides/_rels/slide6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1.xml"/><Relationship Id="rId1" Type="http://schemas.openxmlformats.org/officeDocument/2006/relationships/slideLayout" Target="../slideLayouts/slideLayout1.xml"/><Relationship Id="rId5" Type="http://schemas.openxmlformats.org/officeDocument/2006/relationships/image" Target="../media/image24.png"/><Relationship Id="rId4" Type="http://schemas.openxmlformats.org/officeDocument/2006/relationships/image" Target="../media/image23.png"/></Relationships>
</file>

<file path=ppt/slides/_rels/slide6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2.xml"/><Relationship Id="rId1" Type="http://schemas.openxmlformats.org/officeDocument/2006/relationships/slideLayout" Target="../slideLayouts/slideLayout1.xml"/><Relationship Id="rId5" Type="http://schemas.openxmlformats.org/officeDocument/2006/relationships/image" Target="../media/image27.png"/><Relationship Id="rId4" Type="http://schemas.openxmlformats.org/officeDocument/2006/relationships/image" Target="../media/image26.png"/></Relationships>
</file>

<file path=ppt/slides/_rels/slide6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3.xml"/><Relationship Id="rId1" Type="http://schemas.openxmlformats.org/officeDocument/2006/relationships/slideLayout" Target="../slideLayouts/slideLayout1.xml"/><Relationship Id="rId5" Type="http://schemas.openxmlformats.org/officeDocument/2006/relationships/image" Target="../media/image30.png"/><Relationship Id="rId4" Type="http://schemas.openxmlformats.org/officeDocument/2006/relationships/image" Target="../media/image29.png"/></Relationships>
</file>

<file path=ppt/slides/_rels/slide6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4.xml"/><Relationship Id="rId1" Type="http://schemas.openxmlformats.org/officeDocument/2006/relationships/slideLayout" Target="../slideLayouts/slideLayout1.xml"/><Relationship Id="rId5" Type="http://schemas.openxmlformats.org/officeDocument/2006/relationships/image" Target="../media/image33.png"/><Relationship Id="rId4" Type="http://schemas.openxmlformats.org/officeDocument/2006/relationships/image" Target="../media/image32.png"/></Relationships>
</file>

<file path=ppt/slides/_rels/slide6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5.xml"/><Relationship Id="rId1" Type="http://schemas.openxmlformats.org/officeDocument/2006/relationships/slideLayout" Target="../slideLayouts/slideLayout1.xml"/><Relationship Id="rId5" Type="http://schemas.openxmlformats.org/officeDocument/2006/relationships/image" Target="../media/image36.png"/><Relationship Id="rId4" Type="http://schemas.openxmlformats.org/officeDocument/2006/relationships/image" Target="../media/image35.png"/></Relationships>
</file>

<file path=ppt/slides/_rels/slide6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6.xml"/><Relationship Id="rId1" Type="http://schemas.openxmlformats.org/officeDocument/2006/relationships/slideLayout" Target="../slideLayouts/slideLayout1.xml"/><Relationship Id="rId5" Type="http://schemas.openxmlformats.org/officeDocument/2006/relationships/image" Target="../media/image39.png"/><Relationship Id="rId4" Type="http://schemas.openxmlformats.org/officeDocument/2006/relationships/image" Target="../media/image38.png"/></Relationships>
</file>

<file path=ppt/slides/_rels/slide6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67.xml"/><Relationship Id="rId1" Type="http://schemas.openxmlformats.org/officeDocument/2006/relationships/slideLayout" Target="../slideLayouts/slideLayout1.xml"/><Relationship Id="rId5" Type="http://schemas.openxmlformats.org/officeDocument/2006/relationships/image" Target="../media/image42.png"/><Relationship Id="rId4" Type="http://schemas.openxmlformats.org/officeDocument/2006/relationships/image" Target="../media/image41.png"/></Relationships>
</file>

<file path=ppt/slides/_rels/slide6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8.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7.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72.xml"/><Relationship Id="rId1" Type="http://schemas.openxmlformats.org/officeDocument/2006/relationships/slideLayout" Target="../slideLayouts/slideLayout32.xml"/><Relationship Id="rId4" Type="http://schemas.openxmlformats.org/officeDocument/2006/relationships/image" Target="../media/image7.png"/></Relationships>
</file>

<file path=ppt/slides/_rels/slide74.xml.rels><?xml version="1.0" encoding="UTF-8" standalone="yes"?>
<Relationships xmlns="http://schemas.openxmlformats.org/package/2006/relationships"><Relationship Id="rId3" Type="http://schemas.openxmlformats.org/officeDocument/2006/relationships/slide" Target="slide12.xml"/><Relationship Id="rId2" Type="http://schemas.openxmlformats.org/officeDocument/2006/relationships/notesSlide" Target="../notesSlides/notesSlide73.xml"/><Relationship Id="rId1" Type="http://schemas.openxmlformats.org/officeDocument/2006/relationships/slideLayout" Target="../slideLayouts/slideLayout1.xml"/><Relationship Id="rId5" Type="http://schemas.openxmlformats.org/officeDocument/2006/relationships/chart" Target="../charts/chart115.xml"/><Relationship Id="rId4" Type="http://schemas.openxmlformats.org/officeDocument/2006/relationships/image" Target="../media/image8.png"/></Relationships>
</file>

<file path=ppt/slides/_rels/slide75.xml.rels><?xml version="1.0" encoding="UTF-8" standalone="yes"?>
<Relationships xmlns="http://schemas.openxmlformats.org/package/2006/relationships"><Relationship Id="rId3" Type="http://schemas.openxmlformats.org/officeDocument/2006/relationships/slide" Target="slide12.xml"/><Relationship Id="rId2" Type="http://schemas.openxmlformats.org/officeDocument/2006/relationships/notesSlide" Target="../notesSlides/notesSlide74.xml"/><Relationship Id="rId1" Type="http://schemas.openxmlformats.org/officeDocument/2006/relationships/slideLayout" Target="../slideLayouts/slideLayout1.xml"/><Relationship Id="rId5" Type="http://schemas.openxmlformats.org/officeDocument/2006/relationships/chart" Target="../charts/chart116.xml"/><Relationship Id="rId4" Type="http://schemas.openxmlformats.org/officeDocument/2006/relationships/image" Target="../media/image8.png"/></Relationships>
</file>

<file path=ppt/slides/_rels/slide76.xml.rels><?xml version="1.0" encoding="UTF-8" standalone="yes"?>
<Relationships xmlns="http://schemas.openxmlformats.org/package/2006/relationships"><Relationship Id="rId3" Type="http://schemas.openxmlformats.org/officeDocument/2006/relationships/slide" Target="slide12.xml"/><Relationship Id="rId2" Type="http://schemas.openxmlformats.org/officeDocument/2006/relationships/notesSlide" Target="../notesSlides/notesSlide75.xml"/><Relationship Id="rId1" Type="http://schemas.openxmlformats.org/officeDocument/2006/relationships/slideLayout" Target="../slideLayouts/slideLayout1.xml"/><Relationship Id="rId5" Type="http://schemas.openxmlformats.org/officeDocument/2006/relationships/chart" Target="../charts/chart117.xml"/><Relationship Id="rId4" Type="http://schemas.openxmlformats.org/officeDocument/2006/relationships/image" Target="../media/image8.png"/></Relationships>
</file>

<file path=ppt/slides/_rels/slide77.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76.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78.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77.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79.xml.rels><?xml version="1.0" encoding="UTF-8" standalone="yes"?>
<Relationships xmlns="http://schemas.openxmlformats.org/package/2006/relationships"><Relationship Id="rId3" Type="http://schemas.openxmlformats.org/officeDocument/2006/relationships/chart" Target="../charts/chart120.xml"/><Relationship Id="rId2" Type="http://schemas.openxmlformats.org/officeDocument/2006/relationships/notesSlide" Target="../notesSlides/notesSlide78.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chart" Target="../charts/chart121.xml"/><Relationship Id="rId2" Type="http://schemas.openxmlformats.org/officeDocument/2006/relationships/notesSlide" Target="../notesSlides/notesSlide79.xml"/><Relationship Id="rId1" Type="http://schemas.openxmlformats.org/officeDocument/2006/relationships/slideLayout" Target="../slideLayouts/slideLayout1.xml"/><Relationship Id="rId4" Type="http://schemas.openxmlformats.org/officeDocument/2006/relationships/image" Target="../media/image9.png"/></Relationships>
</file>

<file path=ppt/slides/_rels/slide81.xml.rels><?xml version="1.0" encoding="UTF-8" standalone="yes"?>
<Relationships xmlns="http://schemas.openxmlformats.org/package/2006/relationships"><Relationship Id="rId3" Type="http://schemas.openxmlformats.org/officeDocument/2006/relationships/chart" Target="../charts/chart122.xml"/><Relationship Id="rId2" Type="http://schemas.openxmlformats.org/officeDocument/2006/relationships/notesSlide" Target="../notesSlides/notesSlide80.xml"/><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82.xml.rels><?xml version="1.0" encoding="UTF-8" standalone="yes"?>
<Relationships xmlns="http://schemas.openxmlformats.org/package/2006/relationships"><Relationship Id="rId3" Type="http://schemas.openxmlformats.org/officeDocument/2006/relationships/chart" Target="../charts/chart123.xml"/><Relationship Id="rId2" Type="http://schemas.openxmlformats.org/officeDocument/2006/relationships/notesSlide" Target="../notesSlides/notesSlide81.xml"/><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83.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82.xml"/><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84.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notesSlide" Target="../notesSlides/notesSlide83.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85.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84.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86.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85.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87.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notesSlide" Target="../notesSlides/notesSlide86.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88.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87.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89.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88.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notesSlide" Target="../notesSlides/notesSlide89.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91.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90.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92.xml.rels><?xml version="1.0" encoding="UTF-8" standalone="yes"?>
<Relationships xmlns="http://schemas.openxmlformats.org/package/2006/relationships"><Relationship Id="rId3" Type="http://schemas.openxmlformats.org/officeDocument/2006/relationships/chart" Target="../charts/chart133.xml"/><Relationship Id="rId2" Type="http://schemas.openxmlformats.org/officeDocument/2006/relationships/notesSlide" Target="../notesSlides/notesSlide91.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93.xml.rels><?xml version="1.0" encoding="UTF-8" standalone="yes"?>
<Relationships xmlns="http://schemas.openxmlformats.org/package/2006/relationships"><Relationship Id="rId3" Type="http://schemas.openxmlformats.org/officeDocument/2006/relationships/chart" Target="../charts/chart134.xml"/><Relationship Id="rId2" Type="http://schemas.openxmlformats.org/officeDocument/2006/relationships/notesSlide" Target="../notesSlides/notesSlide92.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94.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notesSlide" Target="../notesSlides/notesSlide93.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95.xml.rels><?xml version="1.0" encoding="UTF-8" standalone="yes"?>
<Relationships xmlns="http://schemas.openxmlformats.org/package/2006/relationships"><Relationship Id="rId3" Type="http://schemas.openxmlformats.org/officeDocument/2006/relationships/chart" Target="../charts/chart136.xml"/><Relationship Id="rId2" Type="http://schemas.openxmlformats.org/officeDocument/2006/relationships/notesSlide" Target="../notesSlides/notesSlide94.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96.xml.rels><?xml version="1.0" encoding="UTF-8" standalone="yes"?>
<Relationships xmlns="http://schemas.openxmlformats.org/package/2006/relationships"><Relationship Id="rId3" Type="http://schemas.openxmlformats.org/officeDocument/2006/relationships/chart" Target="../charts/chart137.xml"/><Relationship Id="rId2" Type="http://schemas.openxmlformats.org/officeDocument/2006/relationships/notesSlide" Target="../notesSlides/notesSlide95.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97.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notesSlide" Target="../notesSlides/notesSlide96.xml"/><Relationship Id="rId1" Type="http://schemas.openxmlformats.org/officeDocument/2006/relationships/slideLayout" Target="../slideLayouts/slideLayout1.xml"/><Relationship Id="rId4" Type="http://schemas.openxmlformats.org/officeDocument/2006/relationships/image" Target="../media/image13.png"/></Relationships>
</file>

<file path=ppt/slides/_rels/slide98.xml.rels><?xml version="1.0" encoding="UTF-8" standalone="yes"?>
<Relationships xmlns="http://schemas.openxmlformats.org/package/2006/relationships"><Relationship Id="rId3" Type="http://schemas.openxmlformats.org/officeDocument/2006/relationships/chart" Target="../charts/chart139.xml"/><Relationship Id="rId2" Type="http://schemas.openxmlformats.org/officeDocument/2006/relationships/notesSlide" Target="../notesSlides/notesSlide97.xml"/><Relationship Id="rId1" Type="http://schemas.openxmlformats.org/officeDocument/2006/relationships/slideLayout" Target="../slideLayouts/slideLayout1.xml"/><Relationship Id="rId4" Type="http://schemas.openxmlformats.org/officeDocument/2006/relationships/image" Target="../media/image13.png"/></Relationships>
</file>

<file path=ppt/slides/_rels/slide99.xml.rels><?xml version="1.0" encoding="UTF-8" standalone="yes"?>
<Relationships xmlns="http://schemas.openxmlformats.org/package/2006/relationships"><Relationship Id="rId3" Type="http://schemas.openxmlformats.org/officeDocument/2006/relationships/chart" Target="../charts/chart140.xml"/><Relationship Id="rId2" Type="http://schemas.openxmlformats.org/officeDocument/2006/relationships/notesSlide" Target="../notesSlides/notesSlide98.xml"/><Relationship Id="rId1" Type="http://schemas.openxmlformats.org/officeDocument/2006/relationships/slideLayout" Target="../slideLayouts/slideLayout1.xml"/><Relationship Id="rId4" Type="http://schemas.openxmlformats.org/officeDocument/2006/relationships/image" Target="../media/image1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5 Imagen"/>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78" y="1340662"/>
            <a:ext cx="4326111" cy="3781707"/>
          </a:xfrm>
          <a:prstGeom prst="rect">
            <a:avLst/>
          </a:prstGeom>
        </p:spPr>
      </p:pic>
      <p:sp>
        <p:nvSpPr>
          <p:cNvPr id="23" name="Title 19"/>
          <p:cNvSpPr>
            <a:spLocks noGrp="1"/>
          </p:cNvSpPr>
          <p:nvPr>
            <p:ph type="ctrTitle"/>
          </p:nvPr>
        </p:nvSpPr>
        <p:spPr>
          <a:xfrm>
            <a:off x="3100710" y="1153669"/>
            <a:ext cx="6043289" cy="1592744"/>
          </a:xfrm>
        </p:spPr>
        <p:txBody>
          <a:bodyPr/>
          <a:lstStyle/>
          <a:p>
            <a:pPr algn="ctr"/>
            <a:r>
              <a:rPr lang="ca-ES" sz="2400" b="0" dirty="0">
                <a:solidFill>
                  <a:srgbClr val="336699"/>
                </a:solidFill>
                <a:latin typeface="Verdana" panose="020B0604030504040204" pitchFamily="34" charset="0"/>
                <a:ea typeface="Verdana" panose="020B0604030504040204" pitchFamily="34" charset="0"/>
                <a:cs typeface="Verdana" panose="020B0604030504040204" pitchFamily="34" charset="0"/>
              </a:rPr>
              <a:t>Hàbits </a:t>
            </a:r>
            <a:r>
              <a:rPr lang="ca-ES" sz="2400" b="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relacionats </a:t>
            </a:r>
            <a:r>
              <a:rPr lang="ca-ES" sz="2400" b="0" dirty="0">
                <a:solidFill>
                  <a:srgbClr val="336699"/>
                </a:solidFill>
                <a:latin typeface="Verdana" panose="020B0604030504040204" pitchFamily="34" charset="0"/>
                <a:ea typeface="Verdana" panose="020B0604030504040204" pitchFamily="34" charset="0"/>
                <a:cs typeface="Verdana" panose="020B0604030504040204" pitchFamily="34" charset="0"/>
              </a:rPr>
              <a:t>amb la salut </a:t>
            </a:r>
            <a:br>
              <a:rPr lang="ca-ES" sz="2400" b="0" dirty="0">
                <a:solidFill>
                  <a:srgbClr val="336699"/>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rgbClr val="336699"/>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rgbClr val="336699"/>
                </a:solidFill>
                <a:latin typeface="Verdana" panose="020B0604030504040204" pitchFamily="34" charset="0"/>
                <a:ea typeface="Verdana" panose="020B0604030504040204" pitchFamily="34" charset="0"/>
                <a:cs typeface="Verdana" panose="020B0604030504040204" pitchFamily="34" charset="0"/>
              </a:rPr>
            </a:br>
            <a:r>
              <a:rPr lang="ca-ES" sz="2800" b="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
            </a:r>
            <a:br>
              <a:rPr lang="ca-ES" sz="2800" b="0" dirty="0" smtClean="0">
                <a:solidFill>
                  <a:srgbClr val="336699"/>
                </a:solidFill>
                <a:latin typeface="Verdana" panose="020B0604030504040204" pitchFamily="34" charset="0"/>
                <a:ea typeface="Verdana" panose="020B0604030504040204" pitchFamily="34" charset="0"/>
                <a:cs typeface="Verdana" panose="020B0604030504040204" pitchFamily="34" charset="0"/>
              </a:rPr>
            </a:br>
            <a:r>
              <a:rPr lang="ca-ES" sz="2800" b="0" smtClean="0">
                <a:solidFill>
                  <a:srgbClr val="336699"/>
                </a:solidFill>
                <a:latin typeface="Verdana" panose="020B0604030504040204" pitchFamily="34" charset="0"/>
                <a:ea typeface="Verdana" panose="020B0604030504040204" pitchFamily="34" charset="0"/>
                <a:cs typeface="Verdana" panose="020B0604030504040204" pitchFamily="34" charset="0"/>
              </a:rPr>
              <a:t> LA ROCA DEL VALLÈS</a:t>
            </a:r>
            <a:r>
              <a:rPr lang="ca-ES" sz="2800" b="0" dirty="0">
                <a:solidFill>
                  <a:srgbClr val="336699"/>
                </a:solidFill>
                <a:latin typeface="Verdana" panose="020B0604030504040204" pitchFamily="34" charset="0"/>
                <a:ea typeface="Verdana" panose="020B0604030504040204" pitchFamily="34" charset="0"/>
                <a:cs typeface="Verdana" panose="020B0604030504040204" pitchFamily="34" charset="0"/>
              </a:rPr>
              <a:t/>
            </a:r>
            <a:br>
              <a:rPr lang="ca-ES" sz="2800" b="0" dirty="0">
                <a:solidFill>
                  <a:srgbClr val="336699"/>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rgbClr val="336699"/>
              </a:solidFill>
              <a:latin typeface="Verdana" panose="020B0604030504040204" pitchFamily="34" charset="0"/>
              <a:ea typeface="Verdana" panose="020B0604030504040204" pitchFamily="34" charset="0"/>
              <a:cs typeface="Verdana" panose="020B0604030504040204" pitchFamily="34" charset="0"/>
            </a:endParaRPr>
          </a:p>
        </p:txBody>
      </p:sp>
      <p:pic>
        <p:nvPicPr>
          <p:cNvPr id="7" name="Picture 2" descr="https://www.diba.cat/documents/553295/122485165/Logo+DB%2BDO+vertical+positiu.jpg/d78d60f5-e914-42c6-aca9-b8fd9a46a005?t=1496313482708"/>
          <p:cNvPicPr>
            <a:picLocks noChangeAspect="1" noChangeArrowheads="1"/>
          </p:cNvPicPr>
          <p:nvPr/>
        </p:nvPicPr>
        <p:blipFill>
          <a:blip r:embed="rId4" cstate="print"/>
          <a:srcRect/>
          <a:stretch>
            <a:fillRect/>
          </a:stretch>
        </p:blipFill>
        <p:spPr bwMode="auto">
          <a:xfrm>
            <a:off x="5795722" y="3865419"/>
            <a:ext cx="741779" cy="1278081"/>
          </a:xfrm>
          <a:prstGeom prst="rect">
            <a:avLst/>
          </a:prstGeom>
          <a:noFill/>
        </p:spPr>
      </p:pic>
    </p:spTree>
    <p:extLst>
      <p:ext uri="{BB962C8B-B14F-4D97-AF65-F5344CB8AC3E}">
        <p14:creationId xmlns:p14="http://schemas.microsoft.com/office/powerpoint/2010/main" val="242841616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13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20" name="19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10</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5"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7"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6"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20"/>
          <p:cNvSpPr>
            <a:spLocks noGrp="1"/>
          </p:cNvSpPr>
          <p:nvPr>
            <p:ph type="body" sz="quarter" idx="13"/>
          </p:nvPr>
        </p:nvSpPr>
        <p:spPr>
          <a:xfrm>
            <a:off x="3781046" y="2746678"/>
            <a:ext cx="5362952" cy="1511033"/>
          </a:xfrm>
        </p:spPr>
        <p:txBody>
          <a:bodyPr anchor="t" anchorCtr="0">
            <a:noAutofit/>
          </a:bodyPr>
          <a:lstStyle/>
          <a:p>
            <a:pPr marL="457200" indent="-282575">
              <a:spcBef>
                <a:spcPts val="0"/>
              </a:spcBef>
              <a:spcAft>
                <a:spcPts val="0"/>
              </a:spcAft>
            </a:pPr>
            <a:r>
              <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rPr>
              <a:t>DESCRIPCIÓ SOCIODEMOGRÀFICA </a:t>
            </a:r>
            <a:r>
              <a:rPr lang="ca-ES" sz="20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DE LA </a:t>
            </a:r>
            <a:r>
              <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rPr>
              <a:t>MOSTRA</a:t>
            </a:r>
          </a:p>
          <a:p>
            <a:pPr marL="834093" lvl="2" indent="-190500">
              <a:spcBef>
                <a:spcPts val="0"/>
              </a:spcBef>
              <a:spcAft>
                <a:spcPts val="0"/>
              </a:spcAft>
            </a:pP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Edat i sexe</a:t>
            </a:r>
          </a:p>
          <a:p>
            <a:pPr marL="834093" lvl="2" indent="-190500">
              <a:spcBef>
                <a:spcPts val="0"/>
              </a:spcBef>
              <a:spcAft>
                <a:spcPts val="0"/>
              </a:spcAft>
            </a:pP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Entorn social, familiar i econòmic</a:t>
            </a:r>
          </a:p>
        </p:txBody>
      </p:sp>
    </p:spTree>
    <p:extLst>
      <p:ext uri="{BB962C8B-B14F-4D97-AF65-F5344CB8AC3E}">
        <p14:creationId xmlns:p14="http://schemas.microsoft.com/office/powerpoint/2010/main" val="271950093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100</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ALCOHOL</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descr="D:\Users\maria.aragones\AppData\Local\Microsoft\Windows\Temporary Internet Files\Content.Outlook\KYC2NQVU\Alcohol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5531" r="11095" b="5066"/>
          <a:stretch/>
        </p:blipFill>
        <p:spPr bwMode="auto">
          <a:xfrm flipH="1">
            <a:off x="0" y="0"/>
            <a:ext cx="778739" cy="774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45644303"/>
              </p:ext>
            </p:extLst>
          </p:nvPr>
        </p:nvGraphicFramePr>
        <p:xfrm>
          <a:off x="720000" y="1152000"/>
          <a:ext cx="7704002" cy="3307080"/>
        </p:xfrm>
        <a:graphic>
          <a:graphicData uri="http://schemas.openxmlformats.org/drawingml/2006/table">
            <a:tbl>
              <a:tblPr/>
              <a:tblGrid>
                <a:gridCol w="1443644">
                  <a:extLst>
                    <a:ext uri="{9D8B030D-6E8A-4147-A177-3AD203B41FA5}">
                      <a16:colId xmlns:a16="http://schemas.microsoft.com/office/drawing/2014/main" xmlns="" val="490399503"/>
                    </a:ext>
                  </a:extLst>
                </a:gridCol>
                <a:gridCol w="335254">
                  <a:extLst>
                    <a:ext uri="{9D8B030D-6E8A-4147-A177-3AD203B41FA5}">
                      <a16:colId xmlns:a16="http://schemas.microsoft.com/office/drawing/2014/main" xmlns="" val="130313908"/>
                    </a:ext>
                  </a:extLst>
                </a:gridCol>
                <a:gridCol w="294202">
                  <a:extLst>
                    <a:ext uri="{9D8B030D-6E8A-4147-A177-3AD203B41FA5}">
                      <a16:colId xmlns:a16="http://schemas.microsoft.com/office/drawing/2014/main" xmlns="" val="2261237387"/>
                    </a:ext>
                  </a:extLst>
                </a:gridCol>
                <a:gridCol w="109471">
                  <a:extLst>
                    <a:ext uri="{9D8B030D-6E8A-4147-A177-3AD203B41FA5}">
                      <a16:colId xmlns:a16="http://schemas.microsoft.com/office/drawing/2014/main" xmlns="" val="4166578729"/>
                    </a:ext>
                  </a:extLst>
                </a:gridCol>
                <a:gridCol w="355780">
                  <a:extLst>
                    <a:ext uri="{9D8B030D-6E8A-4147-A177-3AD203B41FA5}">
                      <a16:colId xmlns:a16="http://schemas.microsoft.com/office/drawing/2014/main" xmlns="" val="1433154197"/>
                    </a:ext>
                  </a:extLst>
                </a:gridCol>
                <a:gridCol w="355780">
                  <a:extLst>
                    <a:ext uri="{9D8B030D-6E8A-4147-A177-3AD203B41FA5}">
                      <a16:colId xmlns:a16="http://schemas.microsoft.com/office/drawing/2014/main" xmlns="" val="1232469330"/>
                    </a:ext>
                  </a:extLst>
                </a:gridCol>
                <a:gridCol w="109471">
                  <a:extLst>
                    <a:ext uri="{9D8B030D-6E8A-4147-A177-3AD203B41FA5}">
                      <a16:colId xmlns:a16="http://schemas.microsoft.com/office/drawing/2014/main" xmlns="" val="3361128681"/>
                    </a:ext>
                  </a:extLst>
                </a:gridCol>
                <a:gridCol w="355780">
                  <a:extLst>
                    <a:ext uri="{9D8B030D-6E8A-4147-A177-3AD203B41FA5}">
                      <a16:colId xmlns:a16="http://schemas.microsoft.com/office/drawing/2014/main" xmlns="" val="2372694106"/>
                    </a:ext>
                  </a:extLst>
                </a:gridCol>
                <a:gridCol w="355780">
                  <a:extLst>
                    <a:ext uri="{9D8B030D-6E8A-4147-A177-3AD203B41FA5}">
                      <a16:colId xmlns:a16="http://schemas.microsoft.com/office/drawing/2014/main" xmlns="" val="645872304"/>
                    </a:ext>
                  </a:extLst>
                </a:gridCol>
                <a:gridCol w="355780">
                  <a:extLst>
                    <a:ext uri="{9D8B030D-6E8A-4147-A177-3AD203B41FA5}">
                      <a16:colId xmlns:a16="http://schemas.microsoft.com/office/drawing/2014/main" xmlns="" val="3733213442"/>
                    </a:ext>
                  </a:extLst>
                </a:gridCol>
                <a:gridCol w="355780">
                  <a:extLst>
                    <a:ext uri="{9D8B030D-6E8A-4147-A177-3AD203B41FA5}">
                      <a16:colId xmlns:a16="http://schemas.microsoft.com/office/drawing/2014/main" xmlns="" val="2339487456"/>
                    </a:ext>
                  </a:extLst>
                </a:gridCol>
                <a:gridCol w="109471">
                  <a:extLst>
                    <a:ext uri="{9D8B030D-6E8A-4147-A177-3AD203B41FA5}">
                      <a16:colId xmlns:a16="http://schemas.microsoft.com/office/drawing/2014/main" xmlns="" val="796707542"/>
                    </a:ext>
                  </a:extLst>
                </a:gridCol>
                <a:gridCol w="355780">
                  <a:extLst>
                    <a:ext uri="{9D8B030D-6E8A-4147-A177-3AD203B41FA5}">
                      <a16:colId xmlns:a16="http://schemas.microsoft.com/office/drawing/2014/main" xmlns="" val="2225953899"/>
                    </a:ext>
                  </a:extLst>
                </a:gridCol>
                <a:gridCol w="355780">
                  <a:extLst>
                    <a:ext uri="{9D8B030D-6E8A-4147-A177-3AD203B41FA5}">
                      <a16:colId xmlns:a16="http://schemas.microsoft.com/office/drawing/2014/main" xmlns="" val="2027220888"/>
                    </a:ext>
                  </a:extLst>
                </a:gridCol>
                <a:gridCol w="109471">
                  <a:extLst>
                    <a:ext uri="{9D8B030D-6E8A-4147-A177-3AD203B41FA5}">
                      <a16:colId xmlns:a16="http://schemas.microsoft.com/office/drawing/2014/main" xmlns="" val="379927871"/>
                    </a:ext>
                  </a:extLst>
                </a:gridCol>
                <a:gridCol w="355780">
                  <a:extLst>
                    <a:ext uri="{9D8B030D-6E8A-4147-A177-3AD203B41FA5}">
                      <a16:colId xmlns:a16="http://schemas.microsoft.com/office/drawing/2014/main" xmlns="" val="768959486"/>
                    </a:ext>
                  </a:extLst>
                </a:gridCol>
                <a:gridCol w="355780">
                  <a:extLst>
                    <a:ext uri="{9D8B030D-6E8A-4147-A177-3AD203B41FA5}">
                      <a16:colId xmlns:a16="http://schemas.microsoft.com/office/drawing/2014/main" xmlns="" val="3003878846"/>
                    </a:ext>
                  </a:extLst>
                </a:gridCol>
                <a:gridCol w="355780">
                  <a:extLst>
                    <a:ext uri="{9D8B030D-6E8A-4147-A177-3AD203B41FA5}">
                      <a16:colId xmlns:a16="http://schemas.microsoft.com/office/drawing/2014/main" xmlns="" val="4201213898"/>
                    </a:ext>
                  </a:extLst>
                </a:gridCol>
                <a:gridCol w="109471">
                  <a:extLst>
                    <a:ext uri="{9D8B030D-6E8A-4147-A177-3AD203B41FA5}">
                      <a16:colId xmlns:a16="http://schemas.microsoft.com/office/drawing/2014/main" xmlns="" val="2923215227"/>
                    </a:ext>
                  </a:extLst>
                </a:gridCol>
                <a:gridCol w="389989">
                  <a:extLst>
                    <a:ext uri="{9D8B030D-6E8A-4147-A177-3AD203B41FA5}">
                      <a16:colId xmlns:a16="http://schemas.microsoft.com/office/drawing/2014/main" xmlns="" val="1629772046"/>
                    </a:ext>
                  </a:extLst>
                </a:gridCol>
                <a:gridCol w="389989">
                  <a:extLst>
                    <a:ext uri="{9D8B030D-6E8A-4147-A177-3AD203B41FA5}">
                      <a16:colId xmlns:a16="http://schemas.microsoft.com/office/drawing/2014/main" xmlns="" val="441060856"/>
                    </a:ext>
                  </a:extLst>
                </a:gridCol>
                <a:gridCol w="389989">
                  <a:extLst>
                    <a:ext uri="{9D8B030D-6E8A-4147-A177-3AD203B41FA5}">
                      <a16:colId xmlns:a16="http://schemas.microsoft.com/office/drawing/2014/main" xmlns="" val="3200017519"/>
                    </a:ext>
                  </a:extLst>
                </a:gridCol>
              </a:tblGrid>
              <a:tr h="94414">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296656773"/>
                  </a:ext>
                </a:extLst>
              </a:tr>
              <a:tr h="188828">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386537621"/>
                  </a:ext>
                </a:extLst>
              </a:tr>
              <a:tr h="94414">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7192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32175915"/>
                  </a:ext>
                </a:extLst>
              </a:tr>
              <a:tr h="94414">
                <a:tc gridSpan="3">
                  <a:txBody>
                    <a:bodyPr/>
                    <a:lstStyle/>
                    <a:p>
                      <a:pPr algn="l" fontAlgn="b"/>
                      <a:r>
                        <a:rPr lang="es-ES" sz="700" b="1" i="0" u="none" strike="noStrike" dirty="0" err="1">
                          <a:solidFill>
                            <a:srgbClr val="112277"/>
                          </a:solidFill>
                          <a:effectLst/>
                          <a:latin typeface="Calibri" panose="020F0502020204030204" pitchFamily="34" charset="0"/>
                        </a:rPr>
                        <a:t>Qutre</a:t>
                      </a:r>
                      <a:r>
                        <a:rPr lang="es-ES" sz="700" b="1" i="0" u="none" strike="noStrike" dirty="0">
                          <a:solidFill>
                            <a:srgbClr val="112277"/>
                          </a:solidFill>
                          <a:effectLst/>
                          <a:latin typeface="Calibri" panose="020F0502020204030204" pitchFamily="34" charset="0"/>
                        </a:rPr>
                        <a:t> o </a:t>
                      </a:r>
                      <a:r>
                        <a:rPr lang="es-ES" sz="700" b="1" i="0" u="none" strike="noStrike" dirty="0" err="1">
                          <a:solidFill>
                            <a:srgbClr val="112277"/>
                          </a:solidFill>
                          <a:effectLst/>
                          <a:latin typeface="Calibri" panose="020F0502020204030204" pitchFamily="34" charset="0"/>
                        </a:rPr>
                        <a:t>més</a:t>
                      </a:r>
                      <a:r>
                        <a:rPr lang="es-ES" sz="700" b="1" i="0" u="none" strike="noStrike" dirty="0">
                          <a:solidFill>
                            <a:srgbClr val="112277"/>
                          </a:solidFill>
                          <a:effectLst/>
                          <a:latin typeface="Calibri" panose="020F0502020204030204" pitchFamily="34" charset="0"/>
                        </a:rPr>
                        <a:t> </a:t>
                      </a:r>
                      <a:r>
                        <a:rPr lang="es-ES" sz="700" b="1" i="0" u="none" strike="noStrike" dirty="0" err="1">
                          <a:solidFill>
                            <a:srgbClr val="112277"/>
                          </a:solidFill>
                          <a:effectLst/>
                          <a:latin typeface="Calibri" panose="020F0502020204030204" pitchFamily="34" charset="0"/>
                        </a:rPr>
                        <a:t>begudes</a:t>
                      </a:r>
                      <a:r>
                        <a:rPr lang="es-ES" sz="700" b="1" i="0" u="none" strike="noStrike" dirty="0">
                          <a:solidFill>
                            <a:srgbClr val="112277"/>
                          </a:solidFill>
                          <a:effectLst/>
                          <a:latin typeface="Calibri" panose="020F0502020204030204" pitchFamily="34" charset="0"/>
                        </a:rPr>
                        <a:t> en una sola </a:t>
                      </a:r>
                      <a:r>
                        <a:rPr lang="es-ES" sz="700" b="1" i="0" u="none" strike="noStrike" dirty="0" err="1" smtClean="0">
                          <a:solidFill>
                            <a:srgbClr val="112277"/>
                          </a:solidFill>
                          <a:effectLst/>
                          <a:latin typeface="Calibri" panose="020F0502020204030204" pitchFamily="34" charset="0"/>
                        </a:rPr>
                        <a:t>ocasió</a:t>
                      </a:r>
                      <a:endParaRPr lang="es-ES" sz="700" b="1" i="0" u="none" strike="noStrike" dirty="0">
                        <a:solidFill>
                          <a:srgbClr val="112277"/>
                        </a:solidFill>
                        <a:effectLst/>
                        <a:latin typeface="Calibri" panose="020F0502020204030204" pitchFamily="34" charset="0"/>
                      </a:endParaRP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151090579"/>
                  </a:ext>
                </a:extLst>
              </a:tr>
              <a:tr h="102997">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52,4%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634677931"/>
                  </a:ext>
                </a:extLst>
              </a:tr>
              <a:tr h="102997">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118784846"/>
                  </a:ext>
                </a:extLst>
              </a:tr>
              <a:tr h="102997">
                <a:tc>
                  <a:txBody>
                    <a:bodyPr/>
                    <a:lstStyle/>
                    <a:p>
                      <a:pPr algn="l" fontAlgn="b"/>
                      <a:r>
                        <a:rPr lang="ca-ES" sz="700" b="0" i="0" u="none" strike="noStrike">
                          <a:solidFill>
                            <a:srgbClr val="000000"/>
                          </a:solidFill>
                          <a:effectLst/>
                          <a:latin typeface="Calibri" panose="020F0502020204030204" pitchFamily="34" charset="0"/>
                        </a:rPr>
                        <a:t>No ho recordo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0928168"/>
                  </a:ext>
                </a:extLst>
              </a:tr>
              <a:tr h="10299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32110684"/>
                  </a:ext>
                </a:extLst>
              </a:tr>
              <a:tr h="10299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46265271"/>
                  </a:ext>
                </a:extLst>
              </a:tr>
              <a:tr h="10299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7192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936186406"/>
                  </a:ext>
                </a:extLst>
              </a:tr>
              <a:tr h="102997">
                <a:tc>
                  <a:txBody>
                    <a:bodyPr/>
                    <a:lstStyle/>
                    <a:p>
                      <a:pPr algn="l" fontAlgn="b"/>
                      <a:r>
                        <a:rPr lang="ca-ES" sz="700" b="1" i="0" u="none" strike="noStrike">
                          <a:solidFill>
                            <a:srgbClr val="112277"/>
                          </a:solidFill>
                          <a:effectLst/>
                          <a:latin typeface="Calibri" panose="020F0502020204030204" pitchFamily="34" charset="0"/>
                        </a:rPr>
                        <a:t>S'ha emborratxat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437145798"/>
                  </a:ext>
                </a:extLst>
              </a:tr>
              <a:tr h="102997">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52,3%</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268648100"/>
                  </a:ext>
                </a:extLst>
              </a:tr>
              <a:tr h="102997">
                <a:tc>
                  <a:txBody>
                    <a:bodyPr/>
                    <a:lstStyle/>
                    <a:p>
                      <a:pPr algn="l" fontAlgn="b"/>
                      <a:r>
                        <a:rPr lang="ca-ES" sz="700" b="0" i="0" u="none" strike="noStrike">
                          <a:solidFill>
                            <a:srgbClr val="000000"/>
                          </a:solidFill>
                          <a:effectLst/>
                          <a:latin typeface="Calibri" panose="020F0502020204030204" pitchFamily="34" charset="0"/>
                        </a:rPr>
                        <a:t>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25669248"/>
                  </a:ext>
                </a:extLst>
              </a:tr>
              <a:tr h="102997">
                <a:tc>
                  <a:txBody>
                    <a:bodyPr/>
                    <a:lstStyle/>
                    <a:p>
                      <a:pPr algn="l" fontAlgn="b"/>
                      <a:r>
                        <a:rPr lang="ca-ES" sz="700" b="0" i="0" u="none" strike="noStrike">
                          <a:solidFill>
                            <a:srgbClr val="000000"/>
                          </a:solidFill>
                          <a:effectLst/>
                          <a:latin typeface="Calibri" panose="020F0502020204030204" pitchFamily="34" charset="0"/>
                        </a:rPr>
                        <a:t>Dues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33293114"/>
                  </a:ext>
                </a:extLst>
              </a:tr>
              <a:tr h="102997">
                <a:tc>
                  <a:txBody>
                    <a:bodyPr/>
                    <a:lstStyle/>
                    <a:p>
                      <a:pPr algn="l" fontAlgn="b"/>
                      <a:r>
                        <a:rPr lang="ca-ES" sz="700" b="0" i="0" u="none" strike="noStrike">
                          <a:solidFill>
                            <a:srgbClr val="000000"/>
                          </a:solidFill>
                          <a:effectLst/>
                          <a:latin typeface="Calibri" panose="020F0502020204030204" pitchFamily="34" charset="0"/>
                        </a:rPr>
                        <a:t>Més de dues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20,5%</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583698787"/>
                  </a:ext>
                </a:extLst>
              </a:tr>
              <a:tr h="10299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67414044"/>
                  </a:ext>
                </a:extLst>
              </a:tr>
              <a:tr h="10299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47005312"/>
                  </a:ext>
                </a:extLst>
              </a:tr>
              <a:tr h="10299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06387823"/>
                  </a:ext>
                </a:extLst>
              </a:tr>
              <a:tr h="102997">
                <a:tc>
                  <a:txBody>
                    <a:bodyPr/>
                    <a:lstStyle/>
                    <a:p>
                      <a:pPr algn="l" fontAlgn="b"/>
                      <a:r>
                        <a:rPr lang="ca-ES" sz="700" b="1" i="0" u="none" strike="noStrike">
                          <a:solidFill>
                            <a:srgbClr val="112277"/>
                          </a:solidFill>
                          <a:effectLst/>
                          <a:latin typeface="Calibri" panose="020F0502020204030204" pitchFamily="34" charset="0"/>
                        </a:rPr>
                        <a:t>Amics beuen alcohol</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295456298"/>
                  </a:ext>
                </a:extLst>
              </a:tr>
              <a:tr h="102997">
                <a:tc>
                  <a:txBody>
                    <a:bodyPr/>
                    <a:lstStyle/>
                    <a:p>
                      <a:pPr algn="l" fontAlgn="b"/>
                      <a:r>
                        <a:rPr lang="ca-ES" sz="700" b="0" i="0" u="none" strike="noStrike">
                          <a:solidFill>
                            <a:srgbClr val="000000"/>
                          </a:solidFill>
                          <a:effectLst/>
                          <a:latin typeface="Calibri" panose="020F0502020204030204" pitchFamily="34" charset="0"/>
                        </a:rPr>
                        <a:t>Tots o quasi tots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49,3%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41,0%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767509078"/>
                  </a:ext>
                </a:extLst>
              </a:tr>
              <a:tr h="102997">
                <a:tc>
                  <a:txBody>
                    <a:bodyPr/>
                    <a:lstStyle/>
                    <a:p>
                      <a:pPr algn="l" fontAlgn="b"/>
                      <a:r>
                        <a:rPr lang="ca-ES" sz="700" b="0" i="0" u="none" strike="noStrike">
                          <a:solidFill>
                            <a:srgbClr val="000000"/>
                          </a:solidFill>
                          <a:effectLst/>
                          <a:latin typeface="Calibri" panose="020F0502020204030204" pitchFamily="34" charset="0"/>
                        </a:rPr>
                        <a:t>Algun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851502135"/>
                  </a:ext>
                </a:extLst>
              </a:tr>
              <a:tr h="102997">
                <a:tc>
                  <a:txBody>
                    <a:bodyPr/>
                    <a:lstStyle/>
                    <a:p>
                      <a:pPr algn="l" fontAlgn="b"/>
                      <a:r>
                        <a:rPr lang="ca-ES" sz="700" b="0" i="0" u="none" strike="noStrike">
                          <a:solidFill>
                            <a:srgbClr val="000000"/>
                          </a:solidFill>
                          <a:effectLst/>
                          <a:latin typeface="Calibri" panose="020F0502020204030204" pitchFamily="34" charset="0"/>
                        </a:rPr>
                        <a:t>Cap</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662577257"/>
                  </a:ext>
                </a:extLst>
              </a:tr>
              <a:tr h="102997">
                <a:tc>
                  <a:txBody>
                    <a:bodyPr/>
                    <a:lstStyle/>
                    <a:p>
                      <a:pPr algn="l" fontAlgn="b"/>
                      <a:r>
                        <a:rPr lang="ca-ES" sz="700" b="0" i="0" u="none" strike="noStrike">
                          <a:solidFill>
                            <a:srgbClr val="000000"/>
                          </a:solidFill>
                          <a:effectLst/>
                          <a:latin typeface="Calibri" panose="020F0502020204030204" pitchFamily="34" charset="0"/>
                        </a:rPr>
                        <a:t>No consta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84165432"/>
                  </a:ext>
                </a:extLst>
              </a:tr>
              <a:tr h="10299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47105134"/>
                  </a:ext>
                </a:extLst>
              </a:tr>
              <a:tr h="10299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41960981"/>
                  </a:ext>
                </a:extLst>
              </a:tr>
              <a:tr h="102997">
                <a:tc>
                  <a:txBody>
                    <a:bodyPr/>
                    <a:lstStyle/>
                    <a:p>
                      <a:pPr algn="l" fontAlgn="b"/>
                      <a:r>
                        <a:rPr lang="ca-ES" sz="700" b="1" i="0" u="none" strike="noStrike">
                          <a:solidFill>
                            <a:srgbClr val="112277"/>
                          </a:solidFill>
                          <a:effectLst/>
                          <a:latin typeface="Calibri" panose="020F0502020204030204" pitchFamily="34" charset="0"/>
                        </a:rPr>
                        <a:t>Amics s'han emborratxat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327718049"/>
                  </a:ext>
                </a:extLst>
              </a:tr>
              <a:tr h="102997">
                <a:tc>
                  <a:txBody>
                    <a:bodyPr/>
                    <a:lstStyle/>
                    <a:p>
                      <a:pPr algn="l" fontAlgn="b"/>
                      <a:r>
                        <a:rPr lang="ca-ES" sz="700" b="0" i="0" u="none" strike="noStrike">
                          <a:solidFill>
                            <a:srgbClr val="000000"/>
                          </a:solidFill>
                          <a:effectLst/>
                          <a:latin typeface="Calibri" panose="020F0502020204030204" pitchFamily="34" charset="0"/>
                        </a:rPr>
                        <a:t>Tots o quasi tots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39,8%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006855385"/>
                  </a:ext>
                </a:extLst>
              </a:tr>
              <a:tr h="102997">
                <a:tc>
                  <a:txBody>
                    <a:bodyPr/>
                    <a:lstStyle/>
                    <a:p>
                      <a:pPr algn="l" fontAlgn="b"/>
                      <a:r>
                        <a:rPr lang="ca-ES" sz="700" b="0" i="0" u="none" strike="noStrike">
                          <a:solidFill>
                            <a:srgbClr val="000000"/>
                          </a:solidFill>
                          <a:effectLst/>
                          <a:latin typeface="Calibri" panose="020F0502020204030204" pitchFamily="34" charset="0"/>
                        </a:rPr>
                        <a:t>Algun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235638548"/>
                  </a:ext>
                </a:extLst>
              </a:tr>
              <a:tr h="102997">
                <a:tc>
                  <a:txBody>
                    <a:bodyPr/>
                    <a:lstStyle/>
                    <a:p>
                      <a:pPr algn="l" fontAlgn="b"/>
                      <a:r>
                        <a:rPr lang="ca-ES" sz="700" b="0" i="0" u="none" strike="noStrike">
                          <a:solidFill>
                            <a:srgbClr val="000000"/>
                          </a:solidFill>
                          <a:effectLst/>
                          <a:latin typeface="Calibri" panose="020F0502020204030204" pitchFamily="34" charset="0"/>
                        </a:rPr>
                        <a:t>Cap</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594760424"/>
                  </a:ext>
                </a:extLst>
              </a:tr>
              <a:tr h="102997">
                <a:tc>
                  <a:txBody>
                    <a:bodyPr/>
                    <a:lstStyle/>
                    <a:p>
                      <a:pPr algn="l" fontAlgn="b"/>
                      <a:r>
                        <a:rPr lang="ca-ES" sz="700" b="0" i="0" u="none" strike="noStrike">
                          <a:solidFill>
                            <a:srgbClr val="000000"/>
                          </a:solidFill>
                          <a:effectLst/>
                          <a:latin typeface="Calibri" panose="020F0502020204030204" pitchFamily="34" charset="0"/>
                        </a:rPr>
                        <a:t>No consta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02364021"/>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2120281176"/>
              </p:ext>
            </p:extLst>
          </p:nvPr>
        </p:nvGraphicFramePr>
        <p:xfrm>
          <a:off x="360000" y="4680000"/>
          <a:ext cx="5400000" cy="426720"/>
        </p:xfrm>
        <a:graphic>
          <a:graphicData uri="http://schemas.openxmlformats.org/drawingml/2006/table">
            <a:tbl>
              <a:tblPr/>
              <a:tblGrid>
                <a:gridCol w="5400000">
                  <a:extLst>
                    <a:ext uri="{9D8B030D-6E8A-4147-A177-3AD203B41FA5}">
                      <a16:colId xmlns:a16="http://schemas.microsoft.com/office/drawing/2014/main" xmlns="" val="2856394175"/>
                    </a:ext>
                  </a:extLst>
                </a:gridCol>
              </a:tblGrid>
              <a:tr h="59400">
                <a:tc>
                  <a:txBody>
                    <a:bodyPr/>
                    <a:lstStyle/>
                    <a:p>
                      <a:pPr algn="l" fontAlgn="b"/>
                      <a:r>
                        <a:rPr lang="es-ES" sz="700" b="0" i="0" u="none" strike="noStrike">
                          <a:solidFill>
                            <a:srgbClr val="000000"/>
                          </a:solidFill>
                          <a:effectLst/>
                          <a:latin typeface="Calibri" panose="020F0502020204030204" pitchFamily="34" charset="0"/>
                        </a:rPr>
                        <a:t>Q45. Durant els darrers 12 mesos has pres quatre o més begudes alcohòliques en una sola ocasió?</a:t>
                      </a:r>
                    </a:p>
                  </a:txBody>
                  <a:tcPr marL="0" marR="0" marT="0" marB="0" anchor="b">
                    <a:lnL>
                      <a:noFill/>
                    </a:lnL>
                    <a:lnR>
                      <a:noFill/>
                    </a:lnR>
                    <a:lnT>
                      <a:noFill/>
                    </a:lnT>
                    <a:lnB>
                      <a:noFill/>
                    </a:lnB>
                  </a:tcPr>
                </a:tc>
                <a:extLst>
                  <a:ext uri="{0D108BD9-81ED-4DB2-BD59-A6C34878D82A}">
                    <a16:rowId xmlns:a16="http://schemas.microsoft.com/office/drawing/2014/main" xmlns="" val="1734875107"/>
                  </a:ext>
                </a:extLst>
              </a:tr>
              <a:tr h="59400">
                <a:tc>
                  <a:txBody>
                    <a:bodyPr/>
                    <a:lstStyle/>
                    <a:p>
                      <a:pPr algn="l" fontAlgn="b"/>
                      <a:r>
                        <a:rPr lang="ca-ES" sz="700" b="0" i="0" u="none" strike="noStrike">
                          <a:solidFill>
                            <a:srgbClr val="000000"/>
                          </a:solidFill>
                          <a:effectLst/>
                          <a:latin typeface="Calibri" panose="020F0502020204030204" pitchFamily="34" charset="0"/>
                        </a:rPr>
                        <a:t>Q46. T'has emborratxat alguna vegada?</a:t>
                      </a:r>
                    </a:p>
                  </a:txBody>
                  <a:tcPr marL="0" marR="0" marT="0" marB="0" anchor="b">
                    <a:lnL>
                      <a:noFill/>
                    </a:lnL>
                    <a:lnR>
                      <a:noFill/>
                    </a:lnR>
                    <a:lnT>
                      <a:noFill/>
                    </a:lnT>
                    <a:lnB>
                      <a:noFill/>
                    </a:lnB>
                  </a:tcPr>
                </a:tc>
                <a:extLst>
                  <a:ext uri="{0D108BD9-81ED-4DB2-BD59-A6C34878D82A}">
                    <a16:rowId xmlns:a16="http://schemas.microsoft.com/office/drawing/2014/main" xmlns="" val="2114484905"/>
                  </a:ext>
                </a:extLst>
              </a:tr>
              <a:tr h="59400">
                <a:tc>
                  <a:txBody>
                    <a:bodyPr/>
                    <a:lstStyle/>
                    <a:p>
                      <a:pPr algn="l" fontAlgn="b"/>
                      <a:r>
                        <a:rPr lang="ca-ES" sz="700" b="0" i="0" u="none" strike="noStrike">
                          <a:solidFill>
                            <a:srgbClr val="000000"/>
                          </a:solidFill>
                          <a:effectLst/>
                          <a:latin typeface="Calibri" panose="020F0502020204030204" pitchFamily="34" charset="0"/>
                        </a:rPr>
                        <a:t>Q51. Quants dels teus amics/igues o companys/anyes diries que han begut alcohol/s'han emborratxat alguna vegada?</a:t>
                      </a:r>
                    </a:p>
                  </a:txBody>
                  <a:tcPr marL="0" marR="0" marT="0" marB="0" anchor="b">
                    <a:lnL>
                      <a:noFill/>
                    </a:lnL>
                    <a:lnR>
                      <a:noFill/>
                    </a:lnR>
                    <a:lnT>
                      <a:noFill/>
                    </a:lnT>
                    <a:lnB>
                      <a:noFill/>
                    </a:lnB>
                  </a:tcPr>
                </a:tc>
                <a:extLst>
                  <a:ext uri="{0D108BD9-81ED-4DB2-BD59-A6C34878D82A}">
                    <a16:rowId xmlns:a16="http://schemas.microsoft.com/office/drawing/2014/main" xmlns="" val="3087073343"/>
                  </a:ext>
                </a:extLst>
              </a:tr>
              <a:tr h="59400">
                <a:tc>
                  <a:txBody>
                    <a:bodyPr/>
                    <a:lstStyle/>
                    <a:p>
                      <a:pPr algn="l"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xmlns="" val="547885592"/>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101</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ALCOHOL</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descr="D:\Users\maria.aragones\AppData\Local\Microsoft\Windows\Temporary Internet Files\Content.Outlook\KYC2NQVU\Alcohol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5531" r="11095" b="5066"/>
          <a:stretch/>
        </p:blipFill>
        <p:spPr bwMode="auto">
          <a:xfrm flipH="1">
            <a:off x="0" y="0"/>
            <a:ext cx="778739" cy="774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465945924"/>
              </p:ext>
            </p:extLst>
          </p:nvPr>
        </p:nvGraphicFramePr>
        <p:xfrm>
          <a:off x="720000" y="1152000"/>
          <a:ext cx="7704002" cy="3149997"/>
        </p:xfrm>
        <a:graphic>
          <a:graphicData uri="http://schemas.openxmlformats.org/drawingml/2006/table">
            <a:tbl>
              <a:tblPr/>
              <a:tblGrid>
                <a:gridCol w="1443644">
                  <a:extLst>
                    <a:ext uri="{9D8B030D-6E8A-4147-A177-3AD203B41FA5}">
                      <a16:colId xmlns:a16="http://schemas.microsoft.com/office/drawing/2014/main" xmlns="" val="2258628492"/>
                    </a:ext>
                  </a:extLst>
                </a:gridCol>
                <a:gridCol w="335254">
                  <a:extLst>
                    <a:ext uri="{9D8B030D-6E8A-4147-A177-3AD203B41FA5}">
                      <a16:colId xmlns:a16="http://schemas.microsoft.com/office/drawing/2014/main" xmlns="" val="496078298"/>
                    </a:ext>
                  </a:extLst>
                </a:gridCol>
                <a:gridCol w="294202">
                  <a:extLst>
                    <a:ext uri="{9D8B030D-6E8A-4147-A177-3AD203B41FA5}">
                      <a16:colId xmlns:a16="http://schemas.microsoft.com/office/drawing/2014/main" xmlns="" val="3638380712"/>
                    </a:ext>
                  </a:extLst>
                </a:gridCol>
                <a:gridCol w="109471">
                  <a:extLst>
                    <a:ext uri="{9D8B030D-6E8A-4147-A177-3AD203B41FA5}">
                      <a16:colId xmlns:a16="http://schemas.microsoft.com/office/drawing/2014/main" xmlns="" val="4114586010"/>
                    </a:ext>
                  </a:extLst>
                </a:gridCol>
                <a:gridCol w="355780">
                  <a:extLst>
                    <a:ext uri="{9D8B030D-6E8A-4147-A177-3AD203B41FA5}">
                      <a16:colId xmlns:a16="http://schemas.microsoft.com/office/drawing/2014/main" xmlns="" val="3076401096"/>
                    </a:ext>
                  </a:extLst>
                </a:gridCol>
                <a:gridCol w="355780">
                  <a:extLst>
                    <a:ext uri="{9D8B030D-6E8A-4147-A177-3AD203B41FA5}">
                      <a16:colId xmlns:a16="http://schemas.microsoft.com/office/drawing/2014/main" xmlns="" val="3896222424"/>
                    </a:ext>
                  </a:extLst>
                </a:gridCol>
                <a:gridCol w="109471">
                  <a:extLst>
                    <a:ext uri="{9D8B030D-6E8A-4147-A177-3AD203B41FA5}">
                      <a16:colId xmlns:a16="http://schemas.microsoft.com/office/drawing/2014/main" xmlns="" val="60333072"/>
                    </a:ext>
                  </a:extLst>
                </a:gridCol>
                <a:gridCol w="355780">
                  <a:extLst>
                    <a:ext uri="{9D8B030D-6E8A-4147-A177-3AD203B41FA5}">
                      <a16:colId xmlns:a16="http://schemas.microsoft.com/office/drawing/2014/main" xmlns="" val="3956505762"/>
                    </a:ext>
                  </a:extLst>
                </a:gridCol>
                <a:gridCol w="355780">
                  <a:extLst>
                    <a:ext uri="{9D8B030D-6E8A-4147-A177-3AD203B41FA5}">
                      <a16:colId xmlns:a16="http://schemas.microsoft.com/office/drawing/2014/main" xmlns="" val="2407141665"/>
                    </a:ext>
                  </a:extLst>
                </a:gridCol>
                <a:gridCol w="355780">
                  <a:extLst>
                    <a:ext uri="{9D8B030D-6E8A-4147-A177-3AD203B41FA5}">
                      <a16:colId xmlns:a16="http://schemas.microsoft.com/office/drawing/2014/main" xmlns="" val="460684124"/>
                    </a:ext>
                  </a:extLst>
                </a:gridCol>
                <a:gridCol w="355780">
                  <a:extLst>
                    <a:ext uri="{9D8B030D-6E8A-4147-A177-3AD203B41FA5}">
                      <a16:colId xmlns:a16="http://schemas.microsoft.com/office/drawing/2014/main" xmlns="" val="838163095"/>
                    </a:ext>
                  </a:extLst>
                </a:gridCol>
                <a:gridCol w="109471">
                  <a:extLst>
                    <a:ext uri="{9D8B030D-6E8A-4147-A177-3AD203B41FA5}">
                      <a16:colId xmlns:a16="http://schemas.microsoft.com/office/drawing/2014/main" xmlns="" val="3487799167"/>
                    </a:ext>
                  </a:extLst>
                </a:gridCol>
                <a:gridCol w="355780">
                  <a:extLst>
                    <a:ext uri="{9D8B030D-6E8A-4147-A177-3AD203B41FA5}">
                      <a16:colId xmlns:a16="http://schemas.microsoft.com/office/drawing/2014/main" xmlns="" val="3520510628"/>
                    </a:ext>
                  </a:extLst>
                </a:gridCol>
                <a:gridCol w="355780">
                  <a:extLst>
                    <a:ext uri="{9D8B030D-6E8A-4147-A177-3AD203B41FA5}">
                      <a16:colId xmlns:a16="http://schemas.microsoft.com/office/drawing/2014/main" xmlns="" val="2479823479"/>
                    </a:ext>
                  </a:extLst>
                </a:gridCol>
                <a:gridCol w="109471">
                  <a:extLst>
                    <a:ext uri="{9D8B030D-6E8A-4147-A177-3AD203B41FA5}">
                      <a16:colId xmlns:a16="http://schemas.microsoft.com/office/drawing/2014/main" xmlns="" val="2217300821"/>
                    </a:ext>
                  </a:extLst>
                </a:gridCol>
                <a:gridCol w="355780">
                  <a:extLst>
                    <a:ext uri="{9D8B030D-6E8A-4147-A177-3AD203B41FA5}">
                      <a16:colId xmlns:a16="http://schemas.microsoft.com/office/drawing/2014/main" xmlns="" val="2832199057"/>
                    </a:ext>
                  </a:extLst>
                </a:gridCol>
                <a:gridCol w="355780">
                  <a:extLst>
                    <a:ext uri="{9D8B030D-6E8A-4147-A177-3AD203B41FA5}">
                      <a16:colId xmlns:a16="http://schemas.microsoft.com/office/drawing/2014/main" xmlns="" val="457959158"/>
                    </a:ext>
                  </a:extLst>
                </a:gridCol>
                <a:gridCol w="355780">
                  <a:extLst>
                    <a:ext uri="{9D8B030D-6E8A-4147-A177-3AD203B41FA5}">
                      <a16:colId xmlns:a16="http://schemas.microsoft.com/office/drawing/2014/main" xmlns="" val="235936904"/>
                    </a:ext>
                  </a:extLst>
                </a:gridCol>
                <a:gridCol w="109471">
                  <a:extLst>
                    <a:ext uri="{9D8B030D-6E8A-4147-A177-3AD203B41FA5}">
                      <a16:colId xmlns:a16="http://schemas.microsoft.com/office/drawing/2014/main" xmlns="" val="4069569729"/>
                    </a:ext>
                  </a:extLst>
                </a:gridCol>
                <a:gridCol w="389989">
                  <a:extLst>
                    <a:ext uri="{9D8B030D-6E8A-4147-A177-3AD203B41FA5}">
                      <a16:colId xmlns:a16="http://schemas.microsoft.com/office/drawing/2014/main" xmlns="" val="1849477775"/>
                    </a:ext>
                  </a:extLst>
                </a:gridCol>
                <a:gridCol w="389989">
                  <a:extLst>
                    <a:ext uri="{9D8B030D-6E8A-4147-A177-3AD203B41FA5}">
                      <a16:colId xmlns:a16="http://schemas.microsoft.com/office/drawing/2014/main" xmlns="" val="3996561515"/>
                    </a:ext>
                  </a:extLst>
                </a:gridCol>
                <a:gridCol w="389989">
                  <a:extLst>
                    <a:ext uri="{9D8B030D-6E8A-4147-A177-3AD203B41FA5}">
                      <a16:colId xmlns:a16="http://schemas.microsoft.com/office/drawing/2014/main" xmlns="" val="2389379385"/>
                    </a:ext>
                  </a:extLst>
                </a:gridCol>
              </a:tblGrid>
              <a:tr h="133084">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815316707"/>
                  </a:ext>
                </a:extLst>
              </a:tr>
              <a:tr h="26616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75882087"/>
                  </a:ext>
                </a:extLst>
              </a:tr>
              <a:tr h="133084">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08696985"/>
                  </a:ext>
                </a:extLst>
              </a:tr>
              <a:tr h="133084">
                <a:tc>
                  <a:txBody>
                    <a:bodyPr/>
                    <a:lstStyle/>
                    <a:p>
                      <a:pPr algn="l" fontAlgn="b"/>
                      <a:r>
                        <a:rPr lang="fr-FR" sz="700" b="1" i="0" u="none" strike="noStrike">
                          <a:solidFill>
                            <a:srgbClr val="112277"/>
                          </a:solidFill>
                          <a:effectLst/>
                          <a:latin typeface="Calibri" panose="020F0502020204030204" pitchFamily="34" charset="0"/>
                        </a:rPr>
                        <a:t>Fan les festes més divertides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522270364"/>
                  </a:ext>
                </a:extLst>
              </a:tr>
              <a:tr h="138032">
                <a:tc>
                  <a:txBody>
                    <a:bodyPr/>
                    <a:lstStyle/>
                    <a:p>
                      <a:pPr algn="l" fontAlgn="b"/>
                      <a:r>
                        <a:rPr lang="ca-ES" sz="700" b="0" i="0" u="none" strike="noStrike">
                          <a:solidFill>
                            <a:srgbClr val="000000"/>
                          </a:solidFill>
                          <a:effectLst/>
                          <a:latin typeface="Calibri" panose="020F0502020204030204" pitchFamily="34" charset="0"/>
                        </a:rPr>
                        <a:t>D'acord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29,6%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2603025"/>
                  </a:ext>
                </a:extLst>
              </a:tr>
              <a:tr h="138032">
                <a:tc>
                  <a:txBody>
                    <a:bodyPr/>
                    <a:lstStyle/>
                    <a:p>
                      <a:pPr algn="l" fontAlgn="b"/>
                      <a:r>
                        <a:rPr lang="fr-FR" sz="700" b="0" i="0" u="none" strike="noStrike">
                          <a:solidFill>
                            <a:srgbClr val="000000"/>
                          </a:solidFill>
                          <a:effectLst/>
                          <a:latin typeface="Calibri" panose="020F0502020204030204" pitchFamily="34" charset="0"/>
                        </a:rPr>
                        <a:t>Ni d'acord ni 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513942813"/>
                  </a:ext>
                </a:extLst>
              </a:tr>
              <a:tr h="138032">
                <a:tc>
                  <a:txBody>
                    <a:bodyPr/>
                    <a:lstStyle/>
                    <a:p>
                      <a:pPr algn="l" fontAlgn="b"/>
                      <a:r>
                        <a:rPr lang="ca-ES" sz="700" b="0" i="0" u="none" strike="noStrike">
                          <a:solidFill>
                            <a:srgbClr val="000000"/>
                          </a:solidFill>
                          <a:effectLst/>
                          <a:latin typeface="Calibri" panose="020F0502020204030204" pitchFamily="34" charset="0"/>
                        </a:rPr>
                        <a:t>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74562171"/>
                  </a:ext>
                </a:extLst>
              </a:tr>
              <a:tr h="1380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3496173"/>
                  </a:ext>
                </a:extLst>
              </a:tr>
              <a:tr h="13803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62449945"/>
                  </a:ext>
                </a:extLst>
              </a:tr>
              <a:tr h="13803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49116116"/>
                  </a:ext>
                </a:extLst>
              </a:tr>
              <a:tr h="138032">
                <a:tc>
                  <a:txBody>
                    <a:bodyPr/>
                    <a:lstStyle/>
                    <a:p>
                      <a:pPr algn="l" fontAlgn="b"/>
                      <a:r>
                        <a:rPr lang="fr-FR" sz="700" b="1" i="0" u="none" strike="noStrike">
                          <a:solidFill>
                            <a:srgbClr val="112277"/>
                          </a:solidFill>
                          <a:effectLst/>
                          <a:latin typeface="Calibri" panose="020F0502020204030204" pitchFamily="34" charset="0"/>
                        </a:rPr>
                        <a:t>Fa més simpàtiques les persones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15346763"/>
                  </a:ext>
                </a:extLst>
              </a:tr>
              <a:tr h="138032">
                <a:tc>
                  <a:txBody>
                    <a:bodyPr/>
                    <a:lstStyle/>
                    <a:p>
                      <a:pPr algn="l" fontAlgn="b"/>
                      <a:r>
                        <a:rPr lang="ca-ES" sz="700" b="0" i="0" u="none" strike="noStrike">
                          <a:solidFill>
                            <a:srgbClr val="000000"/>
                          </a:solidFill>
                          <a:effectLst/>
                          <a:latin typeface="Calibri" panose="020F0502020204030204" pitchFamily="34" charset="0"/>
                        </a:rPr>
                        <a:t>D'acord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658320684"/>
                  </a:ext>
                </a:extLst>
              </a:tr>
              <a:tr h="138032">
                <a:tc>
                  <a:txBody>
                    <a:bodyPr/>
                    <a:lstStyle/>
                    <a:p>
                      <a:pPr algn="l" fontAlgn="b"/>
                      <a:r>
                        <a:rPr lang="fr-FR" sz="700" b="0" i="0" u="none" strike="noStrike">
                          <a:solidFill>
                            <a:srgbClr val="000000"/>
                          </a:solidFill>
                          <a:effectLst/>
                          <a:latin typeface="Calibri" panose="020F0502020204030204" pitchFamily="34" charset="0"/>
                        </a:rPr>
                        <a:t>Ni d'acord ni 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179179051"/>
                  </a:ext>
                </a:extLst>
              </a:tr>
              <a:tr h="138032">
                <a:tc>
                  <a:txBody>
                    <a:bodyPr/>
                    <a:lstStyle/>
                    <a:p>
                      <a:pPr algn="l" fontAlgn="b"/>
                      <a:r>
                        <a:rPr lang="ca-ES" sz="700" b="0" i="0" u="none" strike="noStrike">
                          <a:solidFill>
                            <a:srgbClr val="000000"/>
                          </a:solidFill>
                          <a:effectLst/>
                          <a:latin typeface="Calibri" panose="020F0502020204030204" pitchFamily="34" charset="0"/>
                        </a:rPr>
                        <a:t>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684481769"/>
                  </a:ext>
                </a:extLst>
              </a:tr>
              <a:tr h="1380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87491353"/>
                  </a:ext>
                </a:extLst>
              </a:tr>
              <a:tr h="13803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1067526"/>
                  </a:ext>
                </a:extLst>
              </a:tr>
              <a:tr h="13803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85439539"/>
                  </a:ext>
                </a:extLst>
              </a:tr>
              <a:tr h="138032">
                <a:tc>
                  <a:txBody>
                    <a:bodyPr/>
                    <a:lstStyle/>
                    <a:p>
                      <a:pPr algn="l" fontAlgn="b"/>
                      <a:r>
                        <a:rPr lang="ca-ES" sz="700" b="1" i="0" u="none" strike="noStrike">
                          <a:solidFill>
                            <a:srgbClr val="112277"/>
                          </a:solidFill>
                          <a:effectLst/>
                          <a:latin typeface="Calibri" panose="020F0502020204030204" pitchFamily="34" charset="0"/>
                        </a:rPr>
                        <a:t>Provoca mal rendiment escolar</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152802547"/>
                  </a:ext>
                </a:extLst>
              </a:tr>
              <a:tr h="138032">
                <a:tc>
                  <a:txBody>
                    <a:bodyPr/>
                    <a:lstStyle/>
                    <a:p>
                      <a:pPr algn="l" fontAlgn="b"/>
                      <a:r>
                        <a:rPr lang="ca-ES" sz="700" b="0" i="0" u="none" strike="noStrike">
                          <a:solidFill>
                            <a:srgbClr val="000000"/>
                          </a:solidFill>
                          <a:effectLst/>
                          <a:latin typeface="Calibri" panose="020F0502020204030204" pitchFamily="34" charset="0"/>
                        </a:rPr>
                        <a:t>D'acord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50,3%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635098954"/>
                  </a:ext>
                </a:extLst>
              </a:tr>
              <a:tr h="138032">
                <a:tc>
                  <a:txBody>
                    <a:bodyPr/>
                    <a:lstStyle/>
                    <a:p>
                      <a:pPr algn="l" fontAlgn="b"/>
                      <a:r>
                        <a:rPr lang="fr-FR" sz="700" b="0" i="0" u="none" strike="noStrike">
                          <a:solidFill>
                            <a:srgbClr val="000000"/>
                          </a:solidFill>
                          <a:effectLst/>
                          <a:latin typeface="Calibri" panose="020F0502020204030204" pitchFamily="34" charset="0"/>
                        </a:rPr>
                        <a:t>Ni d'acord ni 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727508100"/>
                  </a:ext>
                </a:extLst>
              </a:tr>
              <a:tr h="138032">
                <a:tc>
                  <a:txBody>
                    <a:bodyPr/>
                    <a:lstStyle/>
                    <a:p>
                      <a:pPr algn="l" fontAlgn="b"/>
                      <a:r>
                        <a:rPr lang="ca-ES" sz="700" b="0" i="0" u="none" strike="noStrike">
                          <a:solidFill>
                            <a:srgbClr val="000000"/>
                          </a:solidFill>
                          <a:effectLst/>
                          <a:latin typeface="Calibri" panose="020F0502020204030204" pitchFamily="34" charset="0"/>
                        </a:rPr>
                        <a:t>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22,0%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33092997"/>
                  </a:ext>
                </a:extLst>
              </a:tr>
              <a:tr h="1380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94604673"/>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ca-ES" sz="800" dirty="0">
                <a:solidFill>
                  <a:srgbClr val="000000"/>
                </a:solidFill>
                <a:latin typeface="Calibri" panose="020F0502020204030204" pitchFamily="34" charset="0"/>
              </a:rPr>
              <a:t>Q48. Expressa el teu grau d'acord amb les frases següents</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102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ALCOHOL</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descr="D:\Users\maria.aragones\AppData\Local\Microsoft\Windows\Temporary Internet Files\Content.Outlook\KYC2NQVU\Alcohol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5531" r="11095" b="5066"/>
          <a:stretch/>
        </p:blipFill>
        <p:spPr bwMode="auto">
          <a:xfrm flipH="1">
            <a:off x="0" y="0"/>
            <a:ext cx="778739" cy="774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338257435"/>
              </p:ext>
            </p:extLst>
          </p:nvPr>
        </p:nvGraphicFramePr>
        <p:xfrm>
          <a:off x="720000" y="1152000"/>
          <a:ext cx="7704002" cy="3016956"/>
        </p:xfrm>
        <a:graphic>
          <a:graphicData uri="http://schemas.openxmlformats.org/drawingml/2006/table">
            <a:tbl>
              <a:tblPr/>
              <a:tblGrid>
                <a:gridCol w="1443644">
                  <a:extLst>
                    <a:ext uri="{9D8B030D-6E8A-4147-A177-3AD203B41FA5}">
                      <a16:colId xmlns:a16="http://schemas.microsoft.com/office/drawing/2014/main" xmlns="" val="3601830992"/>
                    </a:ext>
                  </a:extLst>
                </a:gridCol>
                <a:gridCol w="335254">
                  <a:extLst>
                    <a:ext uri="{9D8B030D-6E8A-4147-A177-3AD203B41FA5}">
                      <a16:colId xmlns:a16="http://schemas.microsoft.com/office/drawing/2014/main" xmlns="" val="1893622886"/>
                    </a:ext>
                  </a:extLst>
                </a:gridCol>
                <a:gridCol w="294202">
                  <a:extLst>
                    <a:ext uri="{9D8B030D-6E8A-4147-A177-3AD203B41FA5}">
                      <a16:colId xmlns:a16="http://schemas.microsoft.com/office/drawing/2014/main" xmlns="" val="3170733899"/>
                    </a:ext>
                  </a:extLst>
                </a:gridCol>
                <a:gridCol w="109471">
                  <a:extLst>
                    <a:ext uri="{9D8B030D-6E8A-4147-A177-3AD203B41FA5}">
                      <a16:colId xmlns:a16="http://schemas.microsoft.com/office/drawing/2014/main" xmlns="" val="188824370"/>
                    </a:ext>
                  </a:extLst>
                </a:gridCol>
                <a:gridCol w="355780">
                  <a:extLst>
                    <a:ext uri="{9D8B030D-6E8A-4147-A177-3AD203B41FA5}">
                      <a16:colId xmlns:a16="http://schemas.microsoft.com/office/drawing/2014/main" xmlns="" val="965346604"/>
                    </a:ext>
                  </a:extLst>
                </a:gridCol>
                <a:gridCol w="355780">
                  <a:extLst>
                    <a:ext uri="{9D8B030D-6E8A-4147-A177-3AD203B41FA5}">
                      <a16:colId xmlns:a16="http://schemas.microsoft.com/office/drawing/2014/main" xmlns="" val="1358599941"/>
                    </a:ext>
                  </a:extLst>
                </a:gridCol>
                <a:gridCol w="109471">
                  <a:extLst>
                    <a:ext uri="{9D8B030D-6E8A-4147-A177-3AD203B41FA5}">
                      <a16:colId xmlns:a16="http://schemas.microsoft.com/office/drawing/2014/main" xmlns="" val="3947702353"/>
                    </a:ext>
                  </a:extLst>
                </a:gridCol>
                <a:gridCol w="355780">
                  <a:extLst>
                    <a:ext uri="{9D8B030D-6E8A-4147-A177-3AD203B41FA5}">
                      <a16:colId xmlns:a16="http://schemas.microsoft.com/office/drawing/2014/main" xmlns="" val="1488439446"/>
                    </a:ext>
                  </a:extLst>
                </a:gridCol>
                <a:gridCol w="355780">
                  <a:extLst>
                    <a:ext uri="{9D8B030D-6E8A-4147-A177-3AD203B41FA5}">
                      <a16:colId xmlns:a16="http://schemas.microsoft.com/office/drawing/2014/main" xmlns="" val="4074027163"/>
                    </a:ext>
                  </a:extLst>
                </a:gridCol>
                <a:gridCol w="355780">
                  <a:extLst>
                    <a:ext uri="{9D8B030D-6E8A-4147-A177-3AD203B41FA5}">
                      <a16:colId xmlns:a16="http://schemas.microsoft.com/office/drawing/2014/main" xmlns="" val="3885114754"/>
                    </a:ext>
                  </a:extLst>
                </a:gridCol>
                <a:gridCol w="355780">
                  <a:extLst>
                    <a:ext uri="{9D8B030D-6E8A-4147-A177-3AD203B41FA5}">
                      <a16:colId xmlns:a16="http://schemas.microsoft.com/office/drawing/2014/main" xmlns="" val="1569275385"/>
                    </a:ext>
                  </a:extLst>
                </a:gridCol>
                <a:gridCol w="109471">
                  <a:extLst>
                    <a:ext uri="{9D8B030D-6E8A-4147-A177-3AD203B41FA5}">
                      <a16:colId xmlns:a16="http://schemas.microsoft.com/office/drawing/2014/main" xmlns="" val="1340473198"/>
                    </a:ext>
                  </a:extLst>
                </a:gridCol>
                <a:gridCol w="355780">
                  <a:extLst>
                    <a:ext uri="{9D8B030D-6E8A-4147-A177-3AD203B41FA5}">
                      <a16:colId xmlns:a16="http://schemas.microsoft.com/office/drawing/2014/main" xmlns="" val="1610255130"/>
                    </a:ext>
                  </a:extLst>
                </a:gridCol>
                <a:gridCol w="355780">
                  <a:extLst>
                    <a:ext uri="{9D8B030D-6E8A-4147-A177-3AD203B41FA5}">
                      <a16:colId xmlns:a16="http://schemas.microsoft.com/office/drawing/2014/main" xmlns="" val="1821642580"/>
                    </a:ext>
                  </a:extLst>
                </a:gridCol>
                <a:gridCol w="109471">
                  <a:extLst>
                    <a:ext uri="{9D8B030D-6E8A-4147-A177-3AD203B41FA5}">
                      <a16:colId xmlns:a16="http://schemas.microsoft.com/office/drawing/2014/main" xmlns="" val="1169524999"/>
                    </a:ext>
                  </a:extLst>
                </a:gridCol>
                <a:gridCol w="355780">
                  <a:extLst>
                    <a:ext uri="{9D8B030D-6E8A-4147-A177-3AD203B41FA5}">
                      <a16:colId xmlns:a16="http://schemas.microsoft.com/office/drawing/2014/main" xmlns="" val="674538540"/>
                    </a:ext>
                  </a:extLst>
                </a:gridCol>
                <a:gridCol w="355780">
                  <a:extLst>
                    <a:ext uri="{9D8B030D-6E8A-4147-A177-3AD203B41FA5}">
                      <a16:colId xmlns:a16="http://schemas.microsoft.com/office/drawing/2014/main" xmlns="" val="2969843131"/>
                    </a:ext>
                  </a:extLst>
                </a:gridCol>
                <a:gridCol w="355780">
                  <a:extLst>
                    <a:ext uri="{9D8B030D-6E8A-4147-A177-3AD203B41FA5}">
                      <a16:colId xmlns:a16="http://schemas.microsoft.com/office/drawing/2014/main" xmlns="" val="2120110393"/>
                    </a:ext>
                  </a:extLst>
                </a:gridCol>
                <a:gridCol w="109471">
                  <a:extLst>
                    <a:ext uri="{9D8B030D-6E8A-4147-A177-3AD203B41FA5}">
                      <a16:colId xmlns:a16="http://schemas.microsoft.com/office/drawing/2014/main" xmlns="" val="1625054116"/>
                    </a:ext>
                  </a:extLst>
                </a:gridCol>
                <a:gridCol w="389989">
                  <a:extLst>
                    <a:ext uri="{9D8B030D-6E8A-4147-A177-3AD203B41FA5}">
                      <a16:colId xmlns:a16="http://schemas.microsoft.com/office/drawing/2014/main" xmlns="" val="1196932900"/>
                    </a:ext>
                  </a:extLst>
                </a:gridCol>
                <a:gridCol w="389989">
                  <a:extLst>
                    <a:ext uri="{9D8B030D-6E8A-4147-A177-3AD203B41FA5}">
                      <a16:colId xmlns:a16="http://schemas.microsoft.com/office/drawing/2014/main" xmlns="" val="1931442916"/>
                    </a:ext>
                  </a:extLst>
                </a:gridCol>
                <a:gridCol w="389989">
                  <a:extLst>
                    <a:ext uri="{9D8B030D-6E8A-4147-A177-3AD203B41FA5}">
                      <a16:colId xmlns:a16="http://schemas.microsoft.com/office/drawing/2014/main" xmlns="" val="2851149727"/>
                    </a:ext>
                  </a:extLst>
                </a:gridCol>
              </a:tblGrid>
              <a:tr h="127882">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570583155"/>
                  </a:ext>
                </a:extLst>
              </a:tr>
              <a:tr h="255765">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713412375"/>
                  </a:ext>
                </a:extLst>
              </a:tr>
              <a:tr h="127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29888653"/>
                  </a:ext>
                </a:extLst>
              </a:tr>
              <a:tr h="127882">
                <a:tc>
                  <a:txBody>
                    <a:bodyPr/>
                    <a:lstStyle/>
                    <a:p>
                      <a:pPr algn="l" fontAlgn="b"/>
                      <a:r>
                        <a:rPr lang="ca-ES" sz="700" b="1" i="0" u="none" strike="noStrike">
                          <a:solidFill>
                            <a:srgbClr val="112277"/>
                          </a:solidFill>
                          <a:effectLst/>
                          <a:latin typeface="Calibri" panose="020F0502020204030204" pitchFamily="34" charset="0"/>
                        </a:rPr>
                        <a:t>Provoca males relacions familiars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859509628"/>
                  </a:ext>
                </a:extLst>
              </a:tr>
              <a:tr h="132637">
                <a:tc>
                  <a:txBody>
                    <a:bodyPr/>
                    <a:lstStyle/>
                    <a:p>
                      <a:pPr algn="l" fontAlgn="b"/>
                      <a:r>
                        <a:rPr lang="ca-ES" sz="700" b="0" i="0" u="none" strike="noStrike">
                          <a:solidFill>
                            <a:srgbClr val="000000"/>
                          </a:solidFill>
                          <a:effectLst/>
                          <a:latin typeface="Calibri" panose="020F0502020204030204" pitchFamily="34" charset="0"/>
                        </a:rPr>
                        <a:t>D'acord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45,2%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408212020"/>
                  </a:ext>
                </a:extLst>
              </a:tr>
              <a:tr h="132637">
                <a:tc>
                  <a:txBody>
                    <a:bodyPr/>
                    <a:lstStyle/>
                    <a:p>
                      <a:pPr algn="l" fontAlgn="b"/>
                      <a:r>
                        <a:rPr lang="fr-FR" sz="700" b="0" i="0" u="none" strike="noStrike">
                          <a:solidFill>
                            <a:srgbClr val="000000"/>
                          </a:solidFill>
                          <a:effectLst/>
                          <a:latin typeface="Calibri" panose="020F0502020204030204" pitchFamily="34" charset="0"/>
                        </a:rPr>
                        <a:t>Ni d'acord ni 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653639719"/>
                  </a:ext>
                </a:extLst>
              </a:tr>
              <a:tr h="132637">
                <a:tc>
                  <a:txBody>
                    <a:bodyPr/>
                    <a:lstStyle/>
                    <a:p>
                      <a:pPr algn="l" fontAlgn="b"/>
                      <a:r>
                        <a:rPr lang="ca-ES" sz="700" b="0" i="0" u="none" strike="noStrike">
                          <a:solidFill>
                            <a:srgbClr val="000000"/>
                          </a:solidFill>
                          <a:effectLst/>
                          <a:latin typeface="Calibri" panose="020F0502020204030204" pitchFamily="34" charset="0"/>
                        </a:rPr>
                        <a:t>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550178574"/>
                  </a:ext>
                </a:extLst>
              </a:tr>
              <a:tr h="13263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75567414"/>
                  </a:ext>
                </a:extLst>
              </a:tr>
              <a:tr h="13263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45492804"/>
                  </a:ext>
                </a:extLst>
              </a:tr>
              <a:tr h="13263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40549006"/>
                  </a:ext>
                </a:extLst>
              </a:tr>
              <a:tr h="122716">
                <a:tc gridSpan="3">
                  <a:txBody>
                    <a:bodyPr/>
                    <a:lstStyle/>
                    <a:p>
                      <a:pPr algn="l" fontAlgn="b"/>
                      <a:r>
                        <a:rPr lang="ca-ES" sz="700" b="1" i="0" u="none" strike="noStrike" dirty="0">
                          <a:solidFill>
                            <a:srgbClr val="112277"/>
                          </a:solidFill>
                          <a:effectLst/>
                          <a:latin typeface="Calibri" panose="020F0502020204030204" pitchFamily="34" charset="0"/>
                        </a:rPr>
                        <a:t>Provoca relacions sexuals poc </a:t>
                      </a:r>
                      <a:r>
                        <a:rPr lang="ca-ES" sz="700" b="1" i="0" u="none" strike="noStrike" dirty="0" smtClean="0">
                          <a:solidFill>
                            <a:srgbClr val="112277"/>
                          </a:solidFill>
                          <a:effectLst/>
                          <a:latin typeface="Calibri" panose="020F0502020204030204" pitchFamily="34" charset="0"/>
                        </a:rPr>
                        <a:t>responsables</a:t>
                      </a:r>
                      <a:endParaRPr lang="ca-ES" sz="700" b="1" i="0" u="none" strike="noStrike" dirty="0">
                        <a:solidFill>
                          <a:srgbClr val="112277"/>
                        </a:solidFill>
                        <a:effectLst/>
                        <a:latin typeface="Calibri" panose="020F0502020204030204" pitchFamily="34" charset="0"/>
                      </a:endParaRP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121196713"/>
                  </a:ext>
                </a:extLst>
              </a:tr>
              <a:tr h="132637">
                <a:tc>
                  <a:txBody>
                    <a:bodyPr/>
                    <a:lstStyle/>
                    <a:p>
                      <a:pPr algn="l" fontAlgn="b"/>
                      <a:r>
                        <a:rPr lang="ca-ES" sz="700" b="0" i="0" u="none" strike="noStrike">
                          <a:solidFill>
                            <a:srgbClr val="000000"/>
                          </a:solidFill>
                          <a:effectLst/>
                          <a:latin typeface="Calibri" panose="020F0502020204030204" pitchFamily="34" charset="0"/>
                        </a:rPr>
                        <a:t>D'acord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59,4%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40421864"/>
                  </a:ext>
                </a:extLst>
              </a:tr>
              <a:tr h="132637">
                <a:tc>
                  <a:txBody>
                    <a:bodyPr/>
                    <a:lstStyle/>
                    <a:p>
                      <a:pPr algn="l" fontAlgn="b"/>
                      <a:r>
                        <a:rPr lang="fr-FR" sz="700" b="0" i="0" u="none" strike="noStrike">
                          <a:solidFill>
                            <a:srgbClr val="000000"/>
                          </a:solidFill>
                          <a:effectLst/>
                          <a:latin typeface="Calibri" panose="020F0502020204030204" pitchFamily="34" charset="0"/>
                        </a:rPr>
                        <a:t>Ni d'acord ni 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77725178"/>
                  </a:ext>
                </a:extLst>
              </a:tr>
              <a:tr h="132637">
                <a:tc>
                  <a:txBody>
                    <a:bodyPr/>
                    <a:lstStyle/>
                    <a:p>
                      <a:pPr algn="l" fontAlgn="b"/>
                      <a:r>
                        <a:rPr lang="ca-ES" sz="700" b="0" i="0" u="none" strike="noStrike">
                          <a:solidFill>
                            <a:srgbClr val="000000"/>
                          </a:solidFill>
                          <a:effectLst/>
                          <a:latin typeface="Calibri" panose="020F0502020204030204" pitchFamily="34" charset="0"/>
                        </a:rPr>
                        <a:t>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90614930"/>
                  </a:ext>
                </a:extLst>
              </a:tr>
              <a:tr h="13263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7114108"/>
                  </a:ext>
                </a:extLst>
              </a:tr>
              <a:tr h="13263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52872539"/>
                  </a:ext>
                </a:extLst>
              </a:tr>
              <a:tr h="13263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38398898"/>
                  </a:ext>
                </a:extLst>
              </a:tr>
              <a:tr h="132637">
                <a:tc>
                  <a:txBody>
                    <a:bodyPr/>
                    <a:lstStyle/>
                    <a:p>
                      <a:pPr algn="l" fontAlgn="b"/>
                      <a:r>
                        <a:rPr lang="ca-ES" sz="700" b="1" i="0" u="none" strike="noStrike">
                          <a:solidFill>
                            <a:srgbClr val="112277"/>
                          </a:solidFill>
                          <a:effectLst/>
                          <a:latin typeface="Calibri" panose="020F0502020204030204" pitchFamily="34" charset="0"/>
                        </a:rPr>
                        <a:t>Provoca violència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571565947"/>
                  </a:ext>
                </a:extLst>
              </a:tr>
              <a:tr h="132637">
                <a:tc>
                  <a:txBody>
                    <a:bodyPr/>
                    <a:lstStyle/>
                    <a:p>
                      <a:pPr algn="l" fontAlgn="b"/>
                      <a:r>
                        <a:rPr lang="ca-ES" sz="700" b="0" i="0" u="none" strike="noStrike">
                          <a:solidFill>
                            <a:srgbClr val="000000"/>
                          </a:solidFill>
                          <a:effectLst/>
                          <a:latin typeface="Calibri" panose="020F0502020204030204" pitchFamily="34" charset="0"/>
                        </a:rPr>
                        <a:t>D'acord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58,1%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51,6%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766469915"/>
                  </a:ext>
                </a:extLst>
              </a:tr>
              <a:tr h="132637">
                <a:tc>
                  <a:txBody>
                    <a:bodyPr/>
                    <a:lstStyle/>
                    <a:p>
                      <a:pPr algn="l" fontAlgn="b"/>
                      <a:r>
                        <a:rPr lang="fr-FR" sz="700" b="0" i="0" u="none" strike="noStrike">
                          <a:solidFill>
                            <a:srgbClr val="000000"/>
                          </a:solidFill>
                          <a:effectLst/>
                          <a:latin typeface="Calibri" panose="020F0502020204030204" pitchFamily="34" charset="0"/>
                        </a:rPr>
                        <a:t>Ni d'acord ni 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703320165"/>
                  </a:ext>
                </a:extLst>
              </a:tr>
              <a:tr h="132637">
                <a:tc>
                  <a:txBody>
                    <a:bodyPr/>
                    <a:lstStyle/>
                    <a:p>
                      <a:pPr algn="l" fontAlgn="b"/>
                      <a:r>
                        <a:rPr lang="ca-ES" sz="700" b="0" i="0" u="none" strike="noStrike">
                          <a:solidFill>
                            <a:srgbClr val="000000"/>
                          </a:solidFill>
                          <a:effectLst/>
                          <a:latin typeface="Calibri" panose="020F0502020204030204" pitchFamily="34" charset="0"/>
                        </a:rPr>
                        <a:t>En desacord</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51982262"/>
                  </a:ext>
                </a:extLst>
              </a:tr>
              <a:tr h="13263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24579322"/>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ca-ES" sz="800" dirty="0">
                <a:solidFill>
                  <a:srgbClr val="000000"/>
                </a:solidFill>
                <a:latin typeface="Calibri" panose="020F0502020204030204" pitchFamily="34" charset="0"/>
              </a:rPr>
              <a:t>Q48. Expressa el teu grau d'acord amb les frases següents</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103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D’ALTRES SUBSTÀNCIES ADDICTIVES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descr="D:\Users\maria.aragones\AppData\Local\Microsoft\Windows\Temporary Internet Files\Content.Outlook\KYC2NQVU\Sustancies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3711"/>
          <a:stretch/>
        </p:blipFill>
        <p:spPr bwMode="auto">
          <a:xfrm flipH="1">
            <a:off x="0" y="0"/>
            <a:ext cx="758124" cy="774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16224562"/>
              </p:ext>
            </p:extLst>
          </p:nvPr>
        </p:nvGraphicFramePr>
        <p:xfrm>
          <a:off x="720000" y="1152000"/>
          <a:ext cx="7704002" cy="3150002"/>
        </p:xfrm>
        <a:graphic>
          <a:graphicData uri="http://schemas.openxmlformats.org/drawingml/2006/table">
            <a:tbl>
              <a:tblPr/>
              <a:tblGrid>
                <a:gridCol w="1443644">
                  <a:extLst>
                    <a:ext uri="{9D8B030D-6E8A-4147-A177-3AD203B41FA5}">
                      <a16:colId xmlns:a16="http://schemas.microsoft.com/office/drawing/2014/main" xmlns="" val="1356633748"/>
                    </a:ext>
                  </a:extLst>
                </a:gridCol>
                <a:gridCol w="335254">
                  <a:extLst>
                    <a:ext uri="{9D8B030D-6E8A-4147-A177-3AD203B41FA5}">
                      <a16:colId xmlns:a16="http://schemas.microsoft.com/office/drawing/2014/main" xmlns="" val="3766250460"/>
                    </a:ext>
                  </a:extLst>
                </a:gridCol>
                <a:gridCol w="294202">
                  <a:extLst>
                    <a:ext uri="{9D8B030D-6E8A-4147-A177-3AD203B41FA5}">
                      <a16:colId xmlns:a16="http://schemas.microsoft.com/office/drawing/2014/main" xmlns="" val="1470694430"/>
                    </a:ext>
                  </a:extLst>
                </a:gridCol>
                <a:gridCol w="109471">
                  <a:extLst>
                    <a:ext uri="{9D8B030D-6E8A-4147-A177-3AD203B41FA5}">
                      <a16:colId xmlns:a16="http://schemas.microsoft.com/office/drawing/2014/main" xmlns="" val="3240314711"/>
                    </a:ext>
                  </a:extLst>
                </a:gridCol>
                <a:gridCol w="355780">
                  <a:extLst>
                    <a:ext uri="{9D8B030D-6E8A-4147-A177-3AD203B41FA5}">
                      <a16:colId xmlns:a16="http://schemas.microsoft.com/office/drawing/2014/main" xmlns="" val="2677055090"/>
                    </a:ext>
                  </a:extLst>
                </a:gridCol>
                <a:gridCol w="355780">
                  <a:extLst>
                    <a:ext uri="{9D8B030D-6E8A-4147-A177-3AD203B41FA5}">
                      <a16:colId xmlns:a16="http://schemas.microsoft.com/office/drawing/2014/main" xmlns="" val="4257391727"/>
                    </a:ext>
                  </a:extLst>
                </a:gridCol>
                <a:gridCol w="109471">
                  <a:extLst>
                    <a:ext uri="{9D8B030D-6E8A-4147-A177-3AD203B41FA5}">
                      <a16:colId xmlns:a16="http://schemas.microsoft.com/office/drawing/2014/main" xmlns="" val="3081232626"/>
                    </a:ext>
                  </a:extLst>
                </a:gridCol>
                <a:gridCol w="355780">
                  <a:extLst>
                    <a:ext uri="{9D8B030D-6E8A-4147-A177-3AD203B41FA5}">
                      <a16:colId xmlns:a16="http://schemas.microsoft.com/office/drawing/2014/main" xmlns="" val="3959974446"/>
                    </a:ext>
                  </a:extLst>
                </a:gridCol>
                <a:gridCol w="355780">
                  <a:extLst>
                    <a:ext uri="{9D8B030D-6E8A-4147-A177-3AD203B41FA5}">
                      <a16:colId xmlns:a16="http://schemas.microsoft.com/office/drawing/2014/main" xmlns="" val="3294548191"/>
                    </a:ext>
                  </a:extLst>
                </a:gridCol>
                <a:gridCol w="355780">
                  <a:extLst>
                    <a:ext uri="{9D8B030D-6E8A-4147-A177-3AD203B41FA5}">
                      <a16:colId xmlns:a16="http://schemas.microsoft.com/office/drawing/2014/main" xmlns="" val="2277392962"/>
                    </a:ext>
                  </a:extLst>
                </a:gridCol>
                <a:gridCol w="355780">
                  <a:extLst>
                    <a:ext uri="{9D8B030D-6E8A-4147-A177-3AD203B41FA5}">
                      <a16:colId xmlns:a16="http://schemas.microsoft.com/office/drawing/2014/main" xmlns="" val="1164135964"/>
                    </a:ext>
                  </a:extLst>
                </a:gridCol>
                <a:gridCol w="109471">
                  <a:extLst>
                    <a:ext uri="{9D8B030D-6E8A-4147-A177-3AD203B41FA5}">
                      <a16:colId xmlns:a16="http://schemas.microsoft.com/office/drawing/2014/main" xmlns="" val="2052219289"/>
                    </a:ext>
                  </a:extLst>
                </a:gridCol>
                <a:gridCol w="355780">
                  <a:extLst>
                    <a:ext uri="{9D8B030D-6E8A-4147-A177-3AD203B41FA5}">
                      <a16:colId xmlns:a16="http://schemas.microsoft.com/office/drawing/2014/main" xmlns="" val="2536691651"/>
                    </a:ext>
                  </a:extLst>
                </a:gridCol>
                <a:gridCol w="355780">
                  <a:extLst>
                    <a:ext uri="{9D8B030D-6E8A-4147-A177-3AD203B41FA5}">
                      <a16:colId xmlns:a16="http://schemas.microsoft.com/office/drawing/2014/main" xmlns="" val="3090412481"/>
                    </a:ext>
                  </a:extLst>
                </a:gridCol>
                <a:gridCol w="109471">
                  <a:extLst>
                    <a:ext uri="{9D8B030D-6E8A-4147-A177-3AD203B41FA5}">
                      <a16:colId xmlns:a16="http://schemas.microsoft.com/office/drawing/2014/main" xmlns="" val="3784643472"/>
                    </a:ext>
                  </a:extLst>
                </a:gridCol>
                <a:gridCol w="355780">
                  <a:extLst>
                    <a:ext uri="{9D8B030D-6E8A-4147-A177-3AD203B41FA5}">
                      <a16:colId xmlns:a16="http://schemas.microsoft.com/office/drawing/2014/main" xmlns="" val="3447096086"/>
                    </a:ext>
                  </a:extLst>
                </a:gridCol>
                <a:gridCol w="355780">
                  <a:extLst>
                    <a:ext uri="{9D8B030D-6E8A-4147-A177-3AD203B41FA5}">
                      <a16:colId xmlns:a16="http://schemas.microsoft.com/office/drawing/2014/main" xmlns="" val="1909711973"/>
                    </a:ext>
                  </a:extLst>
                </a:gridCol>
                <a:gridCol w="355780">
                  <a:extLst>
                    <a:ext uri="{9D8B030D-6E8A-4147-A177-3AD203B41FA5}">
                      <a16:colId xmlns:a16="http://schemas.microsoft.com/office/drawing/2014/main" xmlns="" val="768439016"/>
                    </a:ext>
                  </a:extLst>
                </a:gridCol>
                <a:gridCol w="109471">
                  <a:extLst>
                    <a:ext uri="{9D8B030D-6E8A-4147-A177-3AD203B41FA5}">
                      <a16:colId xmlns:a16="http://schemas.microsoft.com/office/drawing/2014/main" xmlns="" val="3202855847"/>
                    </a:ext>
                  </a:extLst>
                </a:gridCol>
                <a:gridCol w="389989">
                  <a:extLst>
                    <a:ext uri="{9D8B030D-6E8A-4147-A177-3AD203B41FA5}">
                      <a16:colId xmlns:a16="http://schemas.microsoft.com/office/drawing/2014/main" xmlns="" val="754717187"/>
                    </a:ext>
                  </a:extLst>
                </a:gridCol>
                <a:gridCol w="389989">
                  <a:extLst>
                    <a:ext uri="{9D8B030D-6E8A-4147-A177-3AD203B41FA5}">
                      <a16:colId xmlns:a16="http://schemas.microsoft.com/office/drawing/2014/main" xmlns="" val="2412190023"/>
                    </a:ext>
                  </a:extLst>
                </a:gridCol>
                <a:gridCol w="389989">
                  <a:extLst>
                    <a:ext uri="{9D8B030D-6E8A-4147-A177-3AD203B41FA5}">
                      <a16:colId xmlns:a16="http://schemas.microsoft.com/office/drawing/2014/main" xmlns="" val="2912918921"/>
                    </a:ext>
                  </a:extLst>
                </a:gridCol>
              </a:tblGrid>
              <a:tr h="139183">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355729443"/>
                  </a:ext>
                </a:extLst>
              </a:tr>
              <a:tr h="278367">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074627751"/>
                  </a:ext>
                </a:extLst>
              </a:tr>
              <a:tr h="139183">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12015068"/>
                  </a:ext>
                </a:extLst>
              </a:tr>
              <a:tr h="139183">
                <a:tc>
                  <a:txBody>
                    <a:bodyPr/>
                    <a:lstStyle/>
                    <a:p>
                      <a:pPr algn="l" fontAlgn="b"/>
                      <a:r>
                        <a:rPr lang="ca-ES" sz="700" b="1" i="0" u="none" strike="noStrike">
                          <a:solidFill>
                            <a:srgbClr val="112277"/>
                          </a:solidFill>
                          <a:effectLst/>
                          <a:latin typeface="Calibri" panose="020F0502020204030204" pitchFamily="34" charset="0"/>
                        </a:rPr>
                        <a:t>Consum d'altres substàncies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593967196"/>
                  </a:ext>
                </a:extLst>
              </a:tr>
              <a:tr h="144358">
                <a:tc>
                  <a:txBody>
                    <a:bodyPr/>
                    <a:lstStyle/>
                    <a:p>
                      <a:pPr algn="l" fontAlgn="b"/>
                      <a:r>
                        <a:rPr lang="ca-ES" sz="700" b="0" i="0" u="none" strike="noStrike">
                          <a:solidFill>
                            <a:srgbClr val="000000"/>
                          </a:solidFill>
                          <a:effectLst/>
                          <a:latin typeface="Calibri" panose="020F0502020204030204" pitchFamily="34" charset="0"/>
                        </a:rPr>
                        <a:t>Haixix o marihuana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935140101"/>
                  </a:ext>
                </a:extLst>
              </a:tr>
              <a:tr h="144358">
                <a:tc>
                  <a:txBody>
                    <a:bodyPr/>
                    <a:lstStyle/>
                    <a:p>
                      <a:pPr algn="l" fontAlgn="b"/>
                      <a:r>
                        <a:rPr lang="ca-ES" sz="700" b="0" i="0" u="none" strike="noStrike">
                          <a:solidFill>
                            <a:srgbClr val="000000"/>
                          </a:solidFill>
                          <a:effectLst/>
                          <a:latin typeface="Calibri" panose="020F0502020204030204" pitchFamily="34" charset="0"/>
                        </a:rPr>
                        <a:t>Tranquil·litzants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089268690"/>
                  </a:ext>
                </a:extLst>
              </a:tr>
              <a:tr h="144358">
                <a:tc>
                  <a:txBody>
                    <a:bodyPr/>
                    <a:lstStyle/>
                    <a:p>
                      <a:pPr algn="l" fontAlgn="b"/>
                      <a:r>
                        <a:rPr lang="ca-ES" sz="700" b="0" i="0" u="none" strike="noStrike">
                          <a:solidFill>
                            <a:srgbClr val="000000"/>
                          </a:solidFill>
                          <a:effectLst/>
                          <a:latin typeface="Calibri" panose="020F0502020204030204" pitchFamily="34" charset="0"/>
                        </a:rPr>
                        <a:t>Cocaïna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57501001"/>
                  </a:ext>
                </a:extLst>
              </a:tr>
              <a:tr h="144358">
                <a:tc>
                  <a:txBody>
                    <a:bodyPr/>
                    <a:lstStyle/>
                    <a:p>
                      <a:pPr algn="l" fontAlgn="b"/>
                      <a:r>
                        <a:rPr lang="ca-ES" sz="700" b="0" i="0" u="none" strike="noStrike">
                          <a:solidFill>
                            <a:srgbClr val="000000"/>
                          </a:solidFill>
                          <a:effectLst/>
                          <a:latin typeface="Calibri" panose="020F0502020204030204" pitchFamily="34" charset="0"/>
                        </a:rPr>
                        <a:t>Speed o anfetamines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014378091"/>
                  </a:ext>
                </a:extLst>
              </a:tr>
              <a:tr h="144358">
                <a:tc>
                  <a:txBody>
                    <a:bodyPr/>
                    <a:lstStyle/>
                    <a:p>
                      <a:pPr algn="l" fontAlgn="b"/>
                      <a:r>
                        <a:rPr lang="ca-ES" sz="700" b="0" i="0" u="none" strike="noStrike">
                          <a:solidFill>
                            <a:srgbClr val="000000"/>
                          </a:solidFill>
                          <a:effectLst/>
                          <a:latin typeface="Calibri" panose="020F0502020204030204" pitchFamily="34" charset="0"/>
                        </a:rPr>
                        <a:t>Èxtasi o altres drogues de disseny</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543314153"/>
                  </a:ext>
                </a:extLst>
              </a:tr>
              <a:tr h="144358">
                <a:tc>
                  <a:txBody>
                    <a:bodyPr/>
                    <a:lstStyle/>
                    <a:p>
                      <a:pPr algn="l" fontAlgn="b"/>
                      <a:r>
                        <a:rPr lang="ca-ES" sz="700" b="0" i="0" u="none" strike="noStrike">
                          <a:solidFill>
                            <a:srgbClr val="000000"/>
                          </a:solidFill>
                          <a:effectLst/>
                          <a:latin typeface="Calibri" panose="020F0502020204030204" pitchFamily="34" charset="0"/>
                        </a:rPr>
                        <a:t>Al·lucinògens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607139923"/>
                  </a:ext>
                </a:extLst>
              </a:tr>
              <a:tr h="144358">
                <a:tc>
                  <a:txBody>
                    <a:bodyPr/>
                    <a:lstStyle/>
                    <a:p>
                      <a:pPr algn="l" fontAlgn="b"/>
                      <a:r>
                        <a:rPr lang="ca-ES" sz="700" b="0" i="0" u="none" strike="noStrike">
                          <a:solidFill>
                            <a:srgbClr val="000000"/>
                          </a:solidFill>
                          <a:effectLst/>
                          <a:latin typeface="Calibri" panose="020F0502020204030204" pitchFamily="34" charset="0"/>
                        </a:rPr>
                        <a:t>Heroïna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797579112"/>
                  </a:ext>
                </a:extLst>
              </a:tr>
              <a:tr h="144358">
                <a:tc>
                  <a:txBody>
                    <a:bodyPr/>
                    <a:lstStyle/>
                    <a:p>
                      <a:pPr algn="l" fontAlgn="b"/>
                      <a:r>
                        <a:rPr lang="ca-ES" sz="700" b="0" i="0" u="none" strike="noStrike">
                          <a:solidFill>
                            <a:srgbClr val="000000"/>
                          </a:solidFill>
                          <a:effectLst/>
                          <a:latin typeface="Calibri" panose="020F0502020204030204" pitchFamily="34" charset="0"/>
                        </a:rPr>
                        <a:t>Inhalables volàtils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28078001"/>
                  </a:ext>
                </a:extLst>
              </a:tr>
              <a:tr h="144358">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19,0%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67650158"/>
                  </a:ext>
                </a:extLst>
              </a:tr>
              <a:tr h="144358">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27903482"/>
                  </a:ext>
                </a:extLst>
              </a:tr>
              <a:tr h="144358">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3084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41245382"/>
                  </a:ext>
                </a:extLst>
              </a:tr>
              <a:tr h="144358">
                <a:tc>
                  <a:txBody>
                    <a:bodyPr/>
                    <a:lstStyle/>
                    <a:p>
                      <a:pPr algn="l" fontAlgn="b"/>
                      <a:r>
                        <a:rPr lang="pt-BR" sz="700" b="1" i="0" u="none" strike="noStrike">
                          <a:solidFill>
                            <a:srgbClr val="112277"/>
                          </a:solidFill>
                          <a:effectLst/>
                          <a:latin typeface="Calibri" panose="020F0502020204030204" pitchFamily="34" charset="0"/>
                        </a:rPr>
                        <a:t>Últim consum haixix o marihuana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131878056"/>
                  </a:ext>
                </a:extLst>
              </a:tr>
              <a:tr h="144358">
                <a:tc>
                  <a:txBody>
                    <a:bodyPr/>
                    <a:lstStyle/>
                    <a:p>
                      <a:pPr algn="l" fontAlgn="b"/>
                      <a:r>
                        <a:rPr lang="ca-ES" sz="700" b="0" i="0" u="none" strike="noStrike">
                          <a:solidFill>
                            <a:srgbClr val="000000"/>
                          </a:solidFill>
                          <a:effectLst/>
                          <a:latin typeface="Calibri" panose="020F0502020204030204" pitchFamily="34" charset="0"/>
                        </a:rPr>
                        <a:t>L'última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26,9%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315591004"/>
                  </a:ext>
                </a:extLst>
              </a:tr>
              <a:tr h="144358">
                <a:tc>
                  <a:txBody>
                    <a:bodyPr/>
                    <a:lstStyle/>
                    <a:p>
                      <a:pPr algn="l" fontAlgn="b"/>
                      <a:r>
                        <a:rPr lang="de-DE" sz="700" b="0" i="0" u="none" strike="noStrike">
                          <a:solidFill>
                            <a:srgbClr val="000000"/>
                          </a:solidFill>
                          <a:effectLst/>
                          <a:latin typeface="Calibri" panose="020F0502020204030204" pitchFamily="34" charset="0"/>
                        </a:rPr>
                        <a:t>En els darrers 30 dies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77072892"/>
                  </a:ext>
                </a:extLst>
              </a:tr>
              <a:tr h="144358">
                <a:tc>
                  <a:txBody>
                    <a:bodyPr/>
                    <a:lstStyle/>
                    <a:p>
                      <a:pPr algn="l" fontAlgn="b"/>
                      <a:r>
                        <a:rPr lang="ca-ES" sz="700" b="0" i="0" u="none" strike="noStrike">
                          <a:solidFill>
                            <a:srgbClr val="000000"/>
                          </a:solidFill>
                          <a:effectLst/>
                          <a:latin typeface="Calibri" panose="020F0502020204030204" pitchFamily="34" charset="0"/>
                        </a:rPr>
                        <a:t>En els darrers 12 mesos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74710545"/>
                  </a:ext>
                </a:extLst>
              </a:tr>
              <a:tr h="144358">
                <a:tc>
                  <a:txBody>
                    <a:bodyPr/>
                    <a:lstStyle/>
                    <a:p>
                      <a:pPr algn="l" fontAlgn="b"/>
                      <a:r>
                        <a:rPr lang="es-ES" sz="700" b="0" i="0" u="none" strike="noStrike">
                          <a:solidFill>
                            <a:srgbClr val="000000"/>
                          </a:solidFill>
                          <a:effectLst/>
                          <a:latin typeface="Calibri" panose="020F0502020204030204" pitchFamily="34" charset="0"/>
                        </a:rPr>
                        <a:t>Alguna vegada a la vida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31,0%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88,9%</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8991320"/>
                  </a:ext>
                </a:extLst>
              </a:tr>
              <a:tr h="144358">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42484887"/>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ca-ES" sz="800" dirty="0">
                <a:solidFill>
                  <a:srgbClr val="000000"/>
                </a:solidFill>
                <a:latin typeface="Calibri" panose="020F0502020204030204" pitchFamily="34" charset="0"/>
              </a:rPr>
              <a:t>Q50. De cadascuna de les substàncies següents, indica si n'has pres alguna vegada</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104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D’ALTRES SUBSTÀNCIES ADDICTIVES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descr="D:\Users\maria.aragones\AppData\Local\Microsoft\Windows\Temporary Internet Files\Content.Outlook\KYC2NQVU\Sustancies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3711"/>
          <a:stretch/>
        </p:blipFill>
        <p:spPr bwMode="auto">
          <a:xfrm flipH="1">
            <a:off x="0" y="0"/>
            <a:ext cx="758124" cy="774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191127389"/>
              </p:ext>
            </p:extLst>
          </p:nvPr>
        </p:nvGraphicFramePr>
        <p:xfrm>
          <a:off x="720000" y="1152000"/>
          <a:ext cx="7704002" cy="3149993"/>
        </p:xfrm>
        <a:graphic>
          <a:graphicData uri="http://schemas.openxmlformats.org/drawingml/2006/table">
            <a:tbl>
              <a:tblPr/>
              <a:tblGrid>
                <a:gridCol w="1443644">
                  <a:extLst>
                    <a:ext uri="{9D8B030D-6E8A-4147-A177-3AD203B41FA5}">
                      <a16:colId xmlns:a16="http://schemas.microsoft.com/office/drawing/2014/main" xmlns="" val="3228532420"/>
                    </a:ext>
                  </a:extLst>
                </a:gridCol>
                <a:gridCol w="335254">
                  <a:extLst>
                    <a:ext uri="{9D8B030D-6E8A-4147-A177-3AD203B41FA5}">
                      <a16:colId xmlns:a16="http://schemas.microsoft.com/office/drawing/2014/main" xmlns="" val="126810052"/>
                    </a:ext>
                  </a:extLst>
                </a:gridCol>
                <a:gridCol w="294202">
                  <a:extLst>
                    <a:ext uri="{9D8B030D-6E8A-4147-A177-3AD203B41FA5}">
                      <a16:colId xmlns:a16="http://schemas.microsoft.com/office/drawing/2014/main" xmlns="" val="2308976583"/>
                    </a:ext>
                  </a:extLst>
                </a:gridCol>
                <a:gridCol w="109471">
                  <a:extLst>
                    <a:ext uri="{9D8B030D-6E8A-4147-A177-3AD203B41FA5}">
                      <a16:colId xmlns:a16="http://schemas.microsoft.com/office/drawing/2014/main" xmlns="" val="3717821907"/>
                    </a:ext>
                  </a:extLst>
                </a:gridCol>
                <a:gridCol w="355780">
                  <a:extLst>
                    <a:ext uri="{9D8B030D-6E8A-4147-A177-3AD203B41FA5}">
                      <a16:colId xmlns:a16="http://schemas.microsoft.com/office/drawing/2014/main" xmlns="" val="3285286214"/>
                    </a:ext>
                  </a:extLst>
                </a:gridCol>
                <a:gridCol w="355780">
                  <a:extLst>
                    <a:ext uri="{9D8B030D-6E8A-4147-A177-3AD203B41FA5}">
                      <a16:colId xmlns:a16="http://schemas.microsoft.com/office/drawing/2014/main" xmlns="" val="588654419"/>
                    </a:ext>
                  </a:extLst>
                </a:gridCol>
                <a:gridCol w="109471">
                  <a:extLst>
                    <a:ext uri="{9D8B030D-6E8A-4147-A177-3AD203B41FA5}">
                      <a16:colId xmlns:a16="http://schemas.microsoft.com/office/drawing/2014/main" xmlns="" val="371697670"/>
                    </a:ext>
                  </a:extLst>
                </a:gridCol>
                <a:gridCol w="355780">
                  <a:extLst>
                    <a:ext uri="{9D8B030D-6E8A-4147-A177-3AD203B41FA5}">
                      <a16:colId xmlns:a16="http://schemas.microsoft.com/office/drawing/2014/main" xmlns="" val="385754863"/>
                    </a:ext>
                  </a:extLst>
                </a:gridCol>
                <a:gridCol w="355780">
                  <a:extLst>
                    <a:ext uri="{9D8B030D-6E8A-4147-A177-3AD203B41FA5}">
                      <a16:colId xmlns:a16="http://schemas.microsoft.com/office/drawing/2014/main" xmlns="" val="929967505"/>
                    </a:ext>
                  </a:extLst>
                </a:gridCol>
                <a:gridCol w="355780">
                  <a:extLst>
                    <a:ext uri="{9D8B030D-6E8A-4147-A177-3AD203B41FA5}">
                      <a16:colId xmlns:a16="http://schemas.microsoft.com/office/drawing/2014/main" xmlns="" val="1267217107"/>
                    </a:ext>
                  </a:extLst>
                </a:gridCol>
                <a:gridCol w="355780">
                  <a:extLst>
                    <a:ext uri="{9D8B030D-6E8A-4147-A177-3AD203B41FA5}">
                      <a16:colId xmlns:a16="http://schemas.microsoft.com/office/drawing/2014/main" xmlns="" val="238238522"/>
                    </a:ext>
                  </a:extLst>
                </a:gridCol>
                <a:gridCol w="109471">
                  <a:extLst>
                    <a:ext uri="{9D8B030D-6E8A-4147-A177-3AD203B41FA5}">
                      <a16:colId xmlns:a16="http://schemas.microsoft.com/office/drawing/2014/main" xmlns="" val="262372673"/>
                    </a:ext>
                  </a:extLst>
                </a:gridCol>
                <a:gridCol w="355780">
                  <a:extLst>
                    <a:ext uri="{9D8B030D-6E8A-4147-A177-3AD203B41FA5}">
                      <a16:colId xmlns:a16="http://schemas.microsoft.com/office/drawing/2014/main" xmlns="" val="1371129526"/>
                    </a:ext>
                  </a:extLst>
                </a:gridCol>
                <a:gridCol w="355780">
                  <a:extLst>
                    <a:ext uri="{9D8B030D-6E8A-4147-A177-3AD203B41FA5}">
                      <a16:colId xmlns:a16="http://schemas.microsoft.com/office/drawing/2014/main" xmlns="" val="1037074761"/>
                    </a:ext>
                  </a:extLst>
                </a:gridCol>
                <a:gridCol w="109471">
                  <a:extLst>
                    <a:ext uri="{9D8B030D-6E8A-4147-A177-3AD203B41FA5}">
                      <a16:colId xmlns:a16="http://schemas.microsoft.com/office/drawing/2014/main" xmlns="" val="3785183888"/>
                    </a:ext>
                  </a:extLst>
                </a:gridCol>
                <a:gridCol w="355780">
                  <a:extLst>
                    <a:ext uri="{9D8B030D-6E8A-4147-A177-3AD203B41FA5}">
                      <a16:colId xmlns:a16="http://schemas.microsoft.com/office/drawing/2014/main" xmlns="" val="2363489288"/>
                    </a:ext>
                  </a:extLst>
                </a:gridCol>
                <a:gridCol w="355780">
                  <a:extLst>
                    <a:ext uri="{9D8B030D-6E8A-4147-A177-3AD203B41FA5}">
                      <a16:colId xmlns:a16="http://schemas.microsoft.com/office/drawing/2014/main" xmlns="" val="496347914"/>
                    </a:ext>
                  </a:extLst>
                </a:gridCol>
                <a:gridCol w="355780">
                  <a:extLst>
                    <a:ext uri="{9D8B030D-6E8A-4147-A177-3AD203B41FA5}">
                      <a16:colId xmlns:a16="http://schemas.microsoft.com/office/drawing/2014/main" xmlns="" val="1592034712"/>
                    </a:ext>
                  </a:extLst>
                </a:gridCol>
                <a:gridCol w="109471">
                  <a:extLst>
                    <a:ext uri="{9D8B030D-6E8A-4147-A177-3AD203B41FA5}">
                      <a16:colId xmlns:a16="http://schemas.microsoft.com/office/drawing/2014/main" xmlns="" val="1788904464"/>
                    </a:ext>
                  </a:extLst>
                </a:gridCol>
                <a:gridCol w="389989">
                  <a:extLst>
                    <a:ext uri="{9D8B030D-6E8A-4147-A177-3AD203B41FA5}">
                      <a16:colId xmlns:a16="http://schemas.microsoft.com/office/drawing/2014/main" xmlns="" val="2824295425"/>
                    </a:ext>
                  </a:extLst>
                </a:gridCol>
                <a:gridCol w="389989">
                  <a:extLst>
                    <a:ext uri="{9D8B030D-6E8A-4147-A177-3AD203B41FA5}">
                      <a16:colId xmlns:a16="http://schemas.microsoft.com/office/drawing/2014/main" xmlns="" val="3559766807"/>
                    </a:ext>
                  </a:extLst>
                </a:gridCol>
                <a:gridCol w="389989">
                  <a:extLst>
                    <a:ext uri="{9D8B030D-6E8A-4147-A177-3AD203B41FA5}">
                      <a16:colId xmlns:a16="http://schemas.microsoft.com/office/drawing/2014/main" xmlns="" val="112257677"/>
                    </a:ext>
                  </a:extLst>
                </a:gridCol>
              </a:tblGrid>
              <a:tr h="122715">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649829484"/>
                  </a:ext>
                </a:extLst>
              </a:tr>
              <a:tr h="245431">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114562741"/>
                  </a:ext>
                </a:extLst>
              </a:tr>
              <a:tr h="12271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08141147"/>
                  </a:ext>
                </a:extLst>
              </a:tr>
              <a:tr h="122715">
                <a:tc>
                  <a:txBody>
                    <a:bodyPr/>
                    <a:lstStyle/>
                    <a:p>
                      <a:pPr algn="l" fontAlgn="b"/>
                      <a:r>
                        <a:rPr lang="ca-ES" sz="700" b="1" i="0" u="none" strike="noStrike">
                          <a:solidFill>
                            <a:srgbClr val="112277"/>
                          </a:solidFill>
                          <a:effectLst/>
                          <a:latin typeface="Calibri" panose="020F0502020204030204" pitchFamily="34" charset="0"/>
                        </a:rPr>
                        <a:t>Amics fumen haixix o marihuana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35906785"/>
                  </a:ext>
                </a:extLst>
              </a:tr>
              <a:tr h="127277">
                <a:tc>
                  <a:txBody>
                    <a:bodyPr/>
                    <a:lstStyle/>
                    <a:p>
                      <a:pPr algn="l" fontAlgn="b"/>
                      <a:r>
                        <a:rPr lang="ca-ES" sz="700" b="0" i="0" u="none" strike="noStrike">
                          <a:solidFill>
                            <a:srgbClr val="000000"/>
                          </a:solidFill>
                          <a:effectLst/>
                          <a:latin typeface="Calibri" panose="020F0502020204030204" pitchFamily="34" charset="0"/>
                        </a:rPr>
                        <a:t>Tots o quasi tots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050020362"/>
                  </a:ext>
                </a:extLst>
              </a:tr>
              <a:tr h="127277">
                <a:tc>
                  <a:txBody>
                    <a:bodyPr/>
                    <a:lstStyle/>
                    <a:p>
                      <a:pPr algn="l" fontAlgn="b"/>
                      <a:r>
                        <a:rPr lang="ca-ES" sz="700" b="0" i="0" u="none" strike="noStrike">
                          <a:solidFill>
                            <a:srgbClr val="000000"/>
                          </a:solidFill>
                          <a:effectLst/>
                          <a:latin typeface="Calibri" panose="020F0502020204030204" pitchFamily="34" charset="0"/>
                        </a:rPr>
                        <a:t>Algun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54,3%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716571123"/>
                  </a:ext>
                </a:extLst>
              </a:tr>
              <a:tr h="127277">
                <a:tc>
                  <a:txBody>
                    <a:bodyPr/>
                    <a:lstStyle/>
                    <a:p>
                      <a:pPr algn="l" fontAlgn="b"/>
                      <a:r>
                        <a:rPr lang="ca-ES" sz="700" b="0" i="0" u="none" strike="noStrike">
                          <a:solidFill>
                            <a:srgbClr val="000000"/>
                          </a:solidFill>
                          <a:effectLst/>
                          <a:latin typeface="Calibri" panose="020F0502020204030204" pitchFamily="34" charset="0"/>
                        </a:rPr>
                        <a:t>Cap</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17,7%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53596261"/>
                  </a:ext>
                </a:extLst>
              </a:tr>
              <a:tr h="127277">
                <a:tc>
                  <a:txBody>
                    <a:bodyPr/>
                    <a:lstStyle/>
                    <a:p>
                      <a:pPr algn="l" fontAlgn="b"/>
                      <a:r>
                        <a:rPr lang="ca-ES" sz="700" b="0" i="0" u="none" strike="noStrike">
                          <a:solidFill>
                            <a:srgbClr val="000000"/>
                          </a:solidFill>
                          <a:effectLst/>
                          <a:latin typeface="Calibri" panose="020F0502020204030204" pitchFamily="34" charset="0"/>
                        </a:rPr>
                        <a:t>No consta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90608714"/>
                  </a:ext>
                </a:extLst>
              </a:tr>
              <a:tr h="12727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85965748"/>
                  </a:ext>
                </a:extLst>
              </a:tr>
              <a:tr h="12727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59893750"/>
                  </a:ext>
                </a:extLst>
              </a:tr>
              <a:tr h="127277">
                <a:tc>
                  <a:txBody>
                    <a:bodyPr/>
                    <a:lstStyle/>
                    <a:p>
                      <a:pPr algn="l" fontAlgn="b"/>
                      <a:r>
                        <a:rPr lang="fr-FR" sz="700" b="1" i="0" u="none" strike="noStrike">
                          <a:solidFill>
                            <a:srgbClr val="112277"/>
                          </a:solidFill>
                          <a:effectLst/>
                          <a:latin typeface="Calibri" panose="020F0502020204030204" pitchFamily="34" charset="0"/>
                        </a:rPr>
                        <a:t>Amics han provat altres drogues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962178270"/>
                  </a:ext>
                </a:extLst>
              </a:tr>
              <a:tr h="127277">
                <a:tc>
                  <a:txBody>
                    <a:bodyPr/>
                    <a:lstStyle/>
                    <a:p>
                      <a:pPr algn="l" fontAlgn="b"/>
                      <a:r>
                        <a:rPr lang="ca-ES" sz="700" b="0" i="0" u="none" strike="noStrike">
                          <a:solidFill>
                            <a:srgbClr val="000000"/>
                          </a:solidFill>
                          <a:effectLst/>
                          <a:latin typeface="Calibri" panose="020F0502020204030204" pitchFamily="34" charset="0"/>
                        </a:rPr>
                        <a:t>Tots o quasi tots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287086973"/>
                  </a:ext>
                </a:extLst>
              </a:tr>
              <a:tr h="127277">
                <a:tc>
                  <a:txBody>
                    <a:bodyPr/>
                    <a:lstStyle/>
                    <a:p>
                      <a:pPr algn="l" fontAlgn="b"/>
                      <a:r>
                        <a:rPr lang="ca-ES" sz="700" b="0" i="0" u="none" strike="noStrike">
                          <a:solidFill>
                            <a:srgbClr val="000000"/>
                          </a:solidFill>
                          <a:effectLst/>
                          <a:latin typeface="Calibri" panose="020F0502020204030204" pitchFamily="34" charset="0"/>
                        </a:rPr>
                        <a:t>Algun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002776039"/>
                  </a:ext>
                </a:extLst>
              </a:tr>
              <a:tr h="127277">
                <a:tc>
                  <a:txBody>
                    <a:bodyPr/>
                    <a:lstStyle/>
                    <a:p>
                      <a:pPr algn="l" fontAlgn="b"/>
                      <a:r>
                        <a:rPr lang="ca-ES" sz="700" b="0" i="0" u="none" strike="noStrike">
                          <a:solidFill>
                            <a:srgbClr val="000000"/>
                          </a:solidFill>
                          <a:effectLst/>
                          <a:latin typeface="Calibri" panose="020F0502020204030204" pitchFamily="34" charset="0"/>
                        </a:rPr>
                        <a:t>Cap</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16860664"/>
                  </a:ext>
                </a:extLst>
              </a:tr>
              <a:tr h="127277">
                <a:tc>
                  <a:txBody>
                    <a:bodyPr/>
                    <a:lstStyle/>
                    <a:p>
                      <a:pPr algn="l" fontAlgn="b"/>
                      <a:r>
                        <a:rPr lang="ca-ES" sz="700" b="0" i="0" u="none" strike="noStrike">
                          <a:solidFill>
                            <a:srgbClr val="000000"/>
                          </a:solidFill>
                          <a:effectLst/>
                          <a:latin typeface="Calibri" panose="020F0502020204030204" pitchFamily="34" charset="0"/>
                        </a:rPr>
                        <a:t>No consta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43,8%</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37,7%</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08502476"/>
                  </a:ext>
                </a:extLst>
              </a:tr>
              <a:tr h="12727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00050314"/>
                  </a:ext>
                </a:extLst>
              </a:tr>
              <a:tr h="12727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44933804"/>
                  </a:ext>
                </a:extLst>
              </a:tr>
              <a:tr h="245431">
                <a:tc>
                  <a:txBody>
                    <a:bodyPr/>
                    <a:lstStyle/>
                    <a:p>
                      <a:pPr algn="l" fontAlgn="b"/>
                      <a:r>
                        <a:rPr lang="pt-BR" sz="700" b="1" i="0" u="none" strike="noStrike">
                          <a:solidFill>
                            <a:srgbClr val="112277"/>
                          </a:solidFill>
                          <a:effectLst/>
                          <a:latin typeface="Calibri" panose="020F0502020204030204" pitchFamily="34" charset="0"/>
                        </a:rPr>
                        <a:t>Dificultat aconseguir haixix o marihuana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977424418"/>
                  </a:ext>
                </a:extLst>
              </a:tr>
              <a:tr h="127277">
                <a:tc>
                  <a:txBody>
                    <a:bodyPr/>
                    <a:lstStyle/>
                    <a:p>
                      <a:pPr algn="l" fontAlgn="b"/>
                      <a:r>
                        <a:rPr lang="ca-ES" sz="700" b="0" i="0" u="none" strike="noStrike">
                          <a:solidFill>
                            <a:srgbClr val="000000"/>
                          </a:solidFill>
                          <a:effectLst/>
                          <a:latin typeface="Calibri" panose="020F0502020204030204" pitchFamily="34" charset="0"/>
                        </a:rPr>
                        <a:t>Difícil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16,2%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41,0%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391425154"/>
                  </a:ext>
                </a:extLst>
              </a:tr>
              <a:tr h="127277">
                <a:tc>
                  <a:txBody>
                    <a:bodyPr/>
                    <a:lstStyle/>
                    <a:p>
                      <a:pPr algn="l" fontAlgn="b"/>
                      <a:r>
                        <a:rPr lang="ca-ES" sz="700" b="0" i="0" u="none" strike="noStrike">
                          <a:solidFill>
                            <a:srgbClr val="000000"/>
                          </a:solidFill>
                          <a:effectLst/>
                          <a:latin typeface="Calibri" panose="020F0502020204030204" pitchFamily="34" charset="0"/>
                        </a:rPr>
                        <a:t>Relativament fàcil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664272003"/>
                  </a:ext>
                </a:extLst>
              </a:tr>
              <a:tr h="127277">
                <a:tc>
                  <a:txBody>
                    <a:bodyPr/>
                    <a:lstStyle/>
                    <a:p>
                      <a:pPr algn="l" fontAlgn="b"/>
                      <a:r>
                        <a:rPr lang="ca-ES" sz="700" b="0" i="0" u="none" strike="noStrike">
                          <a:solidFill>
                            <a:srgbClr val="000000"/>
                          </a:solidFill>
                          <a:effectLst/>
                          <a:latin typeface="Calibri" panose="020F0502020204030204" pitchFamily="34" charset="0"/>
                        </a:rPr>
                        <a:t>Molt fàcil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34,6%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64302085"/>
                  </a:ext>
                </a:extLst>
              </a:tr>
              <a:tr h="127277">
                <a:tc>
                  <a:txBody>
                    <a:bodyPr/>
                    <a:lstStyle/>
                    <a:p>
                      <a:pPr algn="l" fontAlgn="b"/>
                      <a:r>
                        <a:rPr lang="ca-ES" sz="700" b="0" i="0" u="none" strike="noStrike">
                          <a:solidFill>
                            <a:srgbClr val="000000"/>
                          </a:solidFill>
                          <a:effectLst/>
                          <a:latin typeface="Calibri" panose="020F0502020204030204" pitchFamily="34" charset="0"/>
                        </a:rPr>
                        <a:t>No ho sé</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16,1%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144874294"/>
                  </a:ext>
                </a:extLst>
              </a:tr>
              <a:tr h="127277">
                <a:tc>
                  <a:txBody>
                    <a:bodyPr/>
                    <a:lstStyle/>
                    <a:p>
                      <a:pPr algn="l" fontAlgn="b"/>
                      <a:r>
                        <a:rPr lang="ca-ES" sz="700" b="0" i="0" u="none" strike="noStrike">
                          <a:solidFill>
                            <a:srgbClr val="000000"/>
                          </a:solidFill>
                          <a:effectLst/>
                          <a:latin typeface="Calibri" panose="020F0502020204030204" pitchFamily="34" charset="0"/>
                        </a:rPr>
                        <a:t>No consta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02432296"/>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693849897"/>
              </p:ext>
            </p:extLst>
          </p:nvPr>
        </p:nvGraphicFramePr>
        <p:xfrm>
          <a:off x="360000" y="4680000"/>
          <a:ext cx="5400000" cy="320040"/>
        </p:xfrm>
        <a:graphic>
          <a:graphicData uri="http://schemas.openxmlformats.org/drawingml/2006/table">
            <a:tbl>
              <a:tblPr/>
              <a:tblGrid>
                <a:gridCol w="5400000">
                  <a:extLst>
                    <a:ext uri="{9D8B030D-6E8A-4147-A177-3AD203B41FA5}">
                      <a16:colId xmlns:a16="http://schemas.microsoft.com/office/drawing/2014/main" xmlns="" val="3098009026"/>
                    </a:ext>
                  </a:extLst>
                </a:gridCol>
              </a:tblGrid>
              <a:tr h="79200">
                <a:tc>
                  <a:txBody>
                    <a:bodyPr/>
                    <a:lstStyle/>
                    <a:p>
                      <a:pPr algn="l" fontAlgn="b"/>
                      <a:r>
                        <a:rPr lang="pt-BR" sz="700" b="0" i="0" u="none" strike="noStrike">
                          <a:solidFill>
                            <a:srgbClr val="000000"/>
                          </a:solidFill>
                          <a:effectLst/>
                          <a:latin typeface="Calibri" panose="020F0502020204030204" pitchFamily="34" charset="0"/>
                        </a:rPr>
                        <a:t>Q51. Quants dels teus amics/igues o companys/anyes diries que fumen haixix o marihuana?</a:t>
                      </a:r>
                    </a:p>
                  </a:txBody>
                  <a:tcPr marL="0" marR="0" marT="0" marB="0" anchor="b">
                    <a:lnL>
                      <a:noFill/>
                    </a:lnL>
                    <a:lnR>
                      <a:noFill/>
                    </a:lnR>
                    <a:lnT>
                      <a:noFill/>
                    </a:lnT>
                    <a:lnB>
                      <a:noFill/>
                    </a:lnB>
                  </a:tcPr>
                </a:tc>
                <a:extLst>
                  <a:ext uri="{0D108BD9-81ED-4DB2-BD59-A6C34878D82A}">
                    <a16:rowId xmlns:a16="http://schemas.microsoft.com/office/drawing/2014/main" xmlns="" val="1386138828"/>
                  </a:ext>
                </a:extLst>
              </a:tr>
              <a:tr h="79200">
                <a:tc>
                  <a:txBody>
                    <a:bodyPr/>
                    <a:lstStyle/>
                    <a:p>
                      <a:pPr algn="l" fontAlgn="b"/>
                      <a:r>
                        <a:rPr lang="fr-FR" sz="700" b="0" i="0" u="none" strike="noStrike">
                          <a:solidFill>
                            <a:srgbClr val="000000"/>
                          </a:solidFill>
                          <a:effectLst/>
                          <a:latin typeface="Calibri" panose="020F0502020204030204" pitchFamily="34" charset="0"/>
                        </a:rPr>
                        <a:t>Q51. Quants dels teus amics/igues o companys/anyes diries que consumeixen/han provat altres drogues?</a:t>
                      </a:r>
                    </a:p>
                  </a:txBody>
                  <a:tcPr marL="0" marR="0" marT="0" marB="0" anchor="b">
                    <a:lnL>
                      <a:noFill/>
                    </a:lnL>
                    <a:lnR>
                      <a:noFill/>
                    </a:lnR>
                    <a:lnT>
                      <a:noFill/>
                    </a:lnT>
                    <a:lnB>
                      <a:noFill/>
                    </a:lnB>
                  </a:tcPr>
                </a:tc>
                <a:extLst>
                  <a:ext uri="{0D108BD9-81ED-4DB2-BD59-A6C34878D82A}">
                    <a16:rowId xmlns:a16="http://schemas.microsoft.com/office/drawing/2014/main" xmlns="" val="1343205842"/>
                  </a:ext>
                </a:extLst>
              </a:tr>
              <a:tr h="79200">
                <a:tc>
                  <a:txBody>
                    <a:bodyPr/>
                    <a:lstStyle/>
                    <a:p>
                      <a:pPr algn="l" fontAlgn="b"/>
                      <a:r>
                        <a:rPr lang="pt-BR" sz="700" b="0" i="0" u="none" strike="noStrike" dirty="0">
                          <a:solidFill>
                            <a:srgbClr val="000000"/>
                          </a:solidFill>
                          <a:effectLst/>
                          <a:latin typeface="Calibri" panose="020F0502020204030204" pitchFamily="34" charset="0"/>
                        </a:rPr>
                        <a:t>Q53. Com de difícil </a:t>
                      </a:r>
                      <a:r>
                        <a:rPr lang="pt-BR" sz="700" b="0" i="0" u="none" strike="noStrike" dirty="0" err="1">
                          <a:solidFill>
                            <a:srgbClr val="000000"/>
                          </a:solidFill>
                          <a:effectLst/>
                          <a:latin typeface="Calibri" panose="020F0502020204030204" pitchFamily="34" charset="0"/>
                        </a:rPr>
                        <a:t>creus</a:t>
                      </a:r>
                      <a:r>
                        <a:rPr lang="pt-BR" sz="700" b="0" i="0" u="none" strike="noStrike" dirty="0">
                          <a:solidFill>
                            <a:srgbClr val="000000"/>
                          </a:solidFill>
                          <a:effectLst/>
                          <a:latin typeface="Calibri" panose="020F0502020204030204" pitchFamily="34" charset="0"/>
                        </a:rPr>
                        <a:t> que et seria </a:t>
                      </a:r>
                      <a:r>
                        <a:rPr lang="pt-BR" sz="700" b="0" i="0" u="none" strike="noStrike" dirty="0" err="1">
                          <a:solidFill>
                            <a:srgbClr val="000000"/>
                          </a:solidFill>
                          <a:effectLst/>
                          <a:latin typeface="Calibri" panose="020F0502020204030204" pitchFamily="34" charset="0"/>
                        </a:rPr>
                        <a:t>aconseguir</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haixix</a:t>
                      </a:r>
                      <a:r>
                        <a:rPr lang="pt-BR" sz="700" b="0" i="0" u="none" strike="noStrike" dirty="0">
                          <a:solidFill>
                            <a:srgbClr val="000000"/>
                          </a:solidFill>
                          <a:effectLst/>
                          <a:latin typeface="Calibri" panose="020F0502020204030204" pitchFamily="34" charset="0"/>
                        </a:rPr>
                        <a:t> o </a:t>
                      </a:r>
                      <a:r>
                        <a:rPr lang="pt-BR" sz="700" b="0" i="0" u="none" strike="noStrike" dirty="0" err="1">
                          <a:solidFill>
                            <a:srgbClr val="000000"/>
                          </a:solidFill>
                          <a:effectLst/>
                          <a:latin typeface="Calibri" panose="020F0502020204030204" pitchFamily="34" charset="0"/>
                        </a:rPr>
                        <a:t>marihuana</a:t>
                      </a:r>
                      <a:r>
                        <a:rPr lang="pt-BR" sz="700" b="0" i="0" u="none" strike="noStrike" dirty="0">
                          <a:solidFill>
                            <a:srgbClr val="000000"/>
                          </a:solidFill>
                          <a:effectLst/>
                          <a:latin typeface="Calibri" panose="020F0502020204030204" pitchFamily="34" charset="0"/>
                        </a:rPr>
                        <a:t> per a </a:t>
                      </a:r>
                      <a:r>
                        <a:rPr lang="pt-BR" sz="700" b="0" i="0" u="none" strike="noStrike" dirty="0" err="1">
                          <a:solidFill>
                            <a:srgbClr val="000000"/>
                          </a:solidFill>
                          <a:effectLst/>
                          <a:latin typeface="Calibri" panose="020F0502020204030204" pitchFamily="34" charset="0"/>
                        </a:rPr>
                        <a:t>poder-ne</a:t>
                      </a:r>
                      <a:r>
                        <a:rPr lang="pt-BR" sz="700" b="0" i="0" u="none" strike="noStrike" dirty="0">
                          <a:solidFill>
                            <a:srgbClr val="000000"/>
                          </a:solidFill>
                          <a:effectLst/>
                          <a:latin typeface="Calibri" panose="020F0502020204030204" pitchFamily="34" charset="0"/>
                        </a:rPr>
                        <a:t> consumir si </a:t>
                      </a:r>
                      <a:r>
                        <a:rPr lang="pt-BR" sz="700" b="0" i="0" u="none" strike="noStrike" dirty="0" err="1">
                          <a:solidFill>
                            <a:srgbClr val="000000"/>
                          </a:solidFill>
                          <a:effectLst/>
                          <a:latin typeface="Calibri" panose="020F0502020204030204" pitchFamily="34" charset="0"/>
                        </a:rPr>
                        <a:t>volguessis</a:t>
                      </a:r>
                      <a:r>
                        <a:rPr lang="pt-BR" sz="700" b="0" i="0" u="none" strike="noStrike" dirty="0">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4068622892"/>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105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D’ALTRES SUBSTÀNCIES ADDICTIVES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descr="D:\Users\maria.aragones\AppData\Local\Microsoft\Windows\Temporary Internet Files\Content.Outlook\KYC2NQVU\Sustancies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3711"/>
          <a:stretch/>
        </p:blipFill>
        <p:spPr bwMode="auto">
          <a:xfrm flipH="1">
            <a:off x="0" y="0"/>
            <a:ext cx="758124" cy="774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657360264"/>
              </p:ext>
            </p:extLst>
          </p:nvPr>
        </p:nvGraphicFramePr>
        <p:xfrm>
          <a:off x="720000" y="1152000"/>
          <a:ext cx="7704005" cy="3200400"/>
        </p:xfrm>
        <a:graphic>
          <a:graphicData uri="http://schemas.openxmlformats.org/drawingml/2006/table">
            <a:tbl>
              <a:tblPr/>
              <a:tblGrid>
                <a:gridCol w="1443644">
                  <a:extLst>
                    <a:ext uri="{9D8B030D-6E8A-4147-A177-3AD203B41FA5}">
                      <a16:colId xmlns:a16="http://schemas.microsoft.com/office/drawing/2014/main" xmlns="" val="270685171"/>
                    </a:ext>
                  </a:extLst>
                </a:gridCol>
                <a:gridCol w="335254">
                  <a:extLst>
                    <a:ext uri="{9D8B030D-6E8A-4147-A177-3AD203B41FA5}">
                      <a16:colId xmlns:a16="http://schemas.microsoft.com/office/drawing/2014/main" xmlns="" val="2585743829"/>
                    </a:ext>
                  </a:extLst>
                </a:gridCol>
                <a:gridCol w="294202">
                  <a:extLst>
                    <a:ext uri="{9D8B030D-6E8A-4147-A177-3AD203B41FA5}">
                      <a16:colId xmlns:a16="http://schemas.microsoft.com/office/drawing/2014/main" xmlns="" val="2510581641"/>
                    </a:ext>
                  </a:extLst>
                </a:gridCol>
                <a:gridCol w="109471">
                  <a:extLst>
                    <a:ext uri="{9D8B030D-6E8A-4147-A177-3AD203B41FA5}">
                      <a16:colId xmlns:a16="http://schemas.microsoft.com/office/drawing/2014/main" xmlns="" val="33942320"/>
                    </a:ext>
                  </a:extLst>
                </a:gridCol>
                <a:gridCol w="355780">
                  <a:extLst>
                    <a:ext uri="{9D8B030D-6E8A-4147-A177-3AD203B41FA5}">
                      <a16:colId xmlns:a16="http://schemas.microsoft.com/office/drawing/2014/main" xmlns="" val="1410863676"/>
                    </a:ext>
                  </a:extLst>
                </a:gridCol>
                <a:gridCol w="355780">
                  <a:extLst>
                    <a:ext uri="{9D8B030D-6E8A-4147-A177-3AD203B41FA5}">
                      <a16:colId xmlns:a16="http://schemas.microsoft.com/office/drawing/2014/main" xmlns="" val="3509223134"/>
                    </a:ext>
                  </a:extLst>
                </a:gridCol>
                <a:gridCol w="109471">
                  <a:extLst>
                    <a:ext uri="{9D8B030D-6E8A-4147-A177-3AD203B41FA5}">
                      <a16:colId xmlns:a16="http://schemas.microsoft.com/office/drawing/2014/main" xmlns="" val="854415144"/>
                    </a:ext>
                  </a:extLst>
                </a:gridCol>
                <a:gridCol w="355780">
                  <a:extLst>
                    <a:ext uri="{9D8B030D-6E8A-4147-A177-3AD203B41FA5}">
                      <a16:colId xmlns:a16="http://schemas.microsoft.com/office/drawing/2014/main" xmlns="" val="4113705278"/>
                    </a:ext>
                  </a:extLst>
                </a:gridCol>
                <a:gridCol w="355780">
                  <a:extLst>
                    <a:ext uri="{9D8B030D-6E8A-4147-A177-3AD203B41FA5}">
                      <a16:colId xmlns:a16="http://schemas.microsoft.com/office/drawing/2014/main" xmlns="" val="259207562"/>
                    </a:ext>
                  </a:extLst>
                </a:gridCol>
                <a:gridCol w="355780">
                  <a:extLst>
                    <a:ext uri="{9D8B030D-6E8A-4147-A177-3AD203B41FA5}">
                      <a16:colId xmlns:a16="http://schemas.microsoft.com/office/drawing/2014/main" xmlns="" val="4190680832"/>
                    </a:ext>
                  </a:extLst>
                </a:gridCol>
                <a:gridCol w="355780">
                  <a:extLst>
                    <a:ext uri="{9D8B030D-6E8A-4147-A177-3AD203B41FA5}">
                      <a16:colId xmlns:a16="http://schemas.microsoft.com/office/drawing/2014/main" xmlns="" val="2886713174"/>
                    </a:ext>
                  </a:extLst>
                </a:gridCol>
                <a:gridCol w="109471">
                  <a:extLst>
                    <a:ext uri="{9D8B030D-6E8A-4147-A177-3AD203B41FA5}">
                      <a16:colId xmlns:a16="http://schemas.microsoft.com/office/drawing/2014/main" xmlns="" val="703379948"/>
                    </a:ext>
                  </a:extLst>
                </a:gridCol>
                <a:gridCol w="355780">
                  <a:extLst>
                    <a:ext uri="{9D8B030D-6E8A-4147-A177-3AD203B41FA5}">
                      <a16:colId xmlns:a16="http://schemas.microsoft.com/office/drawing/2014/main" xmlns="" val="180872591"/>
                    </a:ext>
                  </a:extLst>
                </a:gridCol>
                <a:gridCol w="355780">
                  <a:extLst>
                    <a:ext uri="{9D8B030D-6E8A-4147-A177-3AD203B41FA5}">
                      <a16:colId xmlns:a16="http://schemas.microsoft.com/office/drawing/2014/main" xmlns="" val="1428135146"/>
                    </a:ext>
                  </a:extLst>
                </a:gridCol>
                <a:gridCol w="109471">
                  <a:extLst>
                    <a:ext uri="{9D8B030D-6E8A-4147-A177-3AD203B41FA5}">
                      <a16:colId xmlns:a16="http://schemas.microsoft.com/office/drawing/2014/main" xmlns="" val="978111032"/>
                    </a:ext>
                  </a:extLst>
                </a:gridCol>
                <a:gridCol w="355780">
                  <a:extLst>
                    <a:ext uri="{9D8B030D-6E8A-4147-A177-3AD203B41FA5}">
                      <a16:colId xmlns:a16="http://schemas.microsoft.com/office/drawing/2014/main" xmlns="" val="4089202175"/>
                    </a:ext>
                  </a:extLst>
                </a:gridCol>
                <a:gridCol w="355780">
                  <a:extLst>
                    <a:ext uri="{9D8B030D-6E8A-4147-A177-3AD203B41FA5}">
                      <a16:colId xmlns:a16="http://schemas.microsoft.com/office/drawing/2014/main" xmlns="" val="4019387514"/>
                    </a:ext>
                  </a:extLst>
                </a:gridCol>
                <a:gridCol w="355780">
                  <a:extLst>
                    <a:ext uri="{9D8B030D-6E8A-4147-A177-3AD203B41FA5}">
                      <a16:colId xmlns:a16="http://schemas.microsoft.com/office/drawing/2014/main" xmlns="" val="3006970608"/>
                    </a:ext>
                  </a:extLst>
                </a:gridCol>
                <a:gridCol w="109471">
                  <a:extLst>
                    <a:ext uri="{9D8B030D-6E8A-4147-A177-3AD203B41FA5}">
                      <a16:colId xmlns:a16="http://schemas.microsoft.com/office/drawing/2014/main" xmlns="" val="3578902232"/>
                    </a:ext>
                  </a:extLst>
                </a:gridCol>
                <a:gridCol w="389990">
                  <a:extLst>
                    <a:ext uri="{9D8B030D-6E8A-4147-A177-3AD203B41FA5}">
                      <a16:colId xmlns:a16="http://schemas.microsoft.com/office/drawing/2014/main" xmlns="" val="3369263607"/>
                    </a:ext>
                  </a:extLst>
                </a:gridCol>
                <a:gridCol w="389990">
                  <a:extLst>
                    <a:ext uri="{9D8B030D-6E8A-4147-A177-3AD203B41FA5}">
                      <a16:colId xmlns:a16="http://schemas.microsoft.com/office/drawing/2014/main" xmlns="" val="71987338"/>
                    </a:ext>
                  </a:extLst>
                </a:gridCol>
                <a:gridCol w="389990">
                  <a:extLst>
                    <a:ext uri="{9D8B030D-6E8A-4147-A177-3AD203B41FA5}">
                      <a16:colId xmlns:a16="http://schemas.microsoft.com/office/drawing/2014/main" xmlns="" val="2929751045"/>
                    </a:ext>
                  </a:extLst>
                </a:gridCol>
              </a:tblGrid>
              <a:tr h="97605">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346855177"/>
                  </a:ext>
                </a:extLst>
              </a:tr>
              <a:tr h="195211">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206670490"/>
                  </a:ext>
                </a:extLst>
              </a:tr>
              <a:tr h="9760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13533376"/>
                  </a:ext>
                </a:extLst>
              </a:tr>
              <a:tr h="97605">
                <a:tc>
                  <a:txBody>
                    <a:bodyPr/>
                    <a:lstStyle/>
                    <a:p>
                      <a:pPr algn="l" fontAlgn="b"/>
                      <a:r>
                        <a:rPr lang="ca-ES" sz="700" b="1" i="0" u="none" strike="noStrike">
                          <a:solidFill>
                            <a:srgbClr val="112277"/>
                          </a:solidFill>
                          <a:effectLst/>
                          <a:latin typeface="Calibri" panose="020F0502020204030204" pitchFamily="34" charset="0"/>
                        </a:rPr>
                        <a:t>Perillositat haixix o marihuana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59755486"/>
                  </a:ext>
                </a:extLst>
              </a:tr>
              <a:tr h="106479">
                <a:tc>
                  <a:txBody>
                    <a:bodyPr/>
                    <a:lstStyle/>
                    <a:p>
                      <a:pPr algn="l" fontAlgn="b"/>
                      <a:r>
                        <a:rPr lang="ca-ES" sz="700" b="0" i="0" u="none" strike="noStrike">
                          <a:solidFill>
                            <a:srgbClr val="000000"/>
                          </a:solidFill>
                          <a:effectLst/>
                          <a:latin typeface="Calibri" panose="020F0502020204030204" pitchFamily="34" charset="0"/>
                        </a:rPr>
                        <a:t>Molt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45,3%</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37,7%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937055326"/>
                  </a:ext>
                </a:extLst>
              </a:tr>
              <a:tr h="106479">
                <a:tc>
                  <a:txBody>
                    <a:bodyPr/>
                    <a:lstStyle/>
                    <a:p>
                      <a:pPr algn="l" fontAlgn="b"/>
                      <a:r>
                        <a:rPr lang="ca-ES" sz="700" b="0" i="0" u="none" strike="noStrike">
                          <a:solidFill>
                            <a:srgbClr val="000000"/>
                          </a:solidFill>
                          <a:effectLst/>
                          <a:latin typeface="Calibri" panose="020F0502020204030204" pitchFamily="34" charset="0"/>
                        </a:rPr>
                        <a:t>Moderadament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55,4%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43799297"/>
                  </a:ext>
                </a:extLst>
              </a:tr>
              <a:tr h="106479">
                <a:tc>
                  <a:txBody>
                    <a:bodyPr/>
                    <a:lstStyle/>
                    <a:p>
                      <a:pPr algn="l" fontAlgn="b"/>
                      <a:r>
                        <a:rPr lang="ca-ES" sz="700" b="0" i="0" u="none" strike="noStrike">
                          <a:solidFill>
                            <a:srgbClr val="000000"/>
                          </a:solidFill>
                          <a:effectLst/>
                          <a:latin typeface="Calibri" panose="020F0502020204030204" pitchFamily="34" charset="0"/>
                        </a:rPr>
                        <a:t>Gens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575600499"/>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932497241"/>
                  </a:ext>
                </a:extLst>
              </a:tr>
              <a:tr h="10647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897040"/>
                  </a:ext>
                </a:extLst>
              </a:tr>
              <a:tr h="10647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40725551"/>
                  </a:ext>
                </a:extLst>
              </a:tr>
              <a:tr h="106479">
                <a:tc>
                  <a:txBody>
                    <a:bodyPr/>
                    <a:lstStyle/>
                    <a:p>
                      <a:pPr algn="l" fontAlgn="b"/>
                      <a:r>
                        <a:rPr lang="ca-ES" sz="700" b="1" i="0" u="none" strike="noStrike">
                          <a:solidFill>
                            <a:srgbClr val="112277"/>
                          </a:solidFill>
                          <a:effectLst/>
                          <a:latin typeface="Calibri" panose="020F0502020204030204" pitchFamily="34" charset="0"/>
                        </a:rPr>
                        <a:t>Perillositat tranquil·litzants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538806098"/>
                  </a:ext>
                </a:extLst>
              </a:tr>
              <a:tr h="106479">
                <a:tc>
                  <a:txBody>
                    <a:bodyPr/>
                    <a:lstStyle/>
                    <a:p>
                      <a:pPr algn="l" fontAlgn="b"/>
                      <a:r>
                        <a:rPr lang="ca-ES" sz="700" b="0" i="0" u="none" strike="noStrike">
                          <a:solidFill>
                            <a:srgbClr val="000000"/>
                          </a:solidFill>
                          <a:effectLst/>
                          <a:latin typeface="Calibri" panose="020F0502020204030204" pitchFamily="34" charset="0"/>
                        </a:rPr>
                        <a:t>Molt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442266140"/>
                  </a:ext>
                </a:extLst>
              </a:tr>
              <a:tr h="106479">
                <a:tc>
                  <a:txBody>
                    <a:bodyPr/>
                    <a:lstStyle/>
                    <a:p>
                      <a:pPr algn="l" fontAlgn="b"/>
                      <a:r>
                        <a:rPr lang="ca-ES" sz="700" b="0" i="0" u="none" strike="noStrike">
                          <a:solidFill>
                            <a:srgbClr val="000000"/>
                          </a:solidFill>
                          <a:effectLst/>
                          <a:latin typeface="Calibri" panose="020F0502020204030204" pitchFamily="34" charset="0"/>
                        </a:rPr>
                        <a:t>Moderadament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95268463"/>
                  </a:ext>
                </a:extLst>
              </a:tr>
              <a:tr h="106479">
                <a:tc>
                  <a:txBody>
                    <a:bodyPr/>
                    <a:lstStyle/>
                    <a:p>
                      <a:pPr algn="l" fontAlgn="b"/>
                      <a:r>
                        <a:rPr lang="ca-ES" sz="700" b="0" i="0" u="none" strike="noStrike">
                          <a:solidFill>
                            <a:srgbClr val="000000"/>
                          </a:solidFill>
                          <a:effectLst/>
                          <a:latin typeface="Calibri" panose="020F0502020204030204" pitchFamily="34" charset="0"/>
                        </a:rPr>
                        <a:t>Gens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68325564"/>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97673651"/>
                  </a:ext>
                </a:extLst>
              </a:tr>
              <a:tr h="10647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35996421"/>
                  </a:ext>
                </a:extLst>
              </a:tr>
              <a:tr h="10647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6452592"/>
                  </a:ext>
                </a:extLst>
              </a:tr>
              <a:tr h="106479">
                <a:tc>
                  <a:txBody>
                    <a:bodyPr/>
                    <a:lstStyle/>
                    <a:p>
                      <a:pPr algn="l" fontAlgn="b"/>
                      <a:r>
                        <a:rPr lang="ca-ES" sz="700" b="1" i="0" u="none" strike="noStrike">
                          <a:solidFill>
                            <a:srgbClr val="112277"/>
                          </a:solidFill>
                          <a:effectLst/>
                          <a:latin typeface="Calibri" panose="020F0502020204030204" pitchFamily="34" charset="0"/>
                        </a:rPr>
                        <a:t>Perillositat cocaïna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4061466732"/>
                  </a:ext>
                </a:extLst>
              </a:tr>
              <a:tr h="106479">
                <a:tc>
                  <a:txBody>
                    <a:bodyPr/>
                    <a:lstStyle/>
                    <a:p>
                      <a:pPr algn="l" fontAlgn="b"/>
                      <a:r>
                        <a:rPr lang="ca-ES" sz="700" b="0" i="0" u="none" strike="noStrike">
                          <a:solidFill>
                            <a:srgbClr val="000000"/>
                          </a:solidFill>
                          <a:effectLst/>
                          <a:latin typeface="Calibri" panose="020F0502020204030204" pitchFamily="34" charset="0"/>
                        </a:rPr>
                        <a:t>Molt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79,5%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70,3%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70,5%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785443647"/>
                  </a:ext>
                </a:extLst>
              </a:tr>
              <a:tr h="106479">
                <a:tc>
                  <a:txBody>
                    <a:bodyPr/>
                    <a:lstStyle/>
                    <a:p>
                      <a:pPr algn="l" fontAlgn="b"/>
                      <a:r>
                        <a:rPr lang="ca-ES" sz="700" b="0" i="0" u="none" strike="noStrike">
                          <a:solidFill>
                            <a:srgbClr val="000000"/>
                          </a:solidFill>
                          <a:effectLst/>
                          <a:latin typeface="Calibri" panose="020F0502020204030204" pitchFamily="34" charset="0"/>
                        </a:rPr>
                        <a:t>Moderadament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171103770"/>
                  </a:ext>
                </a:extLst>
              </a:tr>
              <a:tr h="106479">
                <a:tc>
                  <a:txBody>
                    <a:bodyPr/>
                    <a:lstStyle/>
                    <a:p>
                      <a:pPr algn="l" fontAlgn="b"/>
                      <a:r>
                        <a:rPr lang="ca-ES" sz="700" b="0" i="0" u="none" strike="noStrike">
                          <a:solidFill>
                            <a:srgbClr val="000000"/>
                          </a:solidFill>
                          <a:effectLst/>
                          <a:latin typeface="Calibri" panose="020F0502020204030204" pitchFamily="34" charset="0"/>
                        </a:rPr>
                        <a:t>Gens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79058541"/>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62857756"/>
                  </a:ext>
                </a:extLst>
              </a:tr>
              <a:tr h="10647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09355941"/>
                  </a:ext>
                </a:extLst>
              </a:tr>
              <a:tr h="10647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259857499"/>
                  </a:ext>
                </a:extLst>
              </a:tr>
              <a:tr h="106479">
                <a:tc>
                  <a:txBody>
                    <a:bodyPr/>
                    <a:lstStyle/>
                    <a:p>
                      <a:pPr algn="l" fontAlgn="b"/>
                      <a:r>
                        <a:rPr lang="ca-ES" sz="700" b="1" i="0" u="none" strike="noStrike">
                          <a:solidFill>
                            <a:srgbClr val="112277"/>
                          </a:solidFill>
                          <a:effectLst/>
                          <a:latin typeface="Calibri" panose="020F0502020204030204" pitchFamily="34" charset="0"/>
                        </a:rPr>
                        <a:t>Perillositat speed o anfetamines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507054376"/>
                  </a:ext>
                </a:extLst>
              </a:tr>
              <a:tr h="106479">
                <a:tc>
                  <a:txBody>
                    <a:bodyPr/>
                    <a:lstStyle/>
                    <a:p>
                      <a:pPr algn="l" fontAlgn="b"/>
                      <a:r>
                        <a:rPr lang="ca-ES" sz="700" b="0" i="0" u="none" strike="noStrike">
                          <a:solidFill>
                            <a:srgbClr val="000000"/>
                          </a:solidFill>
                          <a:effectLst/>
                          <a:latin typeface="Calibri" panose="020F0502020204030204" pitchFamily="34" charset="0"/>
                        </a:rPr>
                        <a:t>Molt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73,8%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930630384"/>
                  </a:ext>
                </a:extLst>
              </a:tr>
              <a:tr h="106479">
                <a:tc>
                  <a:txBody>
                    <a:bodyPr/>
                    <a:lstStyle/>
                    <a:p>
                      <a:pPr algn="l" fontAlgn="b"/>
                      <a:r>
                        <a:rPr lang="ca-ES" sz="700" b="0" i="0" u="none" strike="noStrike">
                          <a:solidFill>
                            <a:srgbClr val="000000"/>
                          </a:solidFill>
                          <a:effectLst/>
                          <a:latin typeface="Calibri" panose="020F0502020204030204" pitchFamily="34" charset="0"/>
                        </a:rPr>
                        <a:t>Moderadament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4563456"/>
                  </a:ext>
                </a:extLst>
              </a:tr>
              <a:tr h="106479">
                <a:tc>
                  <a:txBody>
                    <a:bodyPr/>
                    <a:lstStyle/>
                    <a:p>
                      <a:pPr algn="l" fontAlgn="b"/>
                      <a:r>
                        <a:rPr lang="ca-ES" sz="700" b="0" i="0" u="none" strike="noStrike">
                          <a:solidFill>
                            <a:srgbClr val="000000"/>
                          </a:solidFill>
                          <a:effectLst/>
                          <a:latin typeface="Calibri" panose="020F0502020204030204" pitchFamily="34" charset="0"/>
                        </a:rPr>
                        <a:t>Gens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023917868"/>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19069751"/>
                  </a:ext>
                </a:extLst>
              </a:tr>
            </a:tbl>
          </a:graphicData>
        </a:graphic>
      </p:graphicFrame>
      <p:sp>
        <p:nvSpPr>
          <p:cNvPr id="4" name="Rectángulo 3"/>
          <p:cNvSpPr/>
          <p:nvPr/>
        </p:nvSpPr>
        <p:spPr>
          <a:xfrm>
            <a:off x="360000" y="4680000"/>
            <a:ext cx="5400000" cy="237600"/>
          </a:xfrm>
          <a:prstGeom prst="rect">
            <a:avLst/>
          </a:prstGeom>
        </p:spPr>
        <p:txBody>
          <a:bodyPr>
            <a:spAutoFit/>
          </a:bodyPr>
          <a:lstStyle/>
          <a:p>
            <a:r>
              <a:rPr lang="ca-ES" sz="800" dirty="0">
                <a:solidFill>
                  <a:srgbClr val="000000"/>
                </a:solidFill>
                <a:latin typeface="Calibri" panose="020F0502020204030204" pitchFamily="34" charset="0"/>
              </a:rPr>
              <a:t>Q52. Assenyala quin grau de perillositat creus que té per a la salut consumir habitualment aquestes substàncies</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106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D’ALTRES SUBSTÀNCIES ADDICTIVES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descr="D:\Users\maria.aragones\AppData\Local\Microsoft\Windows\Temporary Internet Files\Content.Outlook\KYC2NQVU\Sustancies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3711"/>
          <a:stretch/>
        </p:blipFill>
        <p:spPr bwMode="auto">
          <a:xfrm flipH="1">
            <a:off x="0" y="0"/>
            <a:ext cx="758124" cy="774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96407507"/>
              </p:ext>
            </p:extLst>
          </p:nvPr>
        </p:nvGraphicFramePr>
        <p:xfrm>
          <a:off x="720000" y="1152000"/>
          <a:ext cx="7704005" cy="3200400"/>
        </p:xfrm>
        <a:graphic>
          <a:graphicData uri="http://schemas.openxmlformats.org/drawingml/2006/table">
            <a:tbl>
              <a:tblPr/>
              <a:tblGrid>
                <a:gridCol w="1443644">
                  <a:extLst>
                    <a:ext uri="{9D8B030D-6E8A-4147-A177-3AD203B41FA5}">
                      <a16:colId xmlns:a16="http://schemas.microsoft.com/office/drawing/2014/main" xmlns="" val="3819778163"/>
                    </a:ext>
                  </a:extLst>
                </a:gridCol>
                <a:gridCol w="335254">
                  <a:extLst>
                    <a:ext uri="{9D8B030D-6E8A-4147-A177-3AD203B41FA5}">
                      <a16:colId xmlns:a16="http://schemas.microsoft.com/office/drawing/2014/main" xmlns="" val="941425102"/>
                    </a:ext>
                  </a:extLst>
                </a:gridCol>
                <a:gridCol w="294202">
                  <a:extLst>
                    <a:ext uri="{9D8B030D-6E8A-4147-A177-3AD203B41FA5}">
                      <a16:colId xmlns:a16="http://schemas.microsoft.com/office/drawing/2014/main" xmlns="" val="1546620046"/>
                    </a:ext>
                  </a:extLst>
                </a:gridCol>
                <a:gridCol w="109471">
                  <a:extLst>
                    <a:ext uri="{9D8B030D-6E8A-4147-A177-3AD203B41FA5}">
                      <a16:colId xmlns:a16="http://schemas.microsoft.com/office/drawing/2014/main" xmlns="" val="3935931439"/>
                    </a:ext>
                  </a:extLst>
                </a:gridCol>
                <a:gridCol w="355780">
                  <a:extLst>
                    <a:ext uri="{9D8B030D-6E8A-4147-A177-3AD203B41FA5}">
                      <a16:colId xmlns:a16="http://schemas.microsoft.com/office/drawing/2014/main" xmlns="" val="2119481536"/>
                    </a:ext>
                  </a:extLst>
                </a:gridCol>
                <a:gridCol w="355780">
                  <a:extLst>
                    <a:ext uri="{9D8B030D-6E8A-4147-A177-3AD203B41FA5}">
                      <a16:colId xmlns:a16="http://schemas.microsoft.com/office/drawing/2014/main" xmlns="" val="502350323"/>
                    </a:ext>
                  </a:extLst>
                </a:gridCol>
                <a:gridCol w="109471">
                  <a:extLst>
                    <a:ext uri="{9D8B030D-6E8A-4147-A177-3AD203B41FA5}">
                      <a16:colId xmlns:a16="http://schemas.microsoft.com/office/drawing/2014/main" xmlns="" val="3301647868"/>
                    </a:ext>
                  </a:extLst>
                </a:gridCol>
                <a:gridCol w="355780">
                  <a:extLst>
                    <a:ext uri="{9D8B030D-6E8A-4147-A177-3AD203B41FA5}">
                      <a16:colId xmlns:a16="http://schemas.microsoft.com/office/drawing/2014/main" xmlns="" val="2832378749"/>
                    </a:ext>
                  </a:extLst>
                </a:gridCol>
                <a:gridCol w="355780">
                  <a:extLst>
                    <a:ext uri="{9D8B030D-6E8A-4147-A177-3AD203B41FA5}">
                      <a16:colId xmlns:a16="http://schemas.microsoft.com/office/drawing/2014/main" xmlns="" val="3911836359"/>
                    </a:ext>
                  </a:extLst>
                </a:gridCol>
                <a:gridCol w="355780">
                  <a:extLst>
                    <a:ext uri="{9D8B030D-6E8A-4147-A177-3AD203B41FA5}">
                      <a16:colId xmlns:a16="http://schemas.microsoft.com/office/drawing/2014/main" xmlns="" val="569446571"/>
                    </a:ext>
                  </a:extLst>
                </a:gridCol>
                <a:gridCol w="355780">
                  <a:extLst>
                    <a:ext uri="{9D8B030D-6E8A-4147-A177-3AD203B41FA5}">
                      <a16:colId xmlns:a16="http://schemas.microsoft.com/office/drawing/2014/main" xmlns="" val="36470638"/>
                    </a:ext>
                  </a:extLst>
                </a:gridCol>
                <a:gridCol w="109471">
                  <a:extLst>
                    <a:ext uri="{9D8B030D-6E8A-4147-A177-3AD203B41FA5}">
                      <a16:colId xmlns:a16="http://schemas.microsoft.com/office/drawing/2014/main" xmlns="" val="2181126267"/>
                    </a:ext>
                  </a:extLst>
                </a:gridCol>
                <a:gridCol w="355780">
                  <a:extLst>
                    <a:ext uri="{9D8B030D-6E8A-4147-A177-3AD203B41FA5}">
                      <a16:colId xmlns:a16="http://schemas.microsoft.com/office/drawing/2014/main" xmlns="" val="3495283047"/>
                    </a:ext>
                  </a:extLst>
                </a:gridCol>
                <a:gridCol w="355780">
                  <a:extLst>
                    <a:ext uri="{9D8B030D-6E8A-4147-A177-3AD203B41FA5}">
                      <a16:colId xmlns:a16="http://schemas.microsoft.com/office/drawing/2014/main" xmlns="" val="326159676"/>
                    </a:ext>
                  </a:extLst>
                </a:gridCol>
                <a:gridCol w="109471">
                  <a:extLst>
                    <a:ext uri="{9D8B030D-6E8A-4147-A177-3AD203B41FA5}">
                      <a16:colId xmlns:a16="http://schemas.microsoft.com/office/drawing/2014/main" xmlns="" val="1024445509"/>
                    </a:ext>
                  </a:extLst>
                </a:gridCol>
                <a:gridCol w="355780">
                  <a:extLst>
                    <a:ext uri="{9D8B030D-6E8A-4147-A177-3AD203B41FA5}">
                      <a16:colId xmlns:a16="http://schemas.microsoft.com/office/drawing/2014/main" xmlns="" val="2773891458"/>
                    </a:ext>
                  </a:extLst>
                </a:gridCol>
                <a:gridCol w="355780">
                  <a:extLst>
                    <a:ext uri="{9D8B030D-6E8A-4147-A177-3AD203B41FA5}">
                      <a16:colId xmlns:a16="http://schemas.microsoft.com/office/drawing/2014/main" xmlns="" val="2951642400"/>
                    </a:ext>
                  </a:extLst>
                </a:gridCol>
                <a:gridCol w="355780">
                  <a:extLst>
                    <a:ext uri="{9D8B030D-6E8A-4147-A177-3AD203B41FA5}">
                      <a16:colId xmlns:a16="http://schemas.microsoft.com/office/drawing/2014/main" xmlns="" val="2469943561"/>
                    </a:ext>
                  </a:extLst>
                </a:gridCol>
                <a:gridCol w="109471">
                  <a:extLst>
                    <a:ext uri="{9D8B030D-6E8A-4147-A177-3AD203B41FA5}">
                      <a16:colId xmlns:a16="http://schemas.microsoft.com/office/drawing/2014/main" xmlns="" val="4063183161"/>
                    </a:ext>
                  </a:extLst>
                </a:gridCol>
                <a:gridCol w="389990">
                  <a:extLst>
                    <a:ext uri="{9D8B030D-6E8A-4147-A177-3AD203B41FA5}">
                      <a16:colId xmlns:a16="http://schemas.microsoft.com/office/drawing/2014/main" xmlns="" val="319823387"/>
                    </a:ext>
                  </a:extLst>
                </a:gridCol>
                <a:gridCol w="389990">
                  <a:extLst>
                    <a:ext uri="{9D8B030D-6E8A-4147-A177-3AD203B41FA5}">
                      <a16:colId xmlns:a16="http://schemas.microsoft.com/office/drawing/2014/main" xmlns="" val="2419217971"/>
                    </a:ext>
                  </a:extLst>
                </a:gridCol>
                <a:gridCol w="389990">
                  <a:extLst>
                    <a:ext uri="{9D8B030D-6E8A-4147-A177-3AD203B41FA5}">
                      <a16:colId xmlns:a16="http://schemas.microsoft.com/office/drawing/2014/main" xmlns="" val="3078121608"/>
                    </a:ext>
                  </a:extLst>
                </a:gridCol>
              </a:tblGrid>
              <a:tr h="97605">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2752633826"/>
                  </a:ext>
                </a:extLst>
              </a:tr>
              <a:tr h="195211">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657300999"/>
                  </a:ext>
                </a:extLst>
              </a:tr>
              <a:tr h="9760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77417016"/>
                  </a:ext>
                </a:extLst>
              </a:tr>
              <a:tr h="97605">
                <a:tc>
                  <a:txBody>
                    <a:bodyPr/>
                    <a:lstStyle/>
                    <a:p>
                      <a:pPr algn="l" fontAlgn="b"/>
                      <a:r>
                        <a:rPr lang="ca-ES" sz="700" b="1" i="0" u="none" strike="noStrike">
                          <a:solidFill>
                            <a:srgbClr val="112277"/>
                          </a:solidFill>
                          <a:effectLst/>
                          <a:latin typeface="Calibri" panose="020F0502020204030204" pitchFamily="34" charset="0"/>
                        </a:rPr>
                        <a:t>Perillositat èxtasi/drogues de disseny</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697408820"/>
                  </a:ext>
                </a:extLst>
              </a:tr>
              <a:tr h="106479">
                <a:tc>
                  <a:txBody>
                    <a:bodyPr/>
                    <a:lstStyle/>
                    <a:p>
                      <a:pPr algn="l" fontAlgn="b"/>
                      <a:r>
                        <a:rPr lang="ca-ES" sz="700" b="0" i="0" u="none" strike="noStrike">
                          <a:solidFill>
                            <a:srgbClr val="000000"/>
                          </a:solidFill>
                          <a:effectLst/>
                          <a:latin typeface="Calibri" panose="020F0502020204030204" pitchFamily="34" charset="0"/>
                        </a:rPr>
                        <a:t>Molt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82,5%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70,3%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056030353"/>
                  </a:ext>
                </a:extLst>
              </a:tr>
              <a:tr h="106479">
                <a:tc>
                  <a:txBody>
                    <a:bodyPr/>
                    <a:lstStyle/>
                    <a:p>
                      <a:pPr algn="l" fontAlgn="b"/>
                      <a:r>
                        <a:rPr lang="ca-ES" sz="700" b="0" i="0" u="none" strike="noStrike">
                          <a:solidFill>
                            <a:srgbClr val="000000"/>
                          </a:solidFill>
                          <a:effectLst/>
                          <a:latin typeface="Calibri" panose="020F0502020204030204" pitchFamily="34" charset="0"/>
                        </a:rPr>
                        <a:t>Moderadament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761613399"/>
                  </a:ext>
                </a:extLst>
              </a:tr>
              <a:tr h="106479">
                <a:tc>
                  <a:txBody>
                    <a:bodyPr/>
                    <a:lstStyle/>
                    <a:p>
                      <a:pPr algn="l" fontAlgn="b"/>
                      <a:r>
                        <a:rPr lang="ca-ES" sz="700" b="0" i="0" u="none" strike="noStrike">
                          <a:solidFill>
                            <a:srgbClr val="000000"/>
                          </a:solidFill>
                          <a:effectLst/>
                          <a:latin typeface="Calibri" panose="020F0502020204030204" pitchFamily="34" charset="0"/>
                        </a:rPr>
                        <a:t>Gens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014013908"/>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45696103"/>
                  </a:ext>
                </a:extLst>
              </a:tr>
              <a:tr h="10647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253135772"/>
                  </a:ext>
                </a:extLst>
              </a:tr>
              <a:tr h="10647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38285634"/>
                  </a:ext>
                </a:extLst>
              </a:tr>
              <a:tr h="106479">
                <a:tc>
                  <a:txBody>
                    <a:bodyPr/>
                    <a:lstStyle/>
                    <a:p>
                      <a:pPr algn="l" fontAlgn="b"/>
                      <a:r>
                        <a:rPr lang="ca-ES" sz="700" b="1" i="0" u="none" strike="noStrike">
                          <a:solidFill>
                            <a:srgbClr val="112277"/>
                          </a:solidFill>
                          <a:effectLst/>
                          <a:latin typeface="Calibri" panose="020F0502020204030204" pitchFamily="34" charset="0"/>
                        </a:rPr>
                        <a:t>Perillositat al·lucinògens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042716687"/>
                  </a:ext>
                </a:extLst>
              </a:tr>
              <a:tr h="106479">
                <a:tc>
                  <a:txBody>
                    <a:bodyPr/>
                    <a:lstStyle/>
                    <a:p>
                      <a:pPr algn="l" fontAlgn="b"/>
                      <a:r>
                        <a:rPr lang="ca-ES" sz="700" b="0" i="0" u="none" strike="noStrike">
                          <a:solidFill>
                            <a:srgbClr val="000000"/>
                          </a:solidFill>
                          <a:effectLst/>
                          <a:latin typeface="Calibri" panose="020F0502020204030204" pitchFamily="34" charset="0"/>
                        </a:rPr>
                        <a:t>Molt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70,5%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005777326"/>
                  </a:ext>
                </a:extLst>
              </a:tr>
              <a:tr h="106479">
                <a:tc>
                  <a:txBody>
                    <a:bodyPr/>
                    <a:lstStyle/>
                    <a:p>
                      <a:pPr algn="l" fontAlgn="b"/>
                      <a:r>
                        <a:rPr lang="ca-ES" sz="700" b="0" i="0" u="none" strike="noStrike">
                          <a:solidFill>
                            <a:srgbClr val="000000"/>
                          </a:solidFill>
                          <a:effectLst/>
                          <a:latin typeface="Calibri" panose="020F0502020204030204" pitchFamily="34" charset="0"/>
                        </a:rPr>
                        <a:t>Moderadament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520981217"/>
                  </a:ext>
                </a:extLst>
              </a:tr>
              <a:tr h="106479">
                <a:tc>
                  <a:txBody>
                    <a:bodyPr/>
                    <a:lstStyle/>
                    <a:p>
                      <a:pPr algn="l" fontAlgn="b"/>
                      <a:r>
                        <a:rPr lang="ca-ES" sz="700" b="0" i="0" u="none" strike="noStrike">
                          <a:solidFill>
                            <a:srgbClr val="000000"/>
                          </a:solidFill>
                          <a:effectLst/>
                          <a:latin typeface="Calibri" panose="020F0502020204030204" pitchFamily="34" charset="0"/>
                        </a:rPr>
                        <a:t>Gens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264863310"/>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4578706"/>
                  </a:ext>
                </a:extLst>
              </a:tr>
              <a:tr h="10647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60264147"/>
                  </a:ext>
                </a:extLst>
              </a:tr>
              <a:tr h="10647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64683803"/>
                  </a:ext>
                </a:extLst>
              </a:tr>
              <a:tr h="106479">
                <a:tc>
                  <a:txBody>
                    <a:bodyPr/>
                    <a:lstStyle/>
                    <a:p>
                      <a:pPr algn="l" fontAlgn="b"/>
                      <a:r>
                        <a:rPr lang="ca-ES" sz="700" b="1" i="0" u="none" strike="noStrike">
                          <a:solidFill>
                            <a:srgbClr val="112277"/>
                          </a:solidFill>
                          <a:effectLst/>
                          <a:latin typeface="Calibri" panose="020F0502020204030204" pitchFamily="34" charset="0"/>
                        </a:rPr>
                        <a:t>Perillositat heroïna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439806390"/>
                  </a:ext>
                </a:extLst>
              </a:tr>
              <a:tr h="106479">
                <a:tc>
                  <a:txBody>
                    <a:bodyPr/>
                    <a:lstStyle/>
                    <a:p>
                      <a:pPr algn="l" fontAlgn="b"/>
                      <a:r>
                        <a:rPr lang="ca-ES" sz="700" b="0" i="0" u="none" strike="noStrike">
                          <a:solidFill>
                            <a:srgbClr val="000000"/>
                          </a:solidFill>
                          <a:effectLst/>
                          <a:latin typeface="Calibri" panose="020F0502020204030204" pitchFamily="34" charset="0"/>
                        </a:rPr>
                        <a:t>Molt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76,6%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077376085"/>
                  </a:ext>
                </a:extLst>
              </a:tr>
              <a:tr h="106479">
                <a:tc>
                  <a:txBody>
                    <a:bodyPr/>
                    <a:lstStyle/>
                    <a:p>
                      <a:pPr algn="l" fontAlgn="b"/>
                      <a:r>
                        <a:rPr lang="ca-ES" sz="700" b="0" i="0" u="none" strike="noStrike">
                          <a:solidFill>
                            <a:srgbClr val="000000"/>
                          </a:solidFill>
                          <a:effectLst/>
                          <a:latin typeface="Calibri" panose="020F0502020204030204" pitchFamily="34" charset="0"/>
                        </a:rPr>
                        <a:t>Moderadament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271669583"/>
                  </a:ext>
                </a:extLst>
              </a:tr>
              <a:tr h="106479">
                <a:tc>
                  <a:txBody>
                    <a:bodyPr/>
                    <a:lstStyle/>
                    <a:p>
                      <a:pPr algn="l" fontAlgn="b"/>
                      <a:r>
                        <a:rPr lang="ca-ES" sz="700" b="0" i="0" u="none" strike="noStrike">
                          <a:solidFill>
                            <a:srgbClr val="000000"/>
                          </a:solidFill>
                          <a:effectLst/>
                          <a:latin typeface="Calibri" panose="020F0502020204030204" pitchFamily="34" charset="0"/>
                        </a:rPr>
                        <a:t>Gens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156852496"/>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74711400"/>
                  </a:ext>
                </a:extLst>
              </a:tr>
              <a:tr h="10647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921219813"/>
                  </a:ext>
                </a:extLst>
              </a:tr>
              <a:tr h="10647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90933896"/>
                  </a:ext>
                </a:extLst>
              </a:tr>
              <a:tr h="106479">
                <a:tc>
                  <a:txBody>
                    <a:bodyPr/>
                    <a:lstStyle/>
                    <a:p>
                      <a:pPr algn="l" fontAlgn="b"/>
                      <a:r>
                        <a:rPr lang="ca-ES" sz="700" b="1" i="0" u="none" strike="noStrike">
                          <a:solidFill>
                            <a:srgbClr val="112277"/>
                          </a:solidFill>
                          <a:effectLst/>
                          <a:latin typeface="Calibri" panose="020F0502020204030204" pitchFamily="34" charset="0"/>
                        </a:rPr>
                        <a:t>Perillositat inhalables volàtils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644804149"/>
                  </a:ext>
                </a:extLst>
              </a:tr>
              <a:tr h="106479">
                <a:tc>
                  <a:txBody>
                    <a:bodyPr/>
                    <a:lstStyle/>
                    <a:p>
                      <a:pPr algn="l" fontAlgn="b"/>
                      <a:r>
                        <a:rPr lang="ca-ES" sz="700" b="0" i="0" u="none" strike="noStrike">
                          <a:solidFill>
                            <a:srgbClr val="000000"/>
                          </a:solidFill>
                          <a:effectLst/>
                          <a:latin typeface="Calibri" panose="020F0502020204030204" pitchFamily="34" charset="0"/>
                        </a:rPr>
                        <a:t>Molt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56,3%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59,0%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865989579"/>
                  </a:ext>
                </a:extLst>
              </a:tr>
              <a:tr h="106479">
                <a:tc>
                  <a:txBody>
                    <a:bodyPr/>
                    <a:lstStyle/>
                    <a:p>
                      <a:pPr algn="l" fontAlgn="b"/>
                      <a:r>
                        <a:rPr lang="ca-ES" sz="700" b="0" i="0" u="none" strike="noStrike">
                          <a:solidFill>
                            <a:srgbClr val="000000"/>
                          </a:solidFill>
                          <a:effectLst/>
                          <a:latin typeface="Calibri" panose="020F0502020204030204" pitchFamily="34" charset="0"/>
                        </a:rPr>
                        <a:t>Moderadament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56058510"/>
                  </a:ext>
                </a:extLst>
              </a:tr>
              <a:tr h="106479">
                <a:tc>
                  <a:txBody>
                    <a:bodyPr/>
                    <a:lstStyle/>
                    <a:p>
                      <a:pPr algn="l" fontAlgn="b"/>
                      <a:r>
                        <a:rPr lang="ca-ES" sz="700" b="0" i="0" u="none" strike="noStrike">
                          <a:solidFill>
                            <a:srgbClr val="000000"/>
                          </a:solidFill>
                          <a:effectLst/>
                          <a:latin typeface="Calibri" panose="020F0502020204030204" pitchFamily="34" charset="0"/>
                        </a:rPr>
                        <a:t>Gens perillós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70397009"/>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99854371"/>
                  </a:ext>
                </a:extLst>
              </a:tr>
            </a:tbl>
          </a:graphicData>
        </a:graphic>
      </p:graphicFrame>
      <p:sp>
        <p:nvSpPr>
          <p:cNvPr id="4" name="Rectángulo 3"/>
          <p:cNvSpPr/>
          <p:nvPr/>
        </p:nvSpPr>
        <p:spPr>
          <a:xfrm>
            <a:off x="360000" y="4680000"/>
            <a:ext cx="5400000" cy="237600"/>
          </a:xfrm>
          <a:prstGeom prst="rect">
            <a:avLst/>
          </a:prstGeom>
        </p:spPr>
        <p:txBody>
          <a:bodyPr>
            <a:spAutoFit/>
          </a:bodyPr>
          <a:lstStyle/>
          <a:p>
            <a:r>
              <a:rPr lang="ca-ES" sz="800" dirty="0">
                <a:solidFill>
                  <a:srgbClr val="000000"/>
                </a:solidFill>
                <a:latin typeface="Calibri" panose="020F0502020204030204" pitchFamily="34" charset="0"/>
              </a:rPr>
              <a:t>Q52. Assenyala quin grau de perillositat creus que té per a la salut consumir habitualment aquestes substàncies</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107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Sexualitat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descr="D:\Users\maria.aragones\AppData\Local\Microsoft\Windows\Temporary Internet Files\Content.Outlook\KYC2NQVU\Sexualitat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 t="3441" r="5402"/>
          <a:stretch/>
        </p:blipFill>
        <p:spPr bwMode="auto">
          <a:xfrm flipH="1">
            <a:off x="0" y="0"/>
            <a:ext cx="756000" cy="77488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530296122"/>
              </p:ext>
            </p:extLst>
          </p:nvPr>
        </p:nvGraphicFramePr>
        <p:xfrm>
          <a:off x="720000" y="1152000"/>
          <a:ext cx="7704002" cy="3149997"/>
        </p:xfrm>
        <a:graphic>
          <a:graphicData uri="http://schemas.openxmlformats.org/drawingml/2006/table">
            <a:tbl>
              <a:tblPr/>
              <a:tblGrid>
                <a:gridCol w="1443645">
                  <a:extLst>
                    <a:ext uri="{9D8B030D-6E8A-4147-A177-3AD203B41FA5}">
                      <a16:colId xmlns:a16="http://schemas.microsoft.com/office/drawing/2014/main" xmlns="" val="1368905706"/>
                    </a:ext>
                  </a:extLst>
                </a:gridCol>
                <a:gridCol w="335254">
                  <a:extLst>
                    <a:ext uri="{9D8B030D-6E8A-4147-A177-3AD203B41FA5}">
                      <a16:colId xmlns:a16="http://schemas.microsoft.com/office/drawing/2014/main" xmlns="" val="2196684771"/>
                    </a:ext>
                  </a:extLst>
                </a:gridCol>
                <a:gridCol w="294203">
                  <a:extLst>
                    <a:ext uri="{9D8B030D-6E8A-4147-A177-3AD203B41FA5}">
                      <a16:colId xmlns:a16="http://schemas.microsoft.com/office/drawing/2014/main" xmlns="" val="1564855766"/>
                    </a:ext>
                  </a:extLst>
                </a:gridCol>
                <a:gridCol w="109470">
                  <a:extLst>
                    <a:ext uri="{9D8B030D-6E8A-4147-A177-3AD203B41FA5}">
                      <a16:colId xmlns:a16="http://schemas.microsoft.com/office/drawing/2014/main" xmlns="" val="420311377"/>
                    </a:ext>
                  </a:extLst>
                </a:gridCol>
                <a:gridCol w="355780">
                  <a:extLst>
                    <a:ext uri="{9D8B030D-6E8A-4147-A177-3AD203B41FA5}">
                      <a16:colId xmlns:a16="http://schemas.microsoft.com/office/drawing/2014/main" xmlns="" val="2286085384"/>
                    </a:ext>
                  </a:extLst>
                </a:gridCol>
                <a:gridCol w="355780">
                  <a:extLst>
                    <a:ext uri="{9D8B030D-6E8A-4147-A177-3AD203B41FA5}">
                      <a16:colId xmlns:a16="http://schemas.microsoft.com/office/drawing/2014/main" xmlns="" val="297162334"/>
                    </a:ext>
                  </a:extLst>
                </a:gridCol>
                <a:gridCol w="109470">
                  <a:extLst>
                    <a:ext uri="{9D8B030D-6E8A-4147-A177-3AD203B41FA5}">
                      <a16:colId xmlns:a16="http://schemas.microsoft.com/office/drawing/2014/main" xmlns="" val="4035712361"/>
                    </a:ext>
                  </a:extLst>
                </a:gridCol>
                <a:gridCol w="355780">
                  <a:extLst>
                    <a:ext uri="{9D8B030D-6E8A-4147-A177-3AD203B41FA5}">
                      <a16:colId xmlns:a16="http://schemas.microsoft.com/office/drawing/2014/main" xmlns="" val="4016799932"/>
                    </a:ext>
                  </a:extLst>
                </a:gridCol>
                <a:gridCol w="355780">
                  <a:extLst>
                    <a:ext uri="{9D8B030D-6E8A-4147-A177-3AD203B41FA5}">
                      <a16:colId xmlns:a16="http://schemas.microsoft.com/office/drawing/2014/main" xmlns="" val="3079080428"/>
                    </a:ext>
                  </a:extLst>
                </a:gridCol>
                <a:gridCol w="355780">
                  <a:extLst>
                    <a:ext uri="{9D8B030D-6E8A-4147-A177-3AD203B41FA5}">
                      <a16:colId xmlns:a16="http://schemas.microsoft.com/office/drawing/2014/main" xmlns="" val="1466776026"/>
                    </a:ext>
                  </a:extLst>
                </a:gridCol>
                <a:gridCol w="355780">
                  <a:extLst>
                    <a:ext uri="{9D8B030D-6E8A-4147-A177-3AD203B41FA5}">
                      <a16:colId xmlns:a16="http://schemas.microsoft.com/office/drawing/2014/main" xmlns="" val="4022796269"/>
                    </a:ext>
                  </a:extLst>
                </a:gridCol>
                <a:gridCol w="109470">
                  <a:extLst>
                    <a:ext uri="{9D8B030D-6E8A-4147-A177-3AD203B41FA5}">
                      <a16:colId xmlns:a16="http://schemas.microsoft.com/office/drawing/2014/main" xmlns="" val="675688433"/>
                    </a:ext>
                  </a:extLst>
                </a:gridCol>
                <a:gridCol w="355780">
                  <a:extLst>
                    <a:ext uri="{9D8B030D-6E8A-4147-A177-3AD203B41FA5}">
                      <a16:colId xmlns:a16="http://schemas.microsoft.com/office/drawing/2014/main" xmlns="" val="3653390659"/>
                    </a:ext>
                  </a:extLst>
                </a:gridCol>
                <a:gridCol w="355780">
                  <a:extLst>
                    <a:ext uri="{9D8B030D-6E8A-4147-A177-3AD203B41FA5}">
                      <a16:colId xmlns:a16="http://schemas.microsoft.com/office/drawing/2014/main" xmlns="" val="2689096786"/>
                    </a:ext>
                  </a:extLst>
                </a:gridCol>
                <a:gridCol w="109470">
                  <a:extLst>
                    <a:ext uri="{9D8B030D-6E8A-4147-A177-3AD203B41FA5}">
                      <a16:colId xmlns:a16="http://schemas.microsoft.com/office/drawing/2014/main" xmlns="" val="3749045724"/>
                    </a:ext>
                  </a:extLst>
                </a:gridCol>
                <a:gridCol w="355780">
                  <a:extLst>
                    <a:ext uri="{9D8B030D-6E8A-4147-A177-3AD203B41FA5}">
                      <a16:colId xmlns:a16="http://schemas.microsoft.com/office/drawing/2014/main" xmlns="" val="2346722062"/>
                    </a:ext>
                  </a:extLst>
                </a:gridCol>
                <a:gridCol w="355780">
                  <a:extLst>
                    <a:ext uri="{9D8B030D-6E8A-4147-A177-3AD203B41FA5}">
                      <a16:colId xmlns:a16="http://schemas.microsoft.com/office/drawing/2014/main" xmlns="" val="3402995664"/>
                    </a:ext>
                  </a:extLst>
                </a:gridCol>
                <a:gridCol w="355780">
                  <a:extLst>
                    <a:ext uri="{9D8B030D-6E8A-4147-A177-3AD203B41FA5}">
                      <a16:colId xmlns:a16="http://schemas.microsoft.com/office/drawing/2014/main" xmlns="" val="3169770392"/>
                    </a:ext>
                  </a:extLst>
                </a:gridCol>
                <a:gridCol w="109470">
                  <a:extLst>
                    <a:ext uri="{9D8B030D-6E8A-4147-A177-3AD203B41FA5}">
                      <a16:colId xmlns:a16="http://schemas.microsoft.com/office/drawing/2014/main" xmlns="" val="95963849"/>
                    </a:ext>
                  </a:extLst>
                </a:gridCol>
                <a:gridCol w="389990">
                  <a:extLst>
                    <a:ext uri="{9D8B030D-6E8A-4147-A177-3AD203B41FA5}">
                      <a16:colId xmlns:a16="http://schemas.microsoft.com/office/drawing/2014/main" xmlns="" val="1861504957"/>
                    </a:ext>
                  </a:extLst>
                </a:gridCol>
                <a:gridCol w="389990">
                  <a:extLst>
                    <a:ext uri="{9D8B030D-6E8A-4147-A177-3AD203B41FA5}">
                      <a16:colId xmlns:a16="http://schemas.microsoft.com/office/drawing/2014/main" xmlns="" val="3420631342"/>
                    </a:ext>
                  </a:extLst>
                </a:gridCol>
                <a:gridCol w="389990">
                  <a:extLst>
                    <a:ext uri="{9D8B030D-6E8A-4147-A177-3AD203B41FA5}">
                      <a16:colId xmlns:a16="http://schemas.microsoft.com/office/drawing/2014/main" xmlns="" val="379253660"/>
                    </a:ext>
                  </a:extLst>
                </a:gridCol>
              </a:tblGrid>
              <a:tr h="112866">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150361399"/>
                  </a:ext>
                </a:extLst>
              </a:tr>
              <a:tr h="225732">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70495432"/>
                  </a:ext>
                </a:extLst>
              </a:tr>
              <a:tr h="112866">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88070851"/>
                  </a:ext>
                </a:extLst>
              </a:tr>
              <a:tr h="112866">
                <a:tc>
                  <a:txBody>
                    <a:bodyPr/>
                    <a:lstStyle/>
                    <a:p>
                      <a:pPr algn="l" fontAlgn="b"/>
                      <a:r>
                        <a:rPr lang="ca-ES" sz="700" b="1" i="0" u="none" strike="noStrike">
                          <a:solidFill>
                            <a:srgbClr val="112277"/>
                          </a:solidFill>
                          <a:effectLst/>
                          <a:latin typeface="Calibri" panose="020F0502020204030204" pitchFamily="34" charset="0"/>
                        </a:rPr>
                        <a:t>Mètodes anticonceptius que coneix</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385657729"/>
                  </a:ext>
                </a:extLst>
              </a:tr>
              <a:tr h="123127">
                <a:tc>
                  <a:txBody>
                    <a:bodyPr/>
                    <a:lstStyle/>
                    <a:p>
                      <a:pPr algn="l" fontAlgn="b"/>
                      <a:r>
                        <a:rPr lang="ca-ES" sz="700" b="0" i="0" u="none" strike="noStrike">
                          <a:solidFill>
                            <a:srgbClr val="000000"/>
                          </a:solidFill>
                          <a:effectLst/>
                          <a:latin typeface="Calibri" panose="020F0502020204030204" pitchFamily="34" charset="0"/>
                        </a:rPr>
                        <a:t>Píndola anticonceptiva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97,4%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96,9%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97,4%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96,7%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96,9%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06683325"/>
                  </a:ext>
                </a:extLst>
              </a:tr>
              <a:tr h="123127">
                <a:tc>
                  <a:txBody>
                    <a:bodyPr/>
                    <a:lstStyle/>
                    <a:p>
                      <a:pPr algn="l" fontAlgn="b"/>
                      <a:r>
                        <a:rPr lang="ca-ES" sz="700" b="0" i="0" u="none" strike="noStrike">
                          <a:solidFill>
                            <a:srgbClr val="000000"/>
                          </a:solidFill>
                          <a:effectLst/>
                          <a:latin typeface="Calibri" panose="020F0502020204030204" pitchFamily="34" charset="0"/>
                        </a:rPr>
                        <a:t>Preservatiu</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97,2%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164274583"/>
                  </a:ext>
                </a:extLst>
              </a:tr>
              <a:tr h="123127">
                <a:tc>
                  <a:txBody>
                    <a:bodyPr/>
                    <a:lstStyle/>
                    <a:p>
                      <a:pPr algn="l" fontAlgn="b"/>
                      <a:r>
                        <a:rPr lang="ca-ES" sz="700" b="0" i="0" u="none" strike="noStrike">
                          <a:solidFill>
                            <a:srgbClr val="000000"/>
                          </a:solidFill>
                          <a:effectLst/>
                          <a:latin typeface="Calibri" panose="020F0502020204030204" pitchFamily="34" charset="0"/>
                        </a:rPr>
                        <a:t>Diafragma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47,9%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55540266"/>
                  </a:ext>
                </a:extLst>
              </a:tr>
              <a:tr h="123127">
                <a:tc>
                  <a:txBody>
                    <a:bodyPr/>
                    <a:lstStyle/>
                    <a:p>
                      <a:pPr algn="l" fontAlgn="b"/>
                      <a:r>
                        <a:rPr lang="ca-ES" sz="700" b="0" i="0" u="none" strike="noStrike">
                          <a:solidFill>
                            <a:srgbClr val="000000"/>
                          </a:solidFill>
                          <a:effectLst/>
                          <a:latin typeface="Calibri" panose="020F0502020204030204" pitchFamily="34" charset="0"/>
                        </a:rPr>
                        <a:t>Preservatiu femení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86,9%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77120710"/>
                  </a:ext>
                </a:extLst>
              </a:tr>
              <a:tr h="123127">
                <a:tc>
                  <a:txBody>
                    <a:bodyPr/>
                    <a:lstStyle/>
                    <a:p>
                      <a:pPr algn="l" fontAlgn="b"/>
                      <a:r>
                        <a:rPr lang="ca-ES" sz="700" b="0" i="0" u="none" strike="noStrike">
                          <a:solidFill>
                            <a:srgbClr val="000000"/>
                          </a:solidFill>
                          <a:effectLst/>
                          <a:latin typeface="Calibri" panose="020F0502020204030204" pitchFamily="34" charset="0"/>
                        </a:rPr>
                        <a:t>Dispositiu intrauterí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84,2%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87990878"/>
                  </a:ext>
                </a:extLst>
              </a:tr>
              <a:tr h="123127">
                <a:tc>
                  <a:txBody>
                    <a:bodyPr/>
                    <a:lstStyle/>
                    <a:p>
                      <a:pPr algn="l" fontAlgn="b"/>
                      <a:r>
                        <a:rPr lang="ca-ES" sz="700" b="0" i="0" u="none" strike="noStrike">
                          <a:solidFill>
                            <a:srgbClr val="000000"/>
                          </a:solidFill>
                          <a:effectLst/>
                          <a:latin typeface="Calibri" panose="020F0502020204030204" pitchFamily="34" charset="0"/>
                        </a:rPr>
                        <a:t>Càlcul de la data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537370419"/>
                  </a:ext>
                </a:extLst>
              </a:tr>
              <a:tr h="123127">
                <a:tc>
                  <a:txBody>
                    <a:bodyPr/>
                    <a:lstStyle/>
                    <a:p>
                      <a:pPr algn="l" fontAlgn="b"/>
                      <a:r>
                        <a:rPr lang="ca-ES" sz="700" b="0" i="0" u="none" strike="noStrike">
                          <a:solidFill>
                            <a:srgbClr val="000000"/>
                          </a:solidFill>
                          <a:effectLst/>
                          <a:latin typeface="Calibri" panose="020F0502020204030204" pitchFamily="34" charset="0"/>
                        </a:rPr>
                        <a:t>Espermicides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247376883"/>
                  </a:ext>
                </a:extLst>
              </a:tr>
              <a:tr h="12312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4771232"/>
                  </a:ext>
                </a:extLst>
              </a:tr>
              <a:tr h="12312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24207255"/>
                  </a:ext>
                </a:extLst>
              </a:tr>
              <a:tr h="12312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23094853"/>
                  </a:ext>
                </a:extLst>
              </a:tr>
              <a:tr h="123127">
                <a:tc>
                  <a:txBody>
                    <a:bodyPr/>
                    <a:lstStyle/>
                    <a:p>
                      <a:pPr algn="l" fontAlgn="b"/>
                      <a:r>
                        <a:rPr lang="ca-ES" sz="700" b="1" i="0" u="none" strike="noStrike">
                          <a:solidFill>
                            <a:srgbClr val="112277"/>
                          </a:solidFill>
                          <a:effectLst/>
                          <a:latin typeface="Calibri" panose="020F0502020204030204" pitchFamily="34" charset="0"/>
                        </a:rPr>
                        <a:t>Relacions sexuals amb penetració</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426326777"/>
                  </a:ext>
                </a:extLst>
              </a:tr>
              <a:tr h="123127">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383477100"/>
                  </a:ext>
                </a:extLst>
              </a:tr>
              <a:tr h="123127">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74,6%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79,7%</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085047789"/>
                  </a:ext>
                </a:extLst>
              </a:tr>
              <a:tr h="12312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925553679"/>
                  </a:ext>
                </a:extLst>
              </a:tr>
              <a:tr h="12312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41626397"/>
                  </a:ext>
                </a:extLst>
              </a:tr>
              <a:tr h="12312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2238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00298140"/>
                  </a:ext>
                </a:extLst>
              </a:tr>
              <a:tr h="123127">
                <a:tc>
                  <a:txBody>
                    <a:bodyPr/>
                    <a:lstStyle/>
                    <a:p>
                      <a:pPr algn="l" fontAlgn="b"/>
                      <a:r>
                        <a:rPr lang="ca-ES" sz="700" b="1" i="0" u="none" strike="noStrike">
                          <a:solidFill>
                            <a:srgbClr val="112277"/>
                          </a:solidFill>
                          <a:effectLst/>
                          <a:latin typeface="Calibri" panose="020F0502020204030204" pitchFamily="34" charset="0"/>
                        </a:rPr>
                        <a:t>Edat  primera relació</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922318758"/>
                  </a:ext>
                </a:extLst>
              </a:tr>
              <a:tr h="123127">
                <a:tc>
                  <a:txBody>
                    <a:bodyPr/>
                    <a:lstStyle/>
                    <a:p>
                      <a:pPr algn="l" fontAlgn="b"/>
                      <a:r>
                        <a:rPr lang="ca-ES" sz="700" b="0" i="0" u="none" strike="noStrike">
                          <a:solidFill>
                            <a:srgbClr val="000000"/>
                          </a:solidFill>
                          <a:effectLst/>
                          <a:latin typeface="Calibri" panose="020F0502020204030204" pitchFamily="34" charset="0"/>
                        </a:rPr>
                        <a:t>10-12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578764755"/>
                  </a:ext>
                </a:extLst>
              </a:tr>
              <a:tr h="123127">
                <a:tc>
                  <a:txBody>
                    <a:bodyPr/>
                    <a:lstStyle/>
                    <a:p>
                      <a:pPr algn="l"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766859485"/>
                  </a:ext>
                </a:extLst>
              </a:tr>
              <a:tr h="123127">
                <a:tc>
                  <a:txBody>
                    <a:bodyPr/>
                    <a:lstStyle/>
                    <a:p>
                      <a:pPr algn="l"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42,8%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42900482"/>
                  </a:ext>
                </a:extLst>
              </a:tr>
              <a:tr h="123127">
                <a:tc>
                  <a:txBody>
                    <a:bodyPr/>
                    <a:lstStyle/>
                    <a:p>
                      <a:pPr algn="l"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00147022"/>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1887331857"/>
              </p:ext>
            </p:extLst>
          </p:nvPr>
        </p:nvGraphicFramePr>
        <p:xfrm>
          <a:off x="360000" y="4680000"/>
          <a:ext cx="5400000" cy="320040"/>
        </p:xfrm>
        <a:graphic>
          <a:graphicData uri="http://schemas.openxmlformats.org/drawingml/2006/table">
            <a:tbl>
              <a:tblPr/>
              <a:tblGrid>
                <a:gridCol w="5400000">
                  <a:extLst>
                    <a:ext uri="{9D8B030D-6E8A-4147-A177-3AD203B41FA5}">
                      <a16:colId xmlns:a16="http://schemas.microsoft.com/office/drawing/2014/main" xmlns="" val="3920868803"/>
                    </a:ext>
                  </a:extLst>
                </a:gridCol>
              </a:tblGrid>
              <a:tr h="79200">
                <a:tc>
                  <a:txBody>
                    <a:bodyPr/>
                    <a:lstStyle/>
                    <a:p>
                      <a:pPr algn="l" fontAlgn="b"/>
                      <a:r>
                        <a:rPr lang="fr-FR" sz="700" b="0" i="0" u="none" strike="noStrike">
                          <a:solidFill>
                            <a:srgbClr val="000000"/>
                          </a:solidFill>
                          <a:effectLst/>
                          <a:latin typeface="Calibri" panose="020F0502020204030204" pitchFamily="34" charset="0"/>
                        </a:rPr>
                        <a:t>Q54. Coneixes els mètodes anticonceptius següents?</a:t>
                      </a:r>
                    </a:p>
                  </a:txBody>
                  <a:tcPr marL="0" marR="0" marT="0" marB="0" anchor="b">
                    <a:lnL>
                      <a:noFill/>
                    </a:lnL>
                    <a:lnR>
                      <a:noFill/>
                    </a:lnR>
                    <a:lnT>
                      <a:noFill/>
                    </a:lnT>
                    <a:lnB>
                      <a:noFill/>
                    </a:lnB>
                  </a:tcPr>
                </a:tc>
                <a:extLst>
                  <a:ext uri="{0D108BD9-81ED-4DB2-BD59-A6C34878D82A}">
                    <a16:rowId xmlns:a16="http://schemas.microsoft.com/office/drawing/2014/main" xmlns="" val="3411322506"/>
                  </a:ext>
                </a:extLst>
              </a:tr>
              <a:tr h="79200">
                <a:tc>
                  <a:txBody>
                    <a:bodyPr/>
                    <a:lstStyle/>
                    <a:p>
                      <a:pPr algn="l" fontAlgn="b"/>
                      <a:r>
                        <a:rPr lang="es-ES" sz="700" b="0" i="0" u="none" strike="noStrike">
                          <a:solidFill>
                            <a:srgbClr val="000000"/>
                          </a:solidFill>
                          <a:effectLst/>
                          <a:latin typeface="Calibri" panose="020F0502020204030204" pitchFamily="34" charset="0"/>
                        </a:rPr>
                        <a:t>Q55. Alguna vegada has tingut relacions sexuals amb penetració?</a:t>
                      </a:r>
                    </a:p>
                  </a:txBody>
                  <a:tcPr marL="0" marR="0" marT="0" marB="0" anchor="b">
                    <a:lnL>
                      <a:noFill/>
                    </a:lnL>
                    <a:lnR>
                      <a:noFill/>
                    </a:lnR>
                    <a:lnT>
                      <a:noFill/>
                    </a:lnT>
                    <a:lnB>
                      <a:noFill/>
                    </a:lnB>
                  </a:tcPr>
                </a:tc>
                <a:extLst>
                  <a:ext uri="{0D108BD9-81ED-4DB2-BD59-A6C34878D82A}">
                    <a16:rowId xmlns:a16="http://schemas.microsoft.com/office/drawing/2014/main" xmlns="" val="878358502"/>
                  </a:ext>
                </a:extLst>
              </a:tr>
              <a:tr h="79200">
                <a:tc>
                  <a:txBody>
                    <a:bodyPr/>
                    <a:lstStyle/>
                    <a:p>
                      <a:pPr algn="l" fontAlgn="b"/>
                      <a:r>
                        <a:rPr lang="es-ES" sz="700" b="0" i="0" u="none" strike="noStrike" dirty="0">
                          <a:solidFill>
                            <a:srgbClr val="000000"/>
                          </a:solidFill>
                          <a:effectLst/>
                          <a:latin typeface="Calibri" panose="020F0502020204030204" pitchFamily="34" charset="0"/>
                        </a:rPr>
                        <a:t>Q56. Quina </a:t>
                      </a:r>
                      <a:r>
                        <a:rPr lang="es-ES" sz="700" b="0" i="0" u="none" strike="noStrike" dirty="0" err="1">
                          <a:solidFill>
                            <a:srgbClr val="000000"/>
                          </a:solidFill>
                          <a:effectLst/>
                          <a:latin typeface="Calibri" panose="020F0502020204030204" pitchFamily="34" charset="0"/>
                        </a:rPr>
                        <a:t>edat</a:t>
                      </a:r>
                      <a:r>
                        <a:rPr lang="es-ES" sz="700" b="0" i="0" u="none" strike="noStrike" dirty="0">
                          <a:solidFill>
                            <a:srgbClr val="000000"/>
                          </a:solidFill>
                          <a:effectLst/>
                          <a:latin typeface="Calibri" panose="020F0502020204030204" pitchFamily="34" charset="0"/>
                        </a:rPr>
                        <a:t> </a:t>
                      </a:r>
                      <a:r>
                        <a:rPr lang="es-ES" sz="700" b="0" i="0" u="none" strike="noStrike" dirty="0" err="1">
                          <a:solidFill>
                            <a:srgbClr val="000000"/>
                          </a:solidFill>
                          <a:effectLst/>
                          <a:latin typeface="Calibri" panose="020F0502020204030204" pitchFamily="34" charset="0"/>
                        </a:rPr>
                        <a:t>tenies</a:t>
                      </a:r>
                      <a:r>
                        <a:rPr lang="es-ES" sz="700" b="0" i="0" u="none" strike="noStrike" dirty="0">
                          <a:solidFill>
                            <a:srgbClr val="000000"/>
                          </a:solidFill>
                          <a:effectLst/>
                          <a:latin typeface="Calibri" panose="020F0502020204030204" pitchFamily="34" charset="0"/>
                        </a:rPr>
                        <a:t> </a:t>
                      </a:r>
                      <a:r>
                        <a:rPr lang="es-ES" sz="700" b="0" i="0" u="none" strike="noStrike" dirty="0" err="1">
                          <a:solidFill>
                            <a:srgbClr val="000000"/>
                          </a:solidFill>
                          <a:effectLst/>
                          <a:latin typeface="Calibri" panose="020F0502020204030204" pitchFamily="34" charset="0"/>
                        </a:rPr>
                        <a:t>quan</a:t>
                      </a:r>
                      <a:r>
                        <a:rPr lang="es-ES" sz="700" b="0" i="0" u="none" strike="noStrike" dirty="0">
                          <a:solidFill>
                            <a:srgbClr val="000000"/>
                          </a:solidFill>
                          <a:effectLst/>
                          <a:latin typeface="Calibri" panose="020F0502020204030204" pitchFamily="34" charset="0"/>
                        </a:rPr>
                        <a:t> vas </a:t>
                      </a:r>
                      <a:r>
                        <a:rPr lang="es-ES" sz="700" b="0" i="0" u="none" strike="noStrike" dirty="0" err="1">
                          <a:solidFill>
                            <a:srgbClr val="000000"/>
                          </a:solidFill>
                          <a:effectLst/>
                          <a:latin typeface="Calibri" panose="020F0502020204030204" pitchFamily="34" charset="0"/>
                        </a:rPr>
                        <a:t>tenir</a:t>
                      </a:r>
                      <a:r>
                        <a:rPr lang="es-ES" sz="700" b="0" i="0" u="none" strike="noStrike" dirty="0">
                          <a:solidFill>
                            <a:srgbClr val="000000"/>
                          </a:solidFill>
                          <a:effectLst/>
                          <a:latin typeface="Calibri" panose="020F0502020204030204" pitchFamily="34" charset="0"/>
                        </a:rPr>
                        <a:t> la </a:t>
                      </a:r>
                      <a:r>
                        <a:rPr lang="es-ES" sz="700" b="0" i="0" u="none" strike="noStrike" dirty="0" err="1">
                          <a:solidFill>
                            <a:srgbClr val="000000"/>
                          </a:solidFill>
                          <a:effectLst/>
                          <a:latin typeface="Calibri" panose="020F0502020204030204" pitchFamily="34" charset="0"/>
                        </a:rPr>
                        <a:t>teva</a:t>
                      </a:r>
                      <a:r>
                        <a:rPr lang="es-ES" sz="700" b="0" i="0" u="none" strike="noStrike" dirty="0">
                          <a:solidFill>
                            <a:srgbClr val="000000"/>
                          </a:solidFill>
                          <a:effectLst/>
                          <a:latin typeface="Calibri" panose="020F0502020204030204" pitchFamily="34" charset="0"/>
                        </a:rPr>
                        <a:t> primera </a:t>
                      </a:r>
                      <a:r>
                        <a:rPr lang="es-ES" sz="700" b="0" i="0" u="none" strike="noStrike" dirty="0" err="1">
                          <a:solidFill>
                            <a:srgbClr val="000000"/>
                          </a:solidFill>
                          <a:effectLst/>
                          <a:latin typeface="Calibri" panose="020F0502020204030204" pitchFamily="34" charset="0"/>
                        </a:rPr>
                        <a:t>relació</a:t>
                      </a:r>
                      <a:r>
                        <a:rPr lang="es-ES" sz="700" b="0" i="0" u="none" strike="noStrike" dirty="0">
                          <a:solidFill>
                            <a:srgbClr val="000000"/>
                          </a:solidFill>
                          <a:effectLst/>
                          <a:latin typeface="Calibri" panose="020F0502020204030204" pitchFamily="34" charset="0"/>
                        </a:rPr>
                        <a:t> sexual </a:t>
                      </a:r>
                      <a:r>
                        <a:rPr lang="es-ES" sz="700" b="0" i="0" u="none" strike="noStrike" dirty="0" err="1">
                          <a:solidFill>
                            <a:srgbClr val="000000"/>
                          </a:solidFill>
                          <a:effectLst/>
                          <a:latin typeface="Calibri" panose="020F0502020204030204" pitchFamily="34" charset="0"/>
                        </a:rPr>
                        <a:t>amb</a:t>
                      </a:r>
                      <a:r>
                        <a:rPr lang="es-ES" sz="700" b="0" i="0" u="none" strike="noStrike" dirty="0">
                          <a:solidFill>
                            <a:srgbClr val="000000"/>
                          </a:solidFill>
                          <a:effectLst/>
                          <a:latin typeface="Calibri" panose="020F0502020204030204" pitchFamily="34" charset="0"/>
                        </a:rPr>
                        <a:t> </a:t>
                      </a:r>
                      <a:r>
                        <a:rPr lang="es-ES" sz="700" b="0" i="0" u="none" strike="noStrike" dirty="0" err="1">
                          <a:solidFill>
                            <a:srgbClr val="000000"/>
                          </a:solidFill>
                          <a:effectLst/>
                          <a:latin typeface="Calibri" panose="020F0502020204030204" pitchFamily="34" charset="0"/>
                        </a:rPr>
                        <a:t>penetració</a:t>
                      </a:r>
                      <a:r>
                        <a:rPr lang="es-ES" sz="700" b="0" i="0" u="none" strike="noStrike" dirty="0">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163595648"/>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108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Sexualitat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descr="D:\Users\maria.aragones\AppData\Local\Microsoft\Windows\Temporary Internet Files\Content.Outlook\KYC2NQVU\Sexualitat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 t="3441" r="5402"/>
          <a:stretch/>
        </p:blipFill>
        <p:spPr bwMode="auto">
          <a:xfrm flipH="1">
            <a:off x="0" y="0"/>
            <a:ext cx="756000" cy="77488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791677349"/>
              </p:ext>
            </p:extLst>
          </p:nvPr>
        </p:nvGraphicFramePr>
        <p:xfrm>
          <a:off x="720000" y="1152000"/>
          <a:ext cx="7704004" cy="3254541"/>
        </p:xfrm>
        <a:graphic>
          <a:graphicData uri="http://schemas.openxmlformats.org/drawingml/2006/table">
            <a:tbl>
              <a:tblPr/>
              <a:tblGrid>
                <a:gridCol w="1443645">
                  <a:extLst>
                    <a:ext uri="{9D8B030D-6E8A-4147-A177-3AD203B41FA5}">
                      <a16:colId xmlns:a16="http://schemas.microsoft.com/office/drawing/2014/main" xmlns="" val="2452187347"/>
                    </a:ext>
                  </a:extLst>
                </a:gridCol>
                <a:gridCol w="335254">
                  <a:extLst>
                    <a:ext uri="{9D8B030D-6E8A-4147-A177-3AD203B41FA5}">
                      <a16:colId xmlns:a16="http://schemas.microsoft.com/office/drawing/2014/main" xmlns="" val="1264119898"/>
                    </a:ext>
                  </a:extLst>
                </a:gridCol>
                <a:gridCol w="294203">
                  <a:extLst>
                    <a:ext uri="{9D8B030D-6E8A-4147-A177-3AD203B41FA5}">
                      <a16:colId xmlns:a16="http://schemas.microsoft.com/office/drawing/2014/main" xmlns="" val="3573296941"/>
                    </a:ext>
                  </a:extLst>
                </a:gridCol>
                <a:gridCol w="109471">
                  <a:extLst>
                    <a:ext uri="{9D8B030D-6E8A-4147-A177-3AD203B41FA5}">
                      <a16:colId xmlns:a16="http://schemas.microsoft.com/office/drawing/2014/main" xmlns="" val="3169993462"/>
                    </a:ext>
                  </a:extLst>
                </a:gridCol>
                <a:gridCol w="355780">
                  <a:extLst>
                    <a:ext uri="{9D8B030D-6E8A-4147-A177-3AD203B41FA5}">
                      <a16:colId xmlns:a16="http://schemas.microsoft.com/office/drawing/2014/main" xmlns="" val="3694570269"/>
                    </a:ext>
                  </a:extLst>
                </a:gridCol>
                <a:gridCol w="355780">
                  <a:extLst>
                    <a:ext uri="{9D8B030D-6E8A-4147-A177-3AD203B41FA5}">
                      <a16:colId xmlns:a16="http://schemas.microsoft.com/office/drawing/2014/main" xmlns="" val="3868683155"/>
                    </a:ext>
                  </a:extLst>
                </a:gridCol>
                <a:gridCol w="109471">
                  <a:extLst>
                    <a:ext uri="{9D8B030D-6E8A-4147-A177-3AD203B41FA5}">
                      <a16:colId xmlns:a16="http://schemas.microsoft.com/office/drawing/2014/main" xmlns="" val="3603723511"/>
                    </a:ext>
                  </a:extLst>
                </a:gridCol>
                <a:gridCol w="355780">
                  <a:extLst>
                    <a:ext uri="{9D8B030D-6E8A-4147-A177-3AD203B41FA5}">
                      <a16:colId xmlns:a16="http://schemas.microsoft.com/office/drawing/2014/main" xmlns="" val="4100178350"/>
                    </a:ext>
                  </a:extLst>
                </a:gridCol>
                <a:gridCol w="355780">
                  <a:extLst>
                    <a:ext uri="{9D8B030D-6E8A-4147-A177-3AD203B41FA5}">
                      <a16:colId xmlns:a16="http://schemas.microsoft.com/office/drawing/2014/main" xmlns="" val="3934244870"/>
                    </a:ext>
                  </a:extLst>
                </a:gridCol>
                <a:gridCol w="355780">
                  <a:extLst>
                    <a:ext uri="{9D8B030D-6E8A-4147-A177-3AD203B41FA5}">
                      <a16:colId xmlns:a16="http://schemas.microsoft.com/office/drawing/2014/main" xmlns="" val="1476631097"/>
                    </a:ext>
                  </a:extLst>
                </a:gridCol>
                <a:gridCol w="355780">
                  <a:extLst>
                    <a:ext uri="{9D8B030D-6E8A-4147-A177-3AD203B41FA5}">
                      <a16:colId xmlns:a16="http://schemas.microsoft.com/office/drawing/2014/main" xmlns="" val="2351718918"/>
                    </a:ext>
                  </a:extLst>
                </a:gridCol>
                <a:gridCol w="109471">
                  <a:extLst>
                    <a:ext uri="{9D8B030D-6E8A-4147-A177-3AD203B41FA5}">
                      <a16:colId xmlns:a16="http://schemas.microsoft.com/office/drawing/2014/main" xmlns="" val="78722264"/>
                    </a:ext>
                  </a:extLst>
                </a:gridCol>
                <a:gridCol w="355780">
                  <a:extLst>
                    <a:ext uri="{9D8B030D-6E8A-4147-A177-3AD203B41FA5}">
                      <a16:colId xmlns:a16="http://schemas.microsoft.com/office/drawing/2014/main" xmlns="" val="2384094778"/>
                    </a:ext>
                  </a:extLst>
                </a:gridCol>
                <a:gridCol w="355780">
                  <a:extLst>
                    <a:ext uri="{9D8B030D-6E8A-4147-A177-3AD203B41FA5}">
                      <a16:colId xmlns:a16="http://schemas.microsoft.com/office/drawing/2014/main" xmlns="" val="2499767569"/>
                    </a:ext>
                  </a:extLst>
                </a:gridCol>
                <a:gridCol w="109471">
                  <a:extLst>
                    <a:ext uri="{9D8B030D-6E8A-4147-A177-3AD203B41FA5}">
                      <a16:colId xmlns:a16="http://schemas.microsoft.com/office/drawing/2014/main" xmlns="" val="1408026224"/>
                    </a:ext>
                  </a:extLst>
                </a:gridCol>
                <a:gridCol w="355780">
                  <a:extLst>
                    <a:ext uri="{9D8B030D-6E8A-4147-A177-3AD203B41FA5}">
                      <a16:colId xmlns:a16="http://schemas.microsoft.com/office/drawing/2014/main" xmlns="" val="2806958317"/>
                    </a:ext>
                  </a:extLst>
                </a:gridCol>
                <a:gridCol w="355780">
                  <a:extLst>
                    <a:ext uri="{9D8B030D-6E8A-4147-A177-3AD203B41FA5}">
                      <a16:colId xmlns:a16="http://schemas.microsoft.com/office/drawing/2014/main" xmlns="" val="3101251702"/>
                    </a:ext>
                  </a:extLst>
                </a:gridCol>
                <a:gridCol w="355780">
                  <a:extLst>
                    <a:ext uri="{9D8B030D-6E8A-4147-A177-3AD203B41FA5}">
                      <a16:colId xmlns:a16="http://schemas.microsoft.com/office/drawing/2014/main" xmlns="" val="2727737744"/>
                    </a:ext>
                  </a:extLst>
                </a:gridCol>
                <a:gridCol w="109471">
                  <a:extLst>
                    <a:ext uri="{9D8B030D-6E8A-4147-A177-3AD203B41FA5}">
                      <a16:colId xmlns:a16="http://schemas.microsoft.com/office/drawing/2014/main" xmlns="" val="2682303922"/>
                    </a:ext>
                  </a:extLst>
                </a:gridCol>
                <a:gridCol w="389989">
                  <a:extLst>
                    <a:ext uri="{9D8B030D-6E8A-4147-A177-3AD203B41FA5}">
                      <a16:colId xmlns:a16="http://schemas.microsoft.com/office/drawing/2014/main" xmlns="" val="2883770949"/>
                    </a:ext>
                  </a:extLst>
                </a:gridCol>
                <a:gridCol w="389989">
                  <a:extLst>
                    <a:ext uri="{9D8B030D-6E8A-4147-A177-3AD203B41FA5}">
                      <a16:colId xmlns:a16="http://schemas.microsoft.com/office/drawing/2014/main" xmlns="" val="1763174477"/>
                    </a:ext>
                  </a:extLst>
                </a:gridCol>
                <a:gridCol w="389989">
                  <a:extLst>
                    <a:ext uri="{9D8B030D-6E8A-4147-A177-3AD203B41FA5}">
                      <a16:colId xmlns:a16="http://schemas.microsoft.com/office/drawing/2014/main" xmlns="" val="1217681146"/>
                    </a:ext>
                  </a:extLst>
                </a:gridCol>
              </a:tblGrid>
              <a:tr h="107669">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912610935"/>
                  </a:ext>
                </a:extLst>
              </a:tr>
              <a:tr h="215337">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735328863"/>
                  </a:ext>
                </a:extLst>
              </a:tr>
              <a:tr h="10881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2339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211575554"/>
                  </a:ext>
                </a:extLst>
              </a:tr>
              <a:tr h="108819">
                <a:tc>
                  <a:txBody>
                    <a:bodyPr/>
                    <a:lstStyle/>
                    <a:p>
                      <a:pPr algn="l" fontAlgn="b"/>
                      <a:r>
                        <a:rPr lang="ca-ES" sz="700" b="1" i="0" u="none" strike="noStrike">
                          <a:solidFill>
                            <a:srgbClr val="112277"/>
                          </a:solidFill>
                          <a:effectLst/>
                          <a:latin typeface="Calibri" panose="020F0502020204030204" pitchFamily="34" charset="0"/>
                        </a:rPr>
                        <a:t>Freqüència relacions sexuals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843884291"/>
                  </a:ext>
                </a:extLst>
              </a:tr>
              <a:tr h="108819">
                <a:tc>
                  <a:txBody>
                    <a:bodyPr/>
                    <a:lstStyle/>
                    <a:p>
                      <a:pPr algn="l" fontAlgn="b"/>
                      <a:r>
                        <a:rPr lang="fr-FR" sz="700" b="0" i="0" u="none" strike="noStrike">
                          <a:solidFill>
                            <a:srgbClr val="000000"/>
                          </a:solidFill>
                          <a:effectLst/>
                          <a:latin typeface="Calibri" panose="020F0502020204030204" pitchFamily="34" charset="0"/>
                        </a:rPr>
                        <a:t>De tant en tant / Diversos cops per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64,7%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694797449"/>
                  </a:ext>
                </a:extLst>
              </a:tr>
              <a:tr h="108819">
                <a:tc>
                  <a:txBody>
                    <a:bodyPr/>
                    <a:lstStyle/>
                    <a:p>
                      <a:pPr algn="l" fontAlgn="b"/>
                      <a:r>
                        <a:rPr lang="ca-ES" sz="700" b="0" i="0" u="none" strike="noStrike">
                          <a:solidFill>
                            <a:srgbClr val="000000"/>
                          </a:solidFill>
                          <a:effectLst/>
                          <a:latin typeface="Calibri" panose="020F0502020204030204" pitchFamily="34" charset="0"/>
                        </a:rPr>
                        <a:t>Rarament / Només 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18124821"/>
                  </a:ext>
                </a:extLst>
              </a:tr>
              <a:tr h="10881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42511511"/>
                  </a:ext>
                </a:extLst>
              </a:tr>
              <a:tr h="10881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47807356"/>
                  </a:ext>
                </a:extLst>
              </a:tr>
              <a:tr h="10766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2339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42066165"/>
                  </a:ext>
                </a:extLst>
              </a:tr>
              <a:tr h="107669">
                <a:tc>
                  <a:txBody>
                    <a:bodyPr/>
                    <a:lstStyle/>
                    <a:p>
                      <a:pPr algn="l" fontAlgn="b"/>
                      <a:r>
                        <a:rPr lang="ca-ES" sz="700" b="1" i="0" u="none" strike="noStrike">
                          <a:solidFill>
                            <a:srgbClr val="112277"/>
                          </a:solidFill>
                          <a:effectLst/>
                          <a:latin typeface="Calibri" panose="020F0502020204030204" pitchFamily="34" charset="0"/>
                        </a:rPr>
                        <a:t>Mètodes anticonceptius que utilitza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15865800"/>
                  </a:ext>
                </a:extLst>
              </a:tr>
              <a:tr h="108819">
                <a:tc>
                  <a:txBody>
                    <a:bodyPr/>
                    <a:lstStyle/>
                    <a:p>
                      <a:pPr algn="l" fontAlgn="b"/>
                      <a:r>
                        <a:rPr lang="ca-ES" sz="700" b="0" i="0" u="none" strike="noStrike">
                          <a:solidFill>
                            <a:srgbClr val="000000"/>
                          </a:solidFill>
                          <a:effectLst/>
                          <a:latin typeface="Calibri" panose="020F0502020204030204" pitchFamily="34" charset="0"/>
                        </a:rPr>
                        <a:t>Cap</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274750658"/>
                  </a:ext>
                </a:extLst>
              </a:tr>
              <a:tr h="108819">
                <a:tc>
                  <a:txBody>
                    <a:bodyPr/>
                    <a:lstStyle/>
                    <a:p>
                      <a:pPr algn="l" fontAlgn="b"/>
                      <a:r>
                        <a:rPr lang="ca-ES" sz="700" b="0" i="0" u="none" strike="noStrike">
                          <a:solidFill>
                            <a:srgbClr val="000000"/>
                          </a:solidFill>
                          <a:effectLst/>
                          <a:latin typeface="Calibri" panose="020F0502020204030204" pitchFamily="34" charset="0"/>
                        </a:rPr>
                        <a:t>Mètodes insegurs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347502138"/>
                  </a:ext>
                </a:extLst>
              </a:tr>
              <a:tr h="108819">
                <a:tc>
                  <a:txBody>
                    <a:bodyPr/>
                    <a:lstStyle/>
                    <a:p>
                      <a:pPr algn="l" fontAlgn="b"/>
                      <a:r>
                        <a:rPr lang="ca-ES" sz="700" b="0" i="0" u="none" strike="noStrike">
                          <a:solidFill>
                            <a:srgbClr val="000000"/>
                          </a:solidFill>
                          <a:effectLst/>
                          <a:latin typeface="Calibri" panose="020F0502020204030204" pitchFamily="34" charset="0"/>
                        </a:rPr>
                        <a:t>Mètodes barrera i anticonceptius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137635421"/>
                  </a:ext>
                </a:extLst>
              </a:tr>
              <a:tr h="108819">
                <a:tc>
                  <a:txBody>
                    <a:bodyPr/>
                    <a:lstStyle/>
                    <a:p>
                      <a:pPr algn="l" fontAlgn="b"/>
                      <a:r>
                        <a:rPr lang="ca-ES" sz="700" b="0" i="0" u="none" strike="noStrike">
                          <a:solidFill>
                            <a:srgbClr val="000000"/>
                          </a:solidFill>
                          <a:effectLst/>
                          <a:latin typeface="Calibri" panose="020F0502020204030204" pitchFamily="34" charset="0"/>
                        </a:rPr>
                        <a:t>Mètodes únicament anticonceptius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253949323"/>
                  </a:ext>
                </a:extLst>
              </a:tr>
              <a:tr h="10881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07068493"/>
                  </a:ext>
                </a:extLst>
              </a:tr>
              <a:tr h="10881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922566440"/>
                  </a:ext>
                </a:extLst>
              </a:tr>
              <a:tr h="10881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2339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3053882"/>
                  </a:ext>
                </a:extLst>
              </a:tr>
              <a:tr h="108819">
                <a:tc>
                  <a:txBody>
                    <a:bodyPr/>
                    <a:lstStyle/>
                    <a:p>
                      <a:pPr algn="l" fontAlgn="b"/>
                      <a:r>
                        <a:rPr lang="ca-ES" sz="700" b="1" i="0" u="none" strike="noStrike">
                          <a:solidFill>
                            <a:srgbClr val="112277"/>
                          </a:solidFill>
                          <a:effectLst/>
                          <a:latin typeface="Calibri" panose="020F0502020204030204" pitchFamily="34" charset="0"/>
                        </a:rPr>
                        <a:t>Ús píndola de l'endemà</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093085182"/>
                  </a:ext>
                </a:extLst>
              </a:tr>
              <a:tr h="108819">
                <a:tc>
                  <a:txBody>
                    <a:bodyPr/>
                    <a:lstStyle/>
                    <a:p>
                      <a:pPr algn="l" fontAlgn="b"/>
                      <a:r>
                        <a:rPr lang="ca-ES" sz="700" b="0" i="0" u="none" strike="noStrike">
                          <a:solidFill>
                            <a:srgbClr val="000000"/>
                          </a:solidFill>
                          <a:effectLst/>
                          <a:latin typeface="Calibri" panose="020F0502020204030204" pitchFamily="34" charset="0"/>
                        </a:rPr>
                        <a:t>Cap</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888677124"/>
                  </a:ext>
                </a:extLst>
              </a:tr>
              <a:tr h="108819">
                <a:tc>
                  <a:txBody>
                    <a:bodyPr/>
                    <a:lstStyle/>
                    <a:p>
                      <a:pPr algn="l" fontAlgn="b"/>
                      <a:r>
                        <a:rPr lang="ca-ES" sz="700" b="0" i="0" u="none" strike="noStrike">
                          <a:solidFill>
                            <a:srgbClr val="000000"/>
                          </a:solidFill>
                          <a:effectLst/>
                          <a:latin typeface="Calibri" panose="020F0502020204030204" pitchFamily="34" charset="0"/>
                        </a:rPr>
                        <a:t>Una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269789457"/>
                  </a:ext>
                </a:extLst>
              </a:tr>
              <a:tr h="108819">
                <a:tc>
                  <a:txBody>
                    <a:bodyPr/>
                    <a:lstStyle/>
                    <a:p>
                      <a:pPr algn="l" fontAlgn="b"/>
                      <a:r>
                        <a:rPr lang="ca-ES" sz="700" b="0" i="0" u="none" strike="noStrike">
                          <a:solidFill>
                            <a:srgbClr val="000000"/>
                          </a:solidFill>
                          <a:effectLst/>
                          <a:latin typeface="Calibri" panose="020F0502020204030204" pitchFamily="34" charset="0"/>
                        </a:rPr>
                        <a:t>Més d'una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53310579"/>
                  </a:ext>
                </a:extLst>
              </a:tr>
              <a:tr h="10881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9068795"/>
                  </a:ext>
                </a:extLst>
              </a:tr>
              <a:tr h="10881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2339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74267724"/>
                  </a:ext>
                </a:extLst>
              </a:tr>
              <a:tr h="108819">
                <a:tc>
                  <a:txBody>
                    <a:bodyPr/>
                    <a:lstStyle/>
                    <a:p>
                      <a:pPr algn="l" fontAlgn="b"/>
                      <a:r>
                        <a:rPr lang="ca-ES" sz="700" b="1" i="0" u="none" strike="noStrike">
                          <a:solidFill>
                            <a:srgbClr val="112277"/>
                          </a:solidFill>
                          <a:effectLst/>
                          <a:latin typeface="Calibri" panose="020F0502020204030204" pitchFamily="34" charset="0"/>
                        </a:rPr>
                        <a:t>Embaràs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874856718"/>
                  </a:ext>
                </a:extLst>
              </a:tr>
              <a:tr h="108819">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206932812"/>
                  </a:ext>
                </a:extLst>
              </a:tr>
              <a:tr h="108819">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54554386"/>
                  </a:ext>
                </a:extLst>
              </a:tr>
              <a:tr h="108819">
                <a:tc>
                  <a:txBody>
                    <a:bodyPr/>
                    <a:lstStyle/>
                    <a:p>
                      <a:pPr algn="l" fontAlgn="b"/>
                      <a:r>
                        <a:rPr lang="ca-ES" sz="700" b="0" i="0" u="none" strike="noStrike">
                          <a:solidFill>
                            <a:srgbClr val="000000"/>
                          </a:solidFill>
                          <a:effectLst/>
                          <a:latin typeface="Calibri" panose="020F0502020204030204" pitchFamily="34" charset="0"/>
                        </a:rPr>
                        <a:t>No ho sé</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739613901"/>
                  </a:ext>
                </a:extLst>
              </a:tr>
              <a:tr h="108819">
                <a:tc>
                  <a:txBody>
                    <a:bodyPr/>
                    <a:lstStyle/>
                    <a:p>
                      <a:pPr algn="l" fontAlgn="b"/>
                      <a:r>
                        <a:rPr lang="ca-ES" sz="700" b="0" i="0" u="none" strike="noStrike">
                          <a:solidFill>
                            <a:srgbClr val="000000"/>
                          </a:solidFill>
                          <a:effectLst/>
                          <a:latin typeface="Calibri" panose="020F0502020204030204" pitchFamily="34" charset="0"/>
                        </a:rPr>
                        <a:t>No consta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dirty="0">
                        <a:solidFill>
                          <a:srgbClr val="000000"/>
                        </a:solidFill>
                        <a:effectLst/>
                        <a:latin typeface="Calibri" panose="020F0502020204030204" pitchFamily="34" charset="0"/>
                      </a:endParaRP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76741875"/>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2125907160"/>
              </p:ext>
            </p:extLst>
          </p:nvPr>
        </p:nvGraphicFramePr>
        <p:xfrm>
          <a:off x="360000" y="4680000"/>
          <a:ext cx="5400000" cy="426720"/>
        </p:xfrm>
        <a:graphic>
          <a:graphicData uri="http://schemas.openxmlformats.org/drawingml/2006/table">
            <a:tbl>
              <a:tblPr/>
              <a:tblGrid>
                <a:gridCol w="5400000">
                  <a:extLst>
                    <a:ext uri="{9D8B030D-6E8A-4147-A177-3AD203B41FA5}">
                      <a16:colId xmlns:a16="http://schemas.microsoft.com/office/drawing/2014/main" xmlns="" val="2914887293"/>
                    </a:ext>
                  </a:extLst>
                </a:gridCol>
              </a:tblGrid>
              <a:tr h="59400">
                <a:tc>
                  <a:txBody>
                    <a:bodyPr/>
                    <a:lstStyle/>
                    <a:p>
                      <a:pPr algn="l" fontAlgn="b"/>
                      <a:r>
                        <a:rPr lang="ca-ES" sz="700" b="0" i="0" u="none" strike="noStrike">
                          <a:solidFill>
                            <a:srgbClr val="000000"/>
                          </a:solidFill>
                          <a:effectLst/>
                          <a:latin typeface="Calibri" panose="020F0502020204030204" pitchFamily="34" charset="0"/>
                        </a:rPr>
                        <a:t>Q57. Amb quina freqüència tens relacions sexuals amb penetració?</a:t>
                      </a:r>
                    </a:p>
                  </a:txBody>
                  <a:tcPr marL="0" marR="0" marT="0" marB="0" anchor="b">
                    <a:lnL>
                      <a:noFill/>
                    </a:lnL>
                    <a:lnR>
                      <a:noFill/>
                    </a:lnR>
                    <a:lnT>
                      <a:noFill/>
                    </a:lnT>
                    <a:lnB>
                      <a:noFill/>
                    </a:lnB>
                  </a:tcPr>
                </a:tc>
                <a:extLst>
                  <a:ext uri="{0D108BD9-81ED-4DB2-BD59-A6C34878D82A}">
                    <a16:rowId xmlns:a16="http://schemas.microsoft.com/office/drawing/2014/main" xmlns="" val="3785793729"/>
                  </a:ext>
                </a:extLst>
              </a:tr>
              <a:tr h="59400">
                <a:tc>
                  <a:txBody>
                    <a:bodyPr/>
                    <a:lstStyle/>
                    <a:p>
                      <a:pPr algn="l" fontAlgn="b"/>
                      <a:r>
                        <a:rPr lang="ca-ES" sz="700" b="0" i="0" u="none" strike="noStrike">
                          <a:solidFill>
                            <a:srgbClr val="000000"/>
                          </a:solidFill>
                          <a:effectLst/>
                          <a:latin typeface="Calibri" panose="020F0502020204030204" pitchFamily="34" charset="0"/>
                        </a:rPr>
                        <a:t>Q58. De les següents opcions, assenyala la que hagis utilitzat com a mètode anticonceptiu en les teves relacions sexuals amb penetració</a:t>
                      </a:r>
                    </a:p>
                  </a:txBody>
                  <a:tcPr marL="0" marR="0" marT="0" marB="0" anchor="b">
                    <a:lnL>
                      <a:noFill/>
                    </a:lnL>
                    <a:lnR>
                      <a:noFill/>
                    </a:lnR>
                    <a:lnT>
                      <a:noFill/>
                    </a:lnT>
                    <a:lnB>
                      <a:noFill/>
                    </a:lnB>
                  </a:tcPr>
                </a:tc>
                <a:extLst>
                  <a:ext uri="{0D108BD9-81ED-4DB2-BD59-A6C34878D82A}">
                    <a16:rowId xmlns:a16="http://schemas.microsoft.com/office/drawing/2014/main" xmlns="" val="2872903100"/>
                  </a:ext>
                </a:extLst>
              </a:tr>
              <a:tr h="59400">
                <a:tc>
                  <a:txBody>
                    <a:bodyPr/>
                    <a:lstStyle/>
                    <a:p>
                      <a:pPr algn="l" fontAlgn="b"/>
                      <a:r>
                        <a:rPr lang="ca-ES" sz="700" b="0" i="0" u="none" strike="noStrike">
                          <a:solidFill>
                            <a:srgbClr val="000000"/>
                          </a:solidFill>
                          <a:effectLst/>
                          <a:latin typeface="Calibri" panose="020F0502020204030204" pitchFamily="34" charset="0"/>
                        </a:rPr>
                        <a:t>Q59. Quantes vegades has fet servir la píndola de l'endemà en els últims 6 mesos o l'ha feta servir la teva parella?</a:t>
                      </a:r>
                    </a:p>
                  </a:txBody>
                  <a:tcPr marL="0" marR="0" marT="0" marB="0" anchor="b">
                    <a:lnL>
                      <a:noFill/>
                    </a:lnL>
                    <a:lnR>
                      <a:noFill/>
                    </a:lnR>
                    <a:lnT>
                      <a:noFill/>
                    </a:lnT>
                    <a:lnB>
                      <a:noFill/>
                    </a:lnB>
                  </a:tcPr>
                </a:tc>
                <a:extLst>
                  <a:ext uri="{0D108BD9-81ED-4DB2-BD59-A6C34878D82A}">
                    <a16:rowId xmlns:a16="http://schemas.microsoft.com/office/drawing/2014/main" xmlns="" val="1381564959"/>
                  </a:ext>
                </a:extLst>
              </a:tr>
              <a:tr h="59400">
                <a:tc>
                  <a:txBody>
                    <a:bodyPr/>
                    <a:lstStyle/>
                    <a:p>
                      <a:pPr algn="l" fontAlgn="b"/>
                      <a:r>
                        <a:rPr lang="ca-ES" sz="700" b="0" i="0" u="none" strike="noStrike" dirty="0">
                          <a:solidFill>
                            <a:srgbClr val="000000"/>
                          </a:solidFill>
                          <a:effectLst/>
                          <a:latin typeface="Calibri" panose="020F0502020204030204" pitchFamily="34" charset="0"/>
                        </a:rPr>
                        <a:t>Q60. Alguna vegada t'has quedat embarassada o has deixat embarassada la teva parella?</a:t>
                      </a:r>
                    </a:p>
                  </a:txBody>
                  <a:tcPr marL="0" marR="0" marT="0" marB="0" anchor="b">
                    <a:lnL>
                      <a:noFill/>
                    </a:lnL>
                    <a:lnR>
                      <a:noFill/>
                    </a:lnR>
                    <a:lnT>
                      <a:noFill/>
                    </a:lnT>
                    <a:lnB>
                      <a:noFill/>
                    </a:lnB>
                  </a:tcPr>
                </a:tc>
                <a:extLst>
                  <a:ext uri="{0D108BD9-81ED-4DB2-BD59-A6C34878D82A}">
                    <a16:rowId xmlns:a16="http://schemas.microsoft.com/office/drawing/2014/main" xmlns="" val="2003614325"/>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109</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Sexualitat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descr="D:\Users\maria.aragones\AppData\Local\Microsoft\Windows\Temporary Internet Files\Content.Outlook\KYC2NQVU\Sexualitat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 t="3441" r="5402"/>
          <a:stretch/>
        </p:blipFill>
        <p:spPr bwMode="auto">
          <a:xfrm flipH="1">
            <a:off x="0" y="0"/>
            <a:ext cx="756000" cy="77488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609586726"/>
              </p:ext>
            </p:extLst>
          </p:nvPr>
        </p:nvGraphicFramePr>
        <p:xfrm>
          <a:off x="720000" y="1152000"/>
          <a:ext cx="7704006" cy="3200400"/>
        </p:xfrm>
        <a:graphic>
          <a:graphicData uri="http://schemas.openxmlformats.org/drawingml/2006/table">
            <a:tbl>
              <a:tblPr/>
              <a:tblGrid>
                <a:gridCol w="1443646">
                  <a:extLst>
                    <a:ext uri="{9D8B030D-6E8A-4147-A177-3AD203B41FA5}">
                      <a16:colId xmlns:a16="http://schemas.microsoft.com/office/drawing/2014/main" xmlns="" val="3016826961"/>
                    </a:ext>
                  </a:extLst>
                </a:gridCol>
                <a:gridCol w="335255">
                  <a:extLst>
                    <a:ext uri="{9D8B030D-6E8A-4147-A177-3AD203B41FA5}">
                      <a16:colId xmlns:a16="http://schemas.microsoft.com/office/drawing/2014/main" xmlns="" val="4255001249"/>
                    </a:ext>
                  </a:extLst>
                </a:gridCol>
                <a:gridCol w="294203">
                  <a:extLst>
                    <a:ext uri="{9D8B030D-6E8A-4147-A177-3AD203B41FA5}">
                      <a16:colId xmlns:a16="http://schemas.microsoft.com/office/drawing/2014/main" xmlns="" val="3544029268"/>
                    </a:ext>
                  </a:extLst>
                </a:gridCol>
                <a:gridCol w="109471">
                  <a:extLst>
                    <a:ext uri="{9D8B030D-6E8A-4147-A177-3AD203B41FA5}">
                      <a16:colId xmlns:a16="http://schemas.microsoft.com/office/drawing/2014/main" xmlns="" val="2591158039"/>
                    </a:ext>
                  </a:extLst>
                </a:gridCol>
                <a:gridCol w="355780">
                  <a:extLst>
                    <a:ext uri="{9D8B030D-6E8A-4147-A177-3AD203B41FA5}">
                      <a16:colId xmlns:a16="http://schemas.microsoft.com/office/drawing/2014/main" xmlns="" val="1698290891"/>
                    </a:ext>
                  </a:extLst>
                </a:gridCol>
                <a:gridCol w="355780">
                  <a:extLst>
                    <a:ext uri="{9D8B030D-6E8A-4147-A177-3AD203B41FA5}">
                      <a16:colId xmlns:a16="http://schemas.microsoft.com/office/drawing/2014/main" xmlns="" val="3317602400"/>
                    </a:ext>
                  </a:extLst>
                </a:gridCol>
                <a:gridCol w="109471">
                  <a:extLst>
                    <a:ext uri="{9D8B030D-6E8A-4147-A177-3AD203B41FA5}">
                      <a16:colId xmlns:a16="http://schemas.microsoft.com/office/drawing/2014/main" xmlns="" val="3297640307"/>
                    </a:ext>
                  </a:extLst>
                </a:gridCol>
                <a:gridCol w="355780">
                  <a:extLst>
                    <a:ext uri="{9D8B030D-6E8A-4147-A177-3AD203B41FA5}">
                      <a16:colId xmlns:a16="http://schemas.microsoft.com/office/drawing/2014/main" xmlns="" val="1357779467"/>
                    </a:ext>
                  </a:extLst>
                </a:gridCol>
                <a:gridCol w="355780">
                  <a:extLst>
                    <a:ext uri="{9D8B030D-6E8A-4147-A177-3AD203B41FA5}">
                      <a16:colId xmlns:a16="http://schemas.microsoft.com/office/drawing/2014/main" xmlns="" val="579448294"/>
                    </a:ext>
                  </a:extLst>
                </a:gridCol>
                <a:gridCol w="355780">
                  <a:extLst>
                    <a:ext uri="{9D8B030D-6E8A-4147-A177-3AD203B41FA5}">
                      <a16:colId xmlns:a16="http://schemas.microsoft.com/office/drawing/2014/main" xmlns="" val="3132847853"/>
                    </a:ext>
                  </a:extLst>
                </a:gridCol>
                <a:gridCol w="355780">
                  <a:extLst>
                    <a:ext uri="{9D8B030D-6E8A-4147-A177-3AD203B41FA5}">
                      <a16:colId xmlns:a16="http://schemas.microsoft.com/office/drawing/2014/main" xmlns="" val="2227487363"/>
                    </a:ext>
                  </a:extLst>
                </a:gridCol>
                <a:gridCol w="109471">
                  <a:extLst>
                    <a:ext uri="{9D8B030D-6E8A-4147-A177-3AD203B41FA5}">
                      <a16:colId xmlns:a16="http://schemas.microsoft.com/office/drawing/2014/main" xmlns="" val="732477864"/>
                    </a:ext>
                  </a:extLst>
                </a:gridCol>
                <a:gridCol w="355780">
                  <a:extLst>
                    <a:ext uri="{9D8B030D-6E8A-4147-A177-3AD203B41FA5}">
                      <a16:colId xmlns:a16="http://schemas.microsoft.com/office/drawing/2014/main" xmlns="" val="2114420249"/>
                    </a:ext>
                  </a:extLst>
                </a:gridCol>
                <a:gridCol w="355780">
                  <a:extLst>
                    <a:ext uri="{9D8B030D-6E8A-4147-A177-3AD203B41FA5}">
                      <a16:colId xmlns:a16="http://schemas.microsoft.com/office/drawing/2014/main" xmlns="" val="3624179431"/>
                    </a:ext>
                  </a:extLst>
                </a:gridCol>
                <a:gridCol w="109471">
                  <a:extLst>
                    <a:ext uri="{9D8B030D-6E8A-4147-A177-3AD203B41FA5}">
                      <a16:colId xmlns:a16="http://schemas.microsoft.com/office/drawing/2014/main" xmlns="" val="2173297326"/>
                    </a:ext>
                  </a:extLst>
                </a:gridCol>
                <a:gridCol w="355780">
                  <a:extLst>
                    <a:ext uri="{9D8B030D-6E8A-4147-A177-3AD203B41FA5}">
                      <a16:colId xmlns:a16="http://schemas.microsoft.com/office/drawing/2014/main" xmlns="" val="2663836305"/>
                    </a:ext>
                  </a:extLst>
                </a:gridCol>
                <a:gridCol w="355780">
                  <a:extLst>
                    <a:ext uri="{9D8B030D-6E8A-4147-A177-3AD203B41FA5}">
                      <a16:colId xmlns:a16="http://schemas.microsoft.com/office/drawing/2014/main" xmlns="" val="1773503229"/>
                    </a:ext>
                  </a:extLst>
                </a:gridCol>
                <a:gridCol w="355780">
                  <a:extLst>
                    <a:ext uri="{9D8B030D-6E8A-4147-A177-3AD203B41FA5}">
                      <a16:colId xmlns:a16="http://schemas.microsoft.com/office/drawing/2014/main" xmlns="" val="1838424442"/>
                    </a:ext>
                  </a:extLst>
                </a:gridCol>
                <a:gridCol w="109471">
                  <a:extLst>
                    <a:ext uri="{9D8B030D-6E8A-4147-A177-3AD203B41FA5}">
                      <a16:colId xmlns:a16="http://schemas.microsoft.com/office/drawing/2014/main" xmlns="" val="2462196437"/>
                    </a:ext>
                  </a:extLst>
                </a:gridCol>
                <a:gridCol w="389989">
                  <a:extLst>
                    <a:ext uri="{9D8B030D-6E8A-4147-A177-3AD203B41FA5}">
                      <a16:colId xmlns:a16="http://schemas.microsoft.com/office/drawing/2014/main" xmlns="" val="3877069461"/>
                    </a:ext>
                  </a:extLst>
                </a:gridCol>
                <a:gridCol w="389989">
                  <a:extLst>
                    <a:ext uri="{9D8B030D-6E8A-4147-A177-3AD203B41FA5}">
                      <a16:colId xmlns:a16="http://schemas.microsoft.com/office/drawing/2014/main" xmlns="" val="2952667120"/>
                    </a:ext>
                  </a:extLst>
                </a:gridCol>
                <a:gridCol w="389989">
                  <a:extLst>
                    <a:ext uri="{9D8B030D-6E8A-4147-A177-3AD203B41FA5}">
                      <a16:colId xmlns:a16="http://schemas.microsoft.com/office/drawing/2014/main" xmlns="" val="1090639466"/>
                    </a:ext>
                  </a:extLst>
                </a:gridCol>
              </a:tblGrid>
              <a:tr h="97059">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2797407650"/>
                  </a:ext>
                </a:extLst>
              </a:tr>
              <a:tr h="194119">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438647250"/>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00574695"/>
                  </a:ext>
                </a:extLst>
              </a:tr>
              <a:tr h="105882">
                <a:tc>
                  <a:txBody>
                    <a:bodyPr/>
                    <a:lstStyle/>
                    <a:p>
                      <a:pPr algn="l" fontAlgn="b"/>
                      <a:r>
                        <a:rPr lang="ca-ES" sz="700" b="1" i="0" u="none" strike="noStrike">
                          <a:solidFill>
                            <a:srgbClr val="112277"/>
                          </a:solidFill>
                          <a:effectLst/>
                          <a:latin typeface="Calibri" panose="020F0502020204030204" pitchFamily="34" charset="0"/>
                        </a:rPr>
                        <a:t>Comprar preservatius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528130026"/>
                  </a:ext>
                </a:extLst>
              </a:tr>
              <a:tr h="105882">
                <a:tc>
                  <a:txBody>
                    <a:bodyPr/>
                    <a:lstStyle/>
                    <a:p>
                      <a:pPr algn="l" fontAlgn="b"/>
                      <a:r>
                        <a:rPr lang="ca-ES" sz="700" b="0" i="0" u="none" strike="noStrike">
                          <a:solidFill>
                            <a:srgbClr val="000000"/>
                          </a:solidFill>
                          <a:effectLst/>
                          <a:latin typeface="Calibri" panose="020F0502020204030204" pitchFamily="34" charset="0"/>
                        </a:rPr>
                        <a:t>Totalment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43,5%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939512403"/>
                  </a:ext>
                </a:extLst>
              </a:tr>
              <a:tr h="105882">
                <a:tc>
                  <a:txBody>
                    <a:bodyPr/>
                    <a:lstStyle/>
                    <a:p>
                      <a:pPr algn="l" fontAlgn="b"/>
                      <a:r>
                        <a:rPr lang="ca-ES" sz="700" b="0" i="0" u="none" strike="noStrike">
                          <a:solidFill>
                            <a:srgbClr val="000000"/>
                          </a:solidFill>
                          <a:effectLst/>
                          <a:latin typeface="Calibri" panose="020F0502020204030204" pitchFamily="34" charset="0"/>
                        </a:rPr>
                        <a:t>Bastant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114018175"/>
                  </a:ext>
                </a:extLst>
              </a:tr>
              <a:tr h="105882">
                <a:tc>
                  <a:txBody>
                    <a:bodyPr/>
                    <a:lstStyle/>
                    <a:p>
                      <a:pPr algn="l" fontAlgn="b"/>
                      <a:r>
                        <a:rPr lang="ca-ES" sz="700" b="0" i="0" u="none" strike="noStrike">
                          <a:solidFill>
                            <a:srgbClr val="000000"/>
                          </a:solidFill>
                          <a:effectLst/>
                          <a:latin typeface="Calibri" panose="020F0502020204030204" pitchFamily="34" charset="0"/>
                        </a:rPr>
                        <a:t>Incapaç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847642989"/>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990014959"/>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89552889"/>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93498411"/>
                  </a:ext>
                </a:extLst>
              </a:tr>
              <a:tr h="105882">
                <a:tc>
                  <a:txBody>
                    <a:bodyPr/>
                    <a:lstStyle/>
                    <a:p>
                      <a:pPr algn="l" fontAlgn="b"/>
                      <a:r>
                        <a:rPr lang="ca-ES" sz="700" b="1" i="0" u="none" strike="noStrike">
                          <a:solidFill>
                            <a:srgbClr val="112277"/>
                          </a:solidFill>
                          <a:effectLst/>
                          <a:latin typeface="Calibri" panose="020F0502020204030204" pitchFamily="34" charset="0"/>
                        </a:rPr>
                        <a:t>Portar sempre preservatius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797134525"/>
                  </a:ext>
                </a:extLst>
              </a:tr>
              <a:tr h="105882">
                <a:tc>
                  <a:txBody>
                    <a:bodyPr/>
                    <a:lstStyle/>
                    <a:p>
                      <a:pPr algn="l" fontAlgn="b"/>
                      <a:r>
                        <a:rPr lang="ca-ES" sz="700" b="0" i="0" u="none" strike="noStrike">
                          <a:solidFill>
                            <a:srgbClr val="000000"/>
                          </a:solidFill>
                          <a:effectLst/>
                          <a:latin typeface="Calibri" panose="020F0502020204030204" pitchFamily="34" charset="0"/>
                        </a:rPr>
                        <a:t>Totalment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34,4%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834991571"/>
                  </a:ext>
                </a:extLst>
              </a:tr>
              <a:tr h="105882">
                <a:tc>
                  <a:txBody>
                    <a:bodyPr/>
                    <a:lstStyle/>
                    <a:p>
                      <a:pPr algn="l" fontAlgn="b"/>
                      <a:r>
                        <a:rPr lang="ca-ES" sz="700" b="0" i="0" u="none" strike="noStrike">
                          <a:solidFill>
                            <a:srgbClr val="000000"/>
                          </a:solidFill>
                          <a:effectLst/>
                          <a:latin typeface="Calibri" panose="020F0502020204030204" pitchFamily="34" charset="0"/>
                        </a:rPr>
                        <a:t>Bastant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42366456"/>
                  </a:ext>
                </a:extLst>
              </a:tr>
              <a:tr h="105882">
                <a:tc>
                  <a:txBody>
                    <a:bodyPr/>
                    <a:lstStyle/>
                    <a:p>
                      <a:pPr algn="l" fontAlgn="b"/>
                      <a:r>
                        <a:rPr lang="ca-ES" sz="700" b="0" i="0" u="none" strike="noStrike">
                          <a:solidFill>
                            <a:srgbClr val="000000"/>
                          </a:solidFill>
                          <a:effectLst/>
                          <a:latin typeface="Calibri" panose="020F0502020204030204" pitchFamily="34" charset="0"/>
                        </a:rPr>
                        <a:t>Incapaç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59808822"/>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44065201"/>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13668078"/>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40601100"/>
                  </a:ext>
                </a:extLst>
              </a:tr>
              <a:tr h="105882">
                <a:tc gridSpan="3">
                  <a:txBody>
                    <a:bodyPr/>
                    <a:lstStyle/>
                    <a:p>
                      <a:pPr algn="l" fontAlgn="b"/>
                      <a:r>
                        <a:rPr lang="ca-ES" sz="700" b="1" i="0" u="none" strike="noStrike" dirty="0">
                          <a:solidFill>
                            <a:srgbClr val="112277"/>
                          </a:solidFill>
                          <a:effectLst/>
                          <a:latin typeface="Calibri" panose="020F0502020204030204" pitchFamily="34" charset="0"/>
                        </a:rPr>
                        <a:t>Convèncer la parella de fer servir </a:t>
                      </a:r>
                      <a:r>
                        <a:rPr lang="ca-ES" sz="700" b="1" i="0" u="none" strike="noStrike" dirty="0" smtClean="0">
                          <a:solidFill>
                            <a:srgbClr val="112277"/>
                          </a:solidFill>
                          <a:effectLst/>
                          <a:latin typeface="Calibri" panose="020F0502020204030204" pitchFamily="34" charset="0"/>
                        </a:rPr>
                        <a:t>preservatius</a:t>
                      </a:r>
                      <a:endParaRPr lang="ca-ES" sz="700" b="1" i="0" u="none" strike="noStrike" dirty="0">
                        <a:solidFill>
                          <a:srgbClr val="112277"/>
                        </a:solidFill>
                        <a:effectLst/>
                        <a:latin typeface="Calibri" panose="020F0502020204030204" pitchFamily="34" charset="0"/>
                      </a:endParaRP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98671247"/>
                  </a:ext>
                </a:extLst>
              </a:tr>
              <a:tr h="105882">
                <a:tc>
                  <a:txBody>
                    <a:bodyPr/>
                    <a:lstStyle/>
                    <a:p>
                      <a:pPr algn="l" fontAlgn="b"/>
                      <a:r>
                        <a:rPr lang="ca-ES" sz="700" b="0" i="0" u="none" strike="noStrike">
                          <a:solidFill>
                            <a:srgbClr val="000000"/>
                          </a:solidFill>
                          <a:effectLst/>
                          <a:latin typeface="Calibri" panose="020F0502020204030204" pitchFamily="34" charset="0"/>
                        </a:rPr>
                        <a:t>Totalment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086812387"/>
                  </a:ext>
                </a:extLst>
              </a:tr>
              <a:tr h="105882">
                <a:tc>
                  <a:txBody>
                    <a:bodyPr/>
                    <a:lstStyle/>
                    <a:p>
                      <a:pPr algn="l" fontAlgn="b"/>
                      <a:r>
                        <a:rPr lang="ca-ES" sz="700" b="0" i="0" u="none" strike="noStrike">
                          <a:solidFill>
                            <a:srgbClr val="000000"/>
                          </a:solidFill>
                          <a:effectLst/>
                          <a:latin typeface="Calibri" panose="020F0502020204030204" pitchFamily="34" charset="0"/>
                        </a:rPr>
                        <a:t>Bastant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77791487"/>
                  </a:ext>
                </a:extLst>
              </a:tr>
              <a:tr h="105882">
                <a:tc>
                  <a:txBody>
                    <a:bodyPr/>
                    <a:lstStyle/>
                    <a:p>
                      <a:pPr algn="l" fontAlgn="b"/>
                      <a:r>
                        <a:rPr lang="ca-ES" sz="700" b="0" i="0" u="none" strike="noStrike">
                          <a:solidFill>
                            <a:srgbClr val="000000"/>
                          </a:solidFill>
                          <a:effectLst/>
                          <a:latin typeface="Calibri" panose="020F0502020204030204" pitchFamily="34" charset="0"/>
                        </a:rPr>
                        <a:t>Incapaç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83781838"/>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08689268"/>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95480890"/>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757594992"/>
                  </a:ext>
                </a:extLst>
              </a:tr>
              <a:tr h="105882">
                <a:tc gridSpan="3">
                  <a:txBody>
                    <a:bodyPr/>
                    <a:lstStyle/>
                    <a:p>
                      <a:pPr algn="l" fontAlgn="b"/>
                      <a:r>
                        <a:rPr lang="ca-ES" sz="700" b="1" i="0" u="none" strike="noStrike" dirty="0">
                          <a:solidFill>
                            <a:srgbClr val="112277"/>
                          </a:solidFill>
                          <a:effectLst/>
                          <a:latin typeface="Calibri" panose="020F0502020204030204" pitchFamily="34" charset="0"/>
                        </a:rPr>
                        <a:t>Rebutjar relacions sexuals sense </a:t>
                      </a:r>
                      <a:r>
                        <a:rPr lang="ca-ES" sz="700" b="1" i="0" u="none" strike="noStrike" dirty="0" smtClean="0">
                          <a:solidFill>
                            <a:srgbClr val="112277"/>
                          </a:solidFill>
                          <a:effectLst/>
                          <a:latin typeface="Calibri" panose="020F0502020204030204" pitchFamily="34" charset="0"/>
                        </a:rPr>
                        <a:t>preservatius</a:t>
                      </a:r>
                      <a:endParaRPr lang="ca-ES" sz="700" b="1" i="0" u="none" strike="noStrike" dirty="0">
                        <a:solidFill>
                          <a:srgbClr val="112277"/>
                        </a:solidFill>
                        <a:effectLst/>
                        <a:latin typeface="Calibri" panose="020F0502020204030204" pitchFamily="34" charset="0"/>
                      </a:endParaRP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406043580"/>
                  </a:ext>
                </a:extLst>
              </a:tr>
              <a:tr h="105882">
                <a:tc>
                  <a:txBody>
                    <a:bodyPr/>
                    <a:lstStyle/>
                    <a:p>
                      <a:pPr algn="l" fontAlgn="b"/>
                      <a:r>
                        <a:rPr lang="ca-ES" sz="700" b="0" i="0" u="none" strike="noStrike">
                          <a:solidFill>
                            <a:srgbClr val="000000"/>
                          </a:solidFill>
                          <a:effectLst/>
                          <a:latin typeface="Calibri" panose="020F0502020204030204" pitchFamily="34" charset="0"/>
                        </a:rPr>
                        <a:t>Totalment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65,0%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43,8%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385666200"/>
                  </a:ext>
                </a:extLst>
              </a:tr>
              <a:tr h="105882">
                <a:tc>
                  <a:txBody>
                    <a:bodyPr/>
                    <a:lstStyle/>
                    <a:p>
                      <a:pPr algn="l" fontAlgn="b"/>
                      <a:r>
                        <a:rPr lang="ca-ES" sz="700" b="0" i="0" u="none" strike="noStrike">
                          <a:solidFill>
                            <a:srgbClr val="000000"/>
                          </a:solidFill>
                          <a:effectLst/>
                          <a:latin typeface="Calibri" panose="020F0502020204030204" pitchFamily="34" charset="0"/>
                        </a:rPr>
                        <a:t>Bastant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46962548"/>
                  </a:ext>
                </a:extLst>
              </a:tr>
              <a:tr h="105882">
                <a:tc>
                  <a:txBody>
                    <a:bodyPr/>
                    <a:lstStyle/>
                    <a:p>
                      <a:pPr algn="l" fontAlgn="b"/>
                      <a:r>
                        <a:rPr lang="ca-ES" sz="700" b="0" i="0" u="none" strike="noStrike">
                          <a:solidFill>
                            <a:srgbClr val="000000"/>
                          </a:solidFill>
                          <a:effectLst/>
                          <a:latin typeface="Calibri" panose="020F0502020204030204" pitchFamily="34" charset="0"/>
                        </a:rPr>
                        <a:t>Incapaç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41,7%</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531440905"/>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288706057"/>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fr-FR" sz="800" dirty="0">
                <a:solidFill>
                  <a:srgbClr val="000000"/>
                </a:solidFill>
                <a:latin typeface="Calibri" panose="020F0502020204030204" pitchFamily="34" charset="0"/>
              </a:rPr>
              <a:t>Q61. Assenyala fins a quin punt ets sents capaç de fer…</a:t>
            </a:r>
            <a:r>
              <a:rPr lang="fr-FR" dirty="0"/>
              <a:t> </a:t>
            </a:r>
            <a:endParaRPr lang="ca-ES" dirty="0"/>
          </a:p>
        </p:txBody>
      </p:sp>
    </p:spTree>
    <p:extLst>
      <p:ext uri="{BB962C8B-B14F-4D97-AF65-F5344CB8AC3E}">
        <p14:creationId xmlns:p14="http://schemas.microsoft.com/office/powerpoint/2010/main" val="33968383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dades </a:t>
            </a:r>
            <a:r>
              <a:rPr lang="ca-ES" dirty="0" err="1"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SOCIODEMOGRÀFIques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6" name="Picture 2">
            <a:hlinkClick r:id="" action="ppaction://noaction"/>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0" y="0"/>
            <a:ext cx="791110" cy="7740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Text Placeholder 8"/>
          <p:cNvSpPr>
            <a:spLocks noGrp="1"/>
          </p:cNvSpPr>
          <p:nvPr/>
        </p:nvSpPr>
        <p:spPr>
          <a:xfrm>
            <a:off x="261718" y="4775581"/>
            <a:ext cx="8135631" cy="318287"/>
          </a:xfrm>
          <a:prstGeom prst="rect">
            <a:avLst/>
          </a:prstGeom>
        </p:spPr>
        <p:txBody>
          <a:bodyPr vert="horz" lIns="0" tIns="0" rIns="0" bIns="0" rtlCol="0" anchor="b">
            <a:noAutofit/>
          </a:bodyPr>
          <a:lstStyle>
            <a:lvl1pPr marL="0" indent="0" algn="l" defTabSz="924282" rtl="0" eaLnBrk="1" latinLnBrk="0" hangingPunct="1">
              <a:lnSpc>
                <a:spcPct val="95000"/>
              </a:lnSpc>
              <a:spcBef>
                <a:spcPts val="204"/>
              </a:spcBef>
              <a:spcAft>
                <a:spcPts val="300"/>
              </a:spcAft>
              <a:buFont typeface="Arial" panose="020B0604020202020204" pitchFamily="34" charset="0"/>
              <a:buNone/>
              <a:defRPr sz="1000" kern="1200" cap="none" baseline="0">
                <a:solidFill>
                  <a:schemeClr val="bg2">
                    <a:lumMod val="50000"/>
                  </a:schemeClr>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nSpc>
                <a:spcPct val="100000"/>
              </a:lnSpc>
              <a:spcBef>
                <a:spcPts val="0"/>
              </a:spcBef>
              <a:spcAft>
                <a:spcPts val="0"/>
              </a:spcAft>
            </a:pPr>
            <a:endParaRPr lang="ca-ES" sz="600" dirty="0">
              <a:latin typeface="Verdana" panose="020B0604030504040204" pitchFamily="34" charset="0"/>
              <a:ea typeface="Verdana" panose="020B0604030504040204" pitchFamily="34" charset="0"/>
              <a:cs typeface="Verdana" panose="020B0604030504040204" pitchFamily="34" charset="0"/>
            </a:endParaRPr>
          </a:p>
        </p:txBody>
      </p:sp>
      <p:sp>
        <p:nvSpPr>
          <p:cNvPr id="34" name="33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11</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8" name="Titularitat"/>
          <p:cNvGraphicFramePr>
            <a:graphicFrameLocks/>
          </p:cNvGraphicFramePr>
          <p:nvPr>
            <p:extLst>
              <p:ext uri="{D42A27DB-BD31-4B8C-83A1-F6EECF244321}">
                <p14:modId xmlns:p14="http://schemas.microsoft.com/office/powerpoint/2010/main" val="149375608"/>
              </p:ext>
            </p:extLst>
          </p:nvPr>
        </p:nvGraphicFramePr>
        <p:xfrm>
          <a:off x="36000" y="1054800"/>
          <a:ext cx="2880000" cy="28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Edat"/>
          <p:cNvGraphicFramePr>
            <a:graphicFrameLocks/>
          </p:cNvGraphicFramePr>
          <p:nvPr>
            <p:extLst>
              <p:ext uri="{D42A27DB-BD31-4B8C-83A1-F6EECF244321}">
                <p14:modId xmlns:p14="http://schemas.microsoft.com/office/powerpoint/2010/main" val="1237927662"/>
              </p:ext>
            </p:extLst>
          </p:nvPr>
        </p:nvGraphicFramePr>
        <p:xfrm>
          <a:off x="2880000" y="1054800"/>
          <a:ext cx="3240000" cy="28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Sexe"/>
          <p:cNvGraphicFramePr>
            <a:graphicFrameLocks/>
          </p:cNvGraphicFramePr>
          <p:nvPr>
            <p:extLst>
              <p:ext uri="{D42A27DB-BD31-4B8C-83A1-F6EECF244321}">
                <p14:modId xmlns:p14="http://schemas.microsoft.com/office/powerpoint/2010/main" val="2800617753"/>
              </p:ext>
            </p:extLst>
          </p:nvPr>
        </p:nvGraphicFramePr>
        <p:xfrm>
          <a:off x="6120000" y="1115999"/>
          <a:ext cx="2340000" cy="288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a 1"/>
          <p:cNvGraphicFramePr>
            <a:graphicFrameLocks noGrp="1"/>
          </p:cNvGraphicFramePr>
          <p:nvPr>
            <p:extLst>
              <p:ext uri="{D42A27DB-BD31-4B8C-83A1-F6EECF244321}">
                <p14:modId xmlns:p14="http://schemas.microsoft.com/office/powerpoint/2010/main" val="2324660901"/>
              </p:ext>
            </p:extLst>
          </p:nvPr>
        </p:nvGraphicFramePr>
        <p:xfrm>
          <a:off x="360000" y="4680000"/>
          <a:ext cx="7200000" cy="360000"/>
        </p:xfrm>
        <a:graphic>
          <a:graphicData uri="http://schemas.openxmlformats.org/drawingml/2006/table">
            <a:tbl>
              <a:tblPr/>
              <a:tblGrid>
                <a:gridCol w="7200000">
                  <a:extLst>
                    <a:ext uri="{9D8B030D-6E8A-4147-A177-3AD203B41FA5}">
                      <a16:colId xmlns:a16="http://schemas.microsoft.com/office/drawing/2014/main" xmlns="" val="174714095"/>
                    </a:ext>
                  </a:extLst>
                </a:gridCol>
              </a:tblGrid>
              <a:tr h="1200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3764108189"/>
                  </a:ext>
                </a:extLst>
              </a:tr>
              <a:tr h="120000">
                <a:tc>
                  <a:txBody>
                    <a:bodyPr/>
                    <a:lstStyle/>
                    <a:p>
                      <a:pPr algn="l" fontAlgn="b"/>
                      <a:r>
                        <a:rPr lang="ca-ES" sz="700" b="0" i="0" u="none" strike="noStrike">
                          <a:solidFill>
                            <a:srgbClr val="000000"/>
                          </a:solidFill>
                          <a:effectLst/>
                          <a:latin typeface="Calibri" panose="020F0502020204030204" pitchFamily="34" charset="0"/>
                        </a:rPr>
                        <a:t>Q1. Quants anys tens?</a:t>
                      </a:r>
                    </a:p>
                  </a:txBody>
                  <a:tcPr marL="0" marR="0" marT="0" marB="0" anchor="b">
                    <a:lnL>
                      <a:noFill/>
                    </a:lnL>
                    <a:lnR>
                      <a:noFill/>
                    </a:lnR>
                    <a:lnT>
                      <a:noFill/>
                    </a:lnT>
                    <a:lnB>
                      <a:noFill/>
                    </a:lnB>
                  </a:tcPr>
                </a:tc>
                <a:extLst>
                  <a:ext uri="{0D108BD9-81ED-4DB2-BD59-A6C34878D82A}">
                    <a16:rowId xmlns:a16="http://schemas.microsoft.com/office/drawing/2014/main" xmlns="" val="1039384975"/>
                  </a:ext>
                </a:extLst>
              </a:tr>
              <a:tr h="120000">
                <a:tc>
                  <a:txBody>
                    <a:bodyPr/>
                    <a:lstStyle/>
                    <a:p>
                      <a:pPr algn="l" fontAlgn="b"/>
                      <a:r>
                        <a:rPr lang="ca-ES" sz="700" b="0" i="0" u="none" strike="noStrike" dirty="0">
                          <a:solidFill>
                            <a:srgbClr val="000000"/>
                          </a:solidFill>
                          <a:effectLst/>
                          <a:latin typeface="Calibri" panose="020F0502020204030204" pitchFamily="34" charset="0"/>
                        </a:rPr>
                        <a:t>Q2. Sexe</a:t>
                      </a:r>
                    </a:p>
                  </a:txBody>
                  <a:tcPr marL="0" marR="0" marT="0" marB="0" anchor="b">
                    <a:lnL>
                      <a:noFill/>
                    </a:lnL>
                    <a:lnR>
                      <a:noFill/>
                    </a:lnR>
                    <a:lnT>
                      <a:noFill/>
                    </a:lnT>
                    <a:lnB>
                      <a:noFill/>
                    </a:lnB>
                  </a:tcPr>
                </a:tc>
                <a:extLst>
                  <a:ext uri="{0D108BD9-81ED-4DB2-BD59-A6C34878D82A}">
                    <a16:rowId xmlns:a16="http://schemas.microsoft.com/office/drawing/2014/main" xmlns="" val="3205893317"/>
                  </a:ext>
                </a:extLst>
              </a:tr>
            </a:tbl>
          </a:graphicData>
        </a:graphic>
      </p:graphicFrame>
      <p:sp>
        <p:nvSpPr>
          <p:cNvPr id="13" name="Estel de 5 puntes 12"/>
          <p:cNvSpPr/>
          <p:nvPr/>
        </p:nvSpPr>
        <p:spPr>
          <a:xfrm>
            <a:off x="2484991" y="1118442"/>
            <a:ext cx="134083" cy="98175"/>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176392298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110</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Sexualitat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descr="D:\Users\maria.aragones\AppData\Local\Microsoft\Windows\Temporary Internet Files\Content.Outlook\KYC2NQVU\Sexualitat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 t="3441" r="5402"/>
          <a:stretch/>
        </p:blipFill>
        <p:spPr bwMode="auto">
          <a:xfrm flipH="1">
            <a:off x="0" y="0"/>
            <a:ext cx="756000" cy="77488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117117313"/>
              </p:ext>
            </p:extLst>
          </p:nvPr>
        </p:nvGraphicFramePr>
        <p:xfrm>
          <a:off x="720000" y="1152000"/>
          <a:ext cx="7704002" cy="3150003"/>
        </p:xfrm>
        <a:graphic>
          <a:graphicData uri="http://schemas.openxmlformats.org/drawingml/2006/table">
            <a:tbl>
              <a:tblPr/>
              <a:tblGrid>
                <a:gridCol w="1443644">
                  <a:extLst>
                    <a:ext uri="{9D8B030D-6E8A-4147-A177-3AD203B41FA5}">
                      <a16:colId xmlns:a16="http://schemas.microsoft.com/office/drawing/2014/main" xmlns="" val="3905742788"/>
                    </a:ext>
                  </a:extLst>
                </a:gridCol>
                <a:gridCol w="335254">
                  <a:extLst>
                    <a:ext uri="{9D8B030D-6E8A-4147-A177-3AD203B41FA5}">
                      <a16:colId xmlns:a16="http://schemas.microsoft.com/office/drawing/2014/main" xmlns="" val="2258291103"/>
                    </a:ext>
                  </a:extLst>
                </a:gridCol>
                <a:gridCol w="294202">
                  <a:extLst>
                    <a:ext uri="{9D8B030D-6E8A-4147-A177-3AD203B41FA5}">
                      <a16:colId xmlns:a16="http://schemas.microsoft.com/office/drawing/2014/main" xmlns="" val="3698896700"/>
                    </a:ext>
                  </a:extLst>
                </a:gridCol>
                <a:gridCol w="109471">
                  <a:extLst>
                    <a:ext uri="{9D8B030D-6E8A-4147-A177-3AD203B41FA5}">
                      <a16:colId xmlns:a16="http://schemas.microsoft.com/office/drawing/2014/main" xmlns="" val="769576901"/>
                    </a:ext>
                  </a:extLst>
                </a:gridCol>
                <a:gridCol w="355780">
                  <a:extLst>
                    <a:ext uri="{9D8B030D-6E8A-4147-A177-3AD203B41FA5}">
                      <a16:colId xmlns:a16="http://schemas.microsoft.com/office/drawing/2014/main" xmlns="" val="3425676977"/>
                    </a:ext>
                  </a:extLst>
                </a:gridCol>
                <a:gridCol w="355780">
                  <a:extLst>
                    <a:ext uri="{9D8B030D-6E8A-4147-A177-3AD203B41FA5}">
                      <a16:colId xmlns:a16="http://schemas.microsoft.com/office/drawing/2014/main" xmlns="" val="1929340793"/>
                    </a:ext>
                  </a:extLst>
                </a:gridCol>
                <a:gridCol w="109471">
                  <a:extLst>
                    <a:ext uri="{9D8B030D-6E8A-4147-A177-3AD203B41FA5}">
                      <a16:colId xmlns:a16="http://schemas.microsoft.com/office/drawing/2014/main" xmlns="" val="3461228874"/>
                    </a:ext>
                  </a:extLst>
                </a:gridCol>
                <a:gridCol w="355780">
                  <a:extLst>
                    <a:ext uri="{9D8B030D-6E8A-4147-A177-3AD203B41FA5}">
                      <a16:colId xmlns:a16="http://schemas.microsoft.com/office/drawing/2014/main" xmlns="" val="4155663877"/>
                    </a:ext>
                  </a:extLst>
                </a:gridCol>
                <a:gridCol w="355780">
                  <a:extLst>
                    <a:ext uri="{9D8B030D-6E8A-4147-A177-3AD203B41FA5}">
                      <a16:colId xmlns:a16="http://schemas.microsoft.com/office/drawing/2014/main" xmlns="" val="3636932948"/>
                    </a:ext>
                  </a:extLst>
                </a:gridCol>
                <a:gridCol w="355780">
                  <a:extLst>
                    <a:ext uri="{9D8B030D-6E8A-4147-A177-3AD203B41FA5}">
                      <a16:colId xmlns:a16="http://schemas.microsoft.com/office/drawing/2014/main" xmlns="" val="3241311836"/>
                    </a:ext>
                  </a:extLst>
                </a:gridCol>
                <a:gridCol w="355780">
                  <a:extLst>
                    <a:ext uri="{9D8B030D-6E8A-4147-A177-3AD203B41FA5}">
                      <a16:colId xmlns:a16="http://schemas.microsoft.com/office/drawing/2014/main" xmlns="" val="586431278"/>
                    </a:ext>
                  </a:extLst>
                </a:gridCol>
                <a:gridCol w="109471">
                  <a:extLst>
                    <a:ext uri="{9D8B030D-6E8A-4147-A177-3AD203B41FA5}">
                      <a16:colId xmlns:a16="http://schemas.microsoft.com/office/drawing/2014/main" xmlns="" val="3144333887"/>
                    </a:ext>
                  </a:extLst>
                </a:gridCol>
                <a:gridCol w="355780">
                  <a:extLst>
                    <a:ext uri="{9D8B030D-6E8A-4147-A177-3AD203B41FA5}">
                      <a16:colId xmlns:a16="http://schemas.microsoft.com/office/drawing/2014/main" xmlns="" val="15865912"/>
                    </a:ext>
                  </a:extLst>
                </a:gridCol>
                <a:gridCol w="355780">
                  <a:extLst>
                    <a:ext uri="{9D8B030D-6E8A-4147-A177-3AD203B41FA5}">
                      <a16:colId xmlns:a16="http://schemas.microsoft.com/office/drawing/2014/main" xmlns="" val="2129143579"/>
                    </a:ext>
                  </a:extLst>
                </a:gridCol>
                <a:gridCol w="109471">
                  <a:extLst>
                    <a:ext uri="{9D8B030D-6E8A-4147-A177-3AD203B41FA5}">
                      <a16:colId xmlns:a16="http://schemas.microsoft.com/office/drawing/2014/main" xmlns="" val="727912816"/>
                    </a:ext>
                  </a:extLst>
                </a:gridCol>
                <a:gridCol w="355780">
                  <a:extLst>
                    <a:ext uri="{9D8B030D-6E8A-4147-A177-3AD203B41FA5}">
                      <a16:colId xmlns:a16="http://schemas.microsoft.com/office/drawing/2014/main" xmlns="" val="4086026060"/>
                    </a:ext>
                  </a:extLst>
                </a:gridCol>
                <a:gridCol w="355780">
                  <a:extLst>
                    <a:ext uri="{9D8B030D-6E8A-4147-A177-3AD203B41FA5}">
                      <a16:colId xmlns:a16="http://schemas.microsoft.com/office/drawing/2014/main" xmlns="" val="1491746146"/>
                    </a:ext>
                  </a:extLst>
                </a:gridCol>
                <a:gridCol w="355780">
                  <a:extLst>
                    <a:ext uri="{9D8B030D-6E8A-4147-A177-3AD203B41FA5}">
                      <a16:colId xmlns:a16="http://schemas.microsoft.com/office/drawing/2014/main" xmlns="" val="2663547265"/>
                    </a:ext>
                  </a:extLst>
                </a:gridCol>
                <a:gridCol w="109471">
                  <a:extLst>
                    <a:ext uri="{9D8B030D-6E8A-4147-A177-3AD203B41FA5}">
                      <a16:colId xmlns:a16="http://schemas.microsoft.com/office/drawing/2014/main" xmlns="" val="1036331768"/>
                    </a:ext>
                  </a:extLst>
                </a:gridCol>
                <a:gridCol w="389989">
                  <a:extLst>
                    <a:ext uri="{9D8B030D-6E8A-4147-A177-3AD203B41FA5}">
                      <a16:colId xmlns:a16="http://schemas.microsoft.com/office/drawing/2014/main" xmlns="" val="1348845209"/>
                    </a:ext>
                  </a:extLst>
                </a:gridCol>
                <a:gridCol w="389989">
                  <a:extLst>
                    <a:ext uri="{9D8B030D-6E8A-4147-A177-3AD203B41FA5}">
                      <a16:colId xmlns:a16="http://schemas.microsoft.com/office/drawing/2014/main" xmlns="" val="182198900"/>
                    </a:ext>
                  </a:extLst>
                </a:gridCol>
                <a:gridCol w="389989">
                  <a:extLst>
                    <a:ext uri="{9D8B030D-6E8A-4147-A177-3AD203B41FA5}">
                      <a16:colId xmlns:a16="http://schemas.microsoft.com/office/drawing/2014/main" xmlns="" val="898457000"/>
                    </a:ext>
                  </a:extLst>
                </a:gridCol>
              </a:tblGrid>
              <a:tr h="132668">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704905419"/>
                  </a:ext>
                </a:extLst>
              </a:tr>
              <a:tr h="265335">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3344173"/>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11925625"/>
                  </a:ext>
                </a:extLst>
              </a:tr>
              <a:tr h="137600">
                <a:tc>
                  <a:txBody>
                    <a:bodyPr/>
                    <a:lstStyle/>
                    <a:p>
                      <a:pPr algn="l" fontAlgn="b"/>
                      <a:r>
                        <a:rPr lang="ca-ES" sz="700" b="1" i="0" u="none" strike="noStrike">
                          <a:solidFill>
                            <a:srgbClr val="112277"/>
                          </a:solidFill>
                          <a:effectLst/>
                          <a:latin typeface="Calibri" panose="020F0502020204030204" pitchFamily="34" charset="0"/>
                        </a:rPr>
                        <a:t>Mètode anticonceptiu més segur</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861499749"/>
                  </a:ext>
                </a:extLst>
              </a:tr>
              <a:tr h="137600">
                <a:tc>
                  <a:txBody>
                    <a:bodyPr/>
                    <a:lstStyle/>
                    <a:p>
                      <a:pPr algn="l" fontAlgn="b"/>
                      <a:r>
                        <a:rPr lang="ca-ES" sz="700" b="0" i="0" u="none" strike="noStrike">
                          <a:solidFill>
                            <a:srgbClr val="000000"/>
                          </a:solidFill>
                          <a:effectLst/>
                          <a:latin typeface="Calibri" panose="020F0502020204030204" pitchFamily="34" charset="0"/>
                        </a:rPr>
                        <a:t>Totalment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87,5%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84,2%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267496155"/>
                  </a:ext>
                </a:extLst>
              </a:tr>
              <a:tr h="137600">
                <a:tc>
                  <a:txBody>
                    <a:bodyPr/>
                    <a:lstStyle/>
                    <a:p>
                      <a:pPr algn="l" fontAlgn="b"/>
                      <a:r>
                        <a:rPr lang="ca-ES" sz="700" b="0" i="0" u="none" strike="noStrike">
                          <a:solidFill>
                            <a:srgbClr val="000000"/>
                          </a:solidFill>
                          <a:effectLst/>
                          <a:latin typeface="Calibri" panose="020F0502020204030204" pitchFamily="34" charset="0"/>
                        </a:rPr>
                        <a:t>Bastant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7618489"/>
                  </a:ext>
                </a:extLst>
              </a:tr>
              <a:tr h="137600">
                <a:tc>
                  <a:txBody>
                    <a:bodyPr/>
                    <a:lstStyle/>
                    <a:p>
                      <a:pPr algn="l" fontAlgn="b"/>
                      <a:r>
                        <a:rPr lang="ca-ES" sz="700" b="0" i="0" u="none" strike="noStrike">
                          <a:solidFill>
                            <a:srgbClr val="000000"/>
                          </a:solidFill>
                          <a:effectLst/>
                          <a:latin typeface="Calibri" panose="020F0502020204030204" pitchFamily="34" charset="0"/>
                        </a:rPr>
                        <a:t>Incapaç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320967220"/>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52769482"/>
                  </a:ext>
                </a:extLst>
              </a:tr>
              <a:tr h="13760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92966935"/>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943477077"/>
                  </a:ext>
                </a:extLst>
              </a:tr>
              <a:tr h="137600">
                <a:tc>
                  <a:txBody>
                    <a:bodyPr/>
                    <a:lstStyle/>
                    <a:p>
                      <a:pPr algn="l" fontAlgn="b"/>
                      <a:r>
                        <a:rPr lang="ca-ES" sz="700" b="1" i="0" u="none" strike="noStrike">
                          <a:solidFill>
                            <a:srgbClr val="112277"/>
                          </a:solidFill>
                          <a:effectLst/>
                          <a:latin typeface="Calibri" panose="020F0502020204030204" pitchFamily="34" charset="0"/>
                        </a:rPr>
                        <a:t>Fer servir sempre el preservatiu</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875800679"/>
                  </a:ext>
                </a:extLst>
              </a:tr>
              <a:tr h="137600">
                <a:tc>
                  <a:txBody>
                    <a:bodyPr/>
                    <a:lstStyle/>
                    <a:p>
                      <a:pPr algn="l" fontAlgn="b"/>
                      <a:r>
                        <a:rPr lang="ca-ES" sz="700" b="0" i="0" u="none" strike="noStrike">
                          <a:solidFill>
                            <a:srgbClr val="000000"/>
                          </a:solidFill>
                          <a:effectLst/>
                          <a:latin typeface="Calibri" panose="020F0502020204030204" pitchFamily="34" charset="0"/>
                        </a:rPr>
                        <a:t>Totalment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78,1%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77,0%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165169905"/>
                  </a:ext>
                </a:extLst>
              </a:tr>
              <a:tr h="137600">
                <a:tc>
                  <a:txBody>
                    <a:bodyPr/>
                    <a:lstStyle/>
                    <a:p>
                      <a:pPr algn="l" fontAlgn="b"/>
                      <a:r>
                        <a:rPr lang="ca-ES" sz="700" b="0" i="0" u="none" strike="noStrike">
                          <a:solidFill>
                            <a:srgbClr val="000000"/>
                          </a:solidFill>
                          <a:effectLst/>
                          <a:latin typeface="Calibri" panose="020F0502020204030204" pitchFamily="34" charset="0"/>
                        </a:rPr>
                        <a:t>Bastant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79201666"/>
                  </a:ext>
                </a:extLst>
              </a:tr>
              <a:tr h="137600">
                <a:tc>
                  <a:txBody>
                    <a:bodyPr/>
                    <a:lstStyle/>
                    <a:p>
                      <a:pPr algn="l" fontAlgn="b"/>
                      <a:r>
                        <a:rPr lang="ca-ES" sz="700" b="0" i="0" u="none" strike="noStrike">
                          <a:solidFill>
                            <a:srgbClr val="000000"/>
                          </a:solidFill>
                          <a:effectLst/>
                          <a:latin typeface="Calibri" panose="020F0502020204030204" pitchFamily="34" charset="0"/>
                        </a:rPr>
                        <a:t>Incapaç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84876335"/>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32654778"/>
                  </a:ext>
                </a:extLst>
              </a:tr>
              <a:tr h="13760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00857472"/>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10410176"/>
                  </a:ext>
                </a:extLst>
              </a:tr>
              <a:tr h="137600">
                <a:tc>
                  <a:txBody>
                    <a:bodyPr/>
                    <a:lstStyle/>
                    <a:p>
                      <a:pPr algn="l" fontAlgn="b"/>
                      <a:r>
                        <a:rPr lang="es-ES" sz="700" b="1" i="0" u="none" strike="noStrike">
                          <a:solidFill>
                            <a:srgbClr val="112277"/>
                          </a:solidFill>
                          <a:effectLst/>
                          <a:latin typeface="Calibri" panose="020F0502020204030204" pitchFamily="34" charset="0"/>
                        </a:rPr>
                        <a:t>Evitar el contagi de MTS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801685305"/>
                  </a:ext>
                </a:extLst>
              </a:tr>
              <a:tr h="137600">
                <a:tc>
                  <a:txBody>
                    <a:bodyPr/>
                    <a:lstStyle/>
                    <a:p>
                      <a:pPr algn="l" fontAlgn="b"/>
                      <a:r>
                        <a:rPr lang="ca-ES" sz="700" b="0" i="0" u="none" strike="noStrike">
                          <a:solidFill>
                            <a:srgbClr val="000000"/>
                          </a:solidFill>
                          <a:effectLst/>
                          <a:latin typeface="Calibri" panose="020F0502020204030204" pitchFamily="34" charset="0"/>
                        </a:rPr>
                        <a:t>Totalment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90,7%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86,1%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90,6%</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89,5%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86,9%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066255825"/>
                  </a:ext>
                </a:extLst>
              </a:tr>
              <a:tr h="137600">
                <a:tc>
                  <a:txBody>
                    <a:bodyPr/>
                    <a:lstStyle/>
                    <a:p>
                      <a:pPr algn="l" fontAlgn="b"/>
                      <a:r>
                        <a:rPr lang="ca-ES" sz="700" b="0" i="0" u="none" strike="noStrike">
                          <a:solidFill>
                            <a:srgbClr val="000000"/>
                          </a:solidFill>
                          <a:effectLst/>
                          <a:latin typeface="Calibri" panose="020F0502020204030204" pitchFamily="34" charset="0"/>
                        </a:rPr>
                        <a:t>Bastant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05877586"/>
                  </a:ext>
                </a:extLst>
              </a:tr>
              <a:tr h="137600">
                <a:tc>
                  <a:txBody>
                    <a:bodyPr/>
                    <a:lstStyle/>
                    <a:p>
                      <a:pPr algn="l" fontAlgn="b"/>
                      <a:r>
                        <a:rPr lang="ca-ES" sz="700" b="0" i="0" u="none" strike="noStrike">
                          <a:solidFill>
                            <a:srgbClr val="000000"/>
                          </a:solidFill>
                          <a:effectLst/>
                          <a:latin typeface="Calibri" panose="020F0502020204030204" pitchFamily="34" charset="0"/>
                        </a:rPr>
                        <a:t>Incapaç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70991355"/>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66619459"/>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pt-BR" sz="800" dirty="0">
                <a:solidFill>
                  <a:srgbClr val="000000"/>
                </a:solidFill>
                <a:latin typeface="Calibri" panose="020F0502020204030204" pitchFamily="34" charset="0"/>
              </a:rPr>
              <a:t>Q62. Expressa </a:t>
            </a:r>
            <a:r>
              <a:rPr lang="pt-BR" sz="800" dirty="0" err="1">
                <a:solidFill>
                  <a:srgbClr val="000000"/>
                </a:solidFill>
                <a:latin typeface="Calibri" panose="020F0502020204030204" pitchFamily="34" charset="0"/>
              </a:rPr>
              <a:t>el</a:t>
            </a:r>
            <a:r>
              <a:rPr lang="pt-BR" sz="800" dirty="0">
                <a:solidFill>
                  <a:srgbClr val="000000"/>
                </a:solidFill>
                <a:latin typeface="Calibri" panose="020F0502020204030204" pitchFamily="34" charset="0"/>
              </a:rPr>
              <a:t> teu grau d'</a:t>
            </a:r>
            <a:r>
              <a:rPr lang="pt-BR" sz="800" dirty="0" err="1">
                <a:solidFill>
                  <a:srgbClr val="000000"/>
                </a:solidFill>
                <a:latin typeface="Calibri" panose="020F0502020204030204" pitchFamily="34" charset="0"/>
              </a:rPr>
              <a:t>acord</a:t>
            </a:r>
            <a:r>
              <a:rPr lang="pt-BR" sz="800" dirty="0">
                <a:solidFill>
                  <a:srgbClr val="000000"/>
                </a:solidFill>
                <a:latin typeface="Calibri" panose="020F0502020204030204" pitchFamily="34" charset="0"/>
              </a:rPr>
              <a:t> o de </a:t>
            </a:r>
            <a:r>
              <a:rPr lang="pt-BR" sz="800" dirty="0" err="1">
                <a:solidFill>
                  <a:srgbClr val="000000"/>
                </a:solidFill>
                <a:latin typeface="Calibri" panose="020F0502020204030204" pitchFamily="34" charset="0"/>
              </a:rPr>
              <a:t>desacord</a:t>
            </a:r>
            <a:r>
              <a:rPr lang="pt-BR" sz="800" dirty="0">
                <a:solidFill>
                  <a:srgbClr val="000000"/>
                </a:solidFill>
                <a:latin typeface="Calibri" panose="020F0502020204030204" pitchFamily="34" charset="0"/>
              </a:rPr>
              <a:t> </a:t>
            </a:r>
            <a:r>
              <a:rPr lang="pt-BR" sz="800" dirty="0" err="1">
                <a:solidFill>
                  <a:srgbClr val="000000"/>
                </a:solidFill>
                <a:latin typeface="Calibri" panose="020F0502020204030204" pitchFamily="34" charset="0"/>
              </a:rPr>
              <a:t>amb</a:t>
            </a:r>
            <a:r>
              <a:rPr lang="pt-BR" sz="800" dirty="0">
                <a:solidFill>
                  <a:srgbClr val="000000"/>
                </a:solidFill>
                <a:latin typeface="Calibri" panose="020F0502020204030204" pitchFamily="34" charset="0"/>
              </a:rPr>
              <a:t> </a:t>
            </a:r>
            <a:r>
              <a:rPr lang="pt-BR" sz="800" dirty="0" err="1">
                <a:solidFill>
                  <a:srgbClr val="000000"/>
                </a:solidFill>
                <a:latin typeface="Calibri" panose="020F0502020204030204" pitchFamily="34" charset="0"/>
              </a:rPr>
              <a:t>les</a:t>
            </a:r>
            <a:r>
              <a:rPr lang="pt-BR" sz="800" dirty="0">
                <a:solidFill>
                  <a:srgbClr val="000000"/>
                </a:solidFill>
                <a:latin typeface="Calibri" panose="020F0502020204030204" pitchFamily="34" charset="0"/>
              </a:rPr>
              <a:t> </a:t>
            </a:r>
            <a:r>
              <a:rPr lang="pt-BR" sz="800" dirty="0" err="1">
                <a:solidFill>
                  <a:srgbClr val="000000"/>
                </a:solidFill>
                <a:latin typeface="Calibri" panose="020F0502020204030204" pitchFamily="34" charset="0"/>
              </a:rPr>
              <a:t>afirmacions</a:t>
            </a:r>
            <a:r>
              <a:rPr lang="pt-BR" sz="800" dirty="0">
                <a:solidFill>
                  <a:srgbClr val="000000"/>
                </a:solidFill>
                <a:latin typeface="Calibri" panose="020F0502020204030204" pitchFamily="34" charset="0"/>
              </a:rPr>
              <a:t> </a:t>
            </a:r>
            <a:r>
              <a:rPr lang="pt-BR" sz="800" dirty="0" err="1">
                <a:solidFill>
                  <a:srgbClr val="000000"/>
                </a:solidFill>
                <a:latin typeface="Calibri" panose="020F0502020204030204" pitchFamily="34" charset="0"/>
              </a:rPr>
              <a:t>següents</a:t>
            </a:r>
            <a:r>
              <a:rPr lang="pt-BR" dirty="0"/>
              <a:t> </a:t>
            </a:r>
            <a:endParaRPr lang="ca-ES" dirty="0"/>
          </a:p>
        </p:txBody>
      </p:sp>
    </p:spTree>
    <p:extLst>
      <p:ext uri="{BB962C8B-B14F-4D97-AF65-F5344CB8AC3E}">
        <p14:creationId xmlns:p14="http://schemas.microsoft.com/office/powerpoint/2010/main" val="339683835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111</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Sexualitat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descr="D:\Users\maria.aragones\AppData\Local\Microsoft\Windows\Temporary Internet Files\Content.Outlook\KYC2NQVU\Sexualitat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 t="3441" r="5402"/>
          <a:stretch/>
        </p:blipFill>
        <p:spPr bwMode="auto">
          <a:xfrm flipH="1">
            <a:off x="0" y="0"/>
            <a:ext cx="756000" cy="77488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2034004492"/>
              </p:ext>
            </p:extLst>
          </p:nvPr>
        </p:nvGraphicFramePr>
        <p:xfrm>
          <a:off x="720000" y="1152000"/>
          <a:ext cx="7704002" cy="3150003"/>
        </p:xfrm>
        <a:graphic>
          <a:graphicData uri="http://schemas.openxmlformats.org/drawingml/2006/table">
            <a:tbl>
              <a:tblPr/>
              <a:tblGrid>
                <a:gridCol w="1443644">
                  <a:extLst>
                    <a:ext uri="{9D8B030D-6E8A-4147-A177-3AD203B41FA5}">
                      <a16:colId xmlns:a16="http://schemas.microsoft.com/office/drawing/2014/main" xmlns="" val="2624028807"/>
                    </a:ext>
                  </a:extLst>
                </a:gridCol>
                <a:gridCol w="335254">
                  <a:extLst>
                    <a:ext uri="{9D8B030D-6E8A-4147-A177-3AD203B41FA5}">
                      <a16:colId xmlns:a16="http://schemas.microsoft.com/office/drawing/2014/main" xmlns="" val="3609016375"/>
                    </a:ext>
                  </a:extLst>
                </a:gridCol>
                <a:gridCol w="294202">
                  <a:extLst>
                    <a:ext uri="{9D8B030D-6E8A-4147-A177-3AD203B41FA5}">
                      <a16:colId xmlns:a16="http://schemas.microsoft.com/office/drawing/2014/main" xmlns="" val="4233191019"/>
                    </a:ext>
                  </a:extLst>
                </a:gridCol>
                <a:gridCol w="109471">
                  <a:extLst>
                    <a:ext uri="{9D8B030D-6E8A-4147-A177-3AD203B41FA5}">
                      <a16:colId xmlns:a16="http://schemas.microsoft.com/office/drawing/2014/main" xmlns="" val="3845599515"/>
                    </a:ext>
                  </a:extLst>
                </a:gridCol>
                <a:gridCol w="355780">
                  <a:extLst>
                    <a:ext uri="{9D8B030D-6E8A-4147-A177-3AD203B41FA5}">
                      <a16:colId xmlns:a16="http://schemas.microsoft.com/office/drawing/2014/main" xmlns="" val="490956185"/>
                    </a:ext>
                  </a:extLst>
                </a:gridCol>
                <a:gridCol w="355780">
                  <a:extLst>
                    <a:ext uri="{9D8B030D-6E8A-4147-A177-3AD203B41FA5}">
                      <a16:colId xmlns:a16="http://schemas.microsoft.com/office/drawing/2014/main" xmlns="" val="3185044001"/>
                    </a:ext>
                  </a:extLst>
                </a:gridCol>
                <a:gridCol w="109471">
                  <a:extLst>
                    <a:ext uri="{9D8B030D-6E8A-4147-A177-3AD203B41FA5}">
                      <a16:colId xmlns:a16="http://schemas.microsoft.com/office/drawing/2014/main" xmlns="" val="1778432252"/>
                    </a:ext>
                  </a:extLst>
                </a:gridCol>
                <a:gridCol w="355780">
                  <a:extLst>
                    <a:ext uri="{9D8B030D-6E8A-4147-A177-3AD203B41FA5}">
                      <a16:colId xmlns:a16="http://schemas.microsoft.com/office/drawing/2014/main" xmlns="" val="2048591463"/>
                    </a:ext>
                  </a:extLst>
                </a:gridCol>
                <a:gridCol w="355780">
                  <a:extLst>
                    <a:ext uri="{9D8B030D-6E8A-4147-A177-3AD203B41FA5}">
                      <a16:colId xmlns:a16="http://schemas.microsoft.com/office/drawing/2014/main" xmlns="" val="3967324877"/>
                    </a:ext>
                  </a:extLst>
                </a:gridCol>
                <a:gridCol w="355780">
                  <a:extLst>
                    <a:ext uri="{9D8B030D-6E8A-4147-A177-3AD203B41FA5}">
                      <a16:colId xmlns:a16="http://schemas.microsoft.com/office/drawing/2014/main" xmlns="" val="435915766"/>
                    </a:ext>
                  </a:extLst>
                </a:gridCol>
                <a:gridCol w="355780">
                  <a:extLst>
                    <a:ext uri="{9D8B030D-6E8A-4147-A177-3AD203B41FA5}">
                      <a16:colId xmlns:a16="http://schemas.microsoft.com/office/drawing/2014/main" xmlns="" val="3708622691"/>
                    </a:ext>
                  </a:extLst>
                </a:gridCol>
                <a:gridCol w="109471">
                  <a:extLst>
                    <a:ext uri="{9D8B030D-6E8A-4147-A177-3AD203B41FA5}">
                      <a16:colId xmlns:a16="http://schemas.microsoft.com/office/drawing/2014/main" xmlns="" val="3305057552"/>
                    </a:ext>
                  </a:extLst>
                </a:gridCol>
                <a:gridCol w="355780">
                  <a:extLst>
                    <a:ext uri="{9D8B030D-6E8A-4147-A177-3AD203B41FA5}">
                      <a16:colId xmlns:a16="http://schemas.microsoft.com/office/drawing/2014/main" xmlns="" val="3591954596"/>
                    </a:ext>
                  </a:extLst>
                </a:gridCol>
                <a:gridCol w="355780">
                  <a:extLst>
                    <a:ext uri="{9D8B030D-6E8A-4147-A177-3AD203B41FA5}">
                      <a16:colId xmlns:a16="http://schemas.microsoft.com/office/drawing/2014/main" xmlns="" val="2307891511"/>
                    </a:ext>
                  </a:extLst>
                </a:gridCol>
                <a:gridCol w="109471">
                  <a:extLst>
                    <a:ext uri="{9D8B030D-6E8A-4147-A177-3AD203B41FA5}">
                      <a16:colId xmlns:a16="http://schemas.microsoft.com/office/drawing/2014/main" xmlns="" val="4164193745"/>
                    </a:ext>
                  </a:extLst>
                </a:gridCol>
                <a:gridCol w="355780">
                  <a:extLst>
                    <a:ext uri="{9D8B030D-6E8A-4147-A177-3AD203B41FA5}">
                      <a16:colId xmlns:a16="http://schemas.microsoft.com/office/drawing/2014/main" xmlns="" val="1489001012"/>
                    </a:ext>
                  </a:extLst>
                </a:gridCol>
                <a:gridCol w="355780">
                  <a:extLst>
                    <a:ext uri="{9D8B030D-6E8A-4147-A177-3AD203B41FA5}">
                      <a16:colId xmlns:a16="http://schemas.microsoft.com/office/drawing/2014/main" xmlns="" val="3732362608"/>
                    </a:ext>
                  </a:extLst>
                </a:gridCol>
                <a:gridCol w="355780">
                  <a:extLst>
                    <a:ext uri="{9D8B030D-6E8A-4147-A177-3AD203B41FA5}">
                      <a16:colId xmlns:a16="http://schemas.microsoft.com/office/drawing/2014/main" xmlns="" val="1295442655"/>
                    </a:ext>
                  </a:extLst>
                </a:gridCol>
                <a:gridCol w="109471">
                  <a:extLst>
                    <a:ext uri="{9D8B030D-6E8A-4147-A177-3AD203B41FA5}">
                      <a16:colId xmlns:a16="http://schemas.microsoft.com/office/drawing/2014/main" xmlns="" val="3827529075"/>
                    </a:ext>
                  </a:extLst>
                </a:gridCol>
                <a:gridCol w="389989">
                  <a:extLst>
                    <a:ext uri="{9D8B030D-6E8A-4147-A177-3AD203B41FA5}">
                      <a16:colId xmlns:a16="http://schemas.microsoft.com/office/drawing/2014/main" xmlns="" val="697587471"/>
                    </a:ext>
                  </a:extLst>
                </a:gridCol>
                <a:gridCol w="389989">
                  <a:extLst>
                    <a:ext uri="{9D8B030D-6E8A-4147-A177-3AD203B41FA5}">
                      <a16:colId xmlns:a16="http://schemas.microsoft.com/office/drawing/2014/main" xmlns="" val="2949310952"/>
                    </a:ext>
                  </a:extLst>
                </a:gridCol>
                <a:gridCol w="389989">
                  <a:extLst>
                    <a:ext uri="{9D8B030D-6E8A-4147-A177-3AD203B41FA5}">
                      <a16:colId xmlns:a16="http://schemas.microsoft.com/office/drawing/2014/main" xmlns="" val="2549921603"/>
                    </a:ext>
                  </a:extLst>
                </a:gridCol>
              </a:tblGrid>
              <a:tr h="132668">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792860449"/>
                  </a:ext>
                </a:extLst>
              </a:tr>
              <a:tr h="265335">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6602271"/>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75492295"/>
                  </a:ext>
                </a:extLst>
              </a:tr>
              <a:tr h="137600">
                <a:tc>
                  <a:txBody>
                    <a:bodyPr/>
                    <a:lstStyle/>
                    <a:p>
                      <a:pPr algn="l" fontAlgn="b"/>
                      <a:r>
                        <a:rPr lang="es-ES" sz="700" b="1" i="0" u="none" strike="noStrike">
                          <a:solidFill>
                            <a:srgbClr val="112277"/>
                          </a:solidFill>
                          <a:effectLst/>
                          <a:latin typeface="Calibri" panose="020F0502020204030204" pitchFamily="34" charset="0"/>
                        </a:rPr>
                        <a:t>Evitar un embaràs no desitjat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288285904"/>
                  </a:ext>
                </a:extLst>
              </a:tr>
              <a:tr h="137600">
                <a:tc>
                  <a:txBody>
                    <a:bodyPr/>
                    <a:lstStyle/>
                    <a:p>
                      <a:pPr algn="l" fontAlgn="b"/>
                      <a:r>
                        <a:rPr lang="ca-ES" sz="700" b="0" i="0" u="none" strike="noStrike">
                          <a:solidFill>
                            <a:srgbClr val="000000"/>
                          </a:solidFill>
                          <a:effectLst/>
                          <a:latin typeface="Calibri" panose="020F0502020204030204" pitchFamily="34" charset="0"/>
                        </a:rPr>
                        <a:t>Totalment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88,3%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87,5%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069240804"/>
                  </a:ext>
                </a:extLst>
              </a:tr>
              <a:tr h="137600">
                <a:tc>
                  <a:txBody>
                    <a:bodyPr/>
                    <a:lstStyle/>
                    <a:p>
                      <a:pPr algn="l" fontAlgn="b"/>
                      <a:r>
                        <a:rPr lang="ca-ES" sz="700" b="0" i="0" u="none" strike="noStrike">
                          <a:solidFill>
                            <a:srgbClr val="000000"/>
                          </a:solidFill>
                          <a:effectLst/>
                          <a:latin typeface="Calibri" panose="020F0502020204030204" pitchFamily="34" charset="0"/>
                        </a:rPr>
                        <a:t>Bastant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85724788"/>
                  </a:ext>
                </a:extLst>
              </a:tr>
              <a:tr h="137600">
                <a:tc>
                  <a:txBody>
                    <a:bodyPr/>
                    <a:lstStyle/>
                    <a:p>
                      <a:pPr algn="l" fontAlgn="b"/>
                      <a:r>
                        <a:rPr lang="ca-ES" sz="700" b="0" i="0" u="none" strike="noStrike">
                          <a:solidFill>
                            <a:srgbClr val="000000"/>
                          </a:solidFill>
                          <a:effectLst/>
                          <a:latin typeface="Calibri" panose="020F0502020204030204" pitchFamily="34" charset="0"/>
                        </a:rPr>
                        <a:t>Incapaç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236751552"/>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54955373"/>
                  </a:ext>
                </a:extLst>
              </a:tr>
              <a:tr h="13760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44950675"/>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17998728"/>
                  </a:ext>
                </a:extLst>
              </a:tr>
              <a:tr h="137600">
                <a:tc>
                  <a:txBody>
                    <a:bodyPr/>
                    <a:lstStyle/>
                    <a:p>
                      <a:pPr algn="l" fontAlgn="b"/>
                      <a:r>
                        <a:rPr lang="ca-ES" sz="700" b="1" i="0" u="none" strike="noStrike">
                          <a:solidFill>
                            <a:srgbClr val="112277"/>
                          </a:solidFill>
                          <a:effectLst/>
                          <a:latin typeface="Calibri" panose="020F0502020204030204" pitchFamily="34" charset="0"/>
                        </a:rPr>
                        <a:t>Sentir menys plaer</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924381600"/>
                  </a:ext>
                </a:extLst>
              </a:tr>
              <a:tr h="137600">
                <a:tc>
                  <a:txBody>
                    <a:bodyPr/>
                    <a:lstStyle/>
                    <a:p>
                      <a:pPr algn="l" fontAlgn="b"/>
                      <a:r>
                        <a:rPr lang="ca-ES" sz="700" b="0" i="0" u="none" strike="noStrike">
                          <a:solidFill>
                            <a:srgbClr val="000000"/>
                          </a:solidFill>
                          <a:effectLst/>
                          <a:latin typeface="Calibri" panose="020F0502020204030204" pitchFamily="34" charset="0"/>
                        </a:rPr>
                        <a:t>Totalment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8192598"/>
                  </a:ext>
                </a:extLst>
              </a:tr>
              <a:tr h="137600">
                <a:tc>
                  <a:txBody>
                    <a:bodyPr/>
                    <a:lstStyle/>
                    <a:p>
                      <a:pPr algn="l" fontAlgn="b"/>
                      <a:r>
                        <a:rPr lang="ca-ES" sz="700" b="0" i="0" u="none" strike="noStrike">
                          <a:solidFill>
                            <a:srgbClr val="000000"/>
                          </a:solidFill>
                          <a:effectLst/>
                          <a:latin typeface="Calibri" panose="020F0502020204030204" pitchFamily="34" charset="0"/>
                        </a:rPr>
                        <a:t>Bastant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38,6%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358457745"/>
                  </a:ext>
                </a:extLst>
              </a:tr>
              <a:tr h="137600">
                <a:tc>
                  <a:txBody>
                    <a:bodyPr/>
                    <a:lstStyle/>
                    <a:p>
                      <a:pPr algn="l" fontAlgn="b"/>
                      <a:r>
                        <a:rPr lang="ca-ES" sz="700" b="0" i="0" u="none" strike="noStrike">
                          <a:solidFill>
                            <a:srgbClr val="000000"/>
                          </a:solidFill>
                          <a:effectLst/>
                          <a:latin typeface="Calibri" panose="020F0502020204030204" pitchFamily="34" charset="0"/>
                        </a:rPr>
                        <a:t>Incapaç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936992182"/>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55095577"/>
                  </a:ext>
                </a:extLst>
              </a:tr>
              <a:tr h="13760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13664822"/>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62615027"/>
                  </a:ext>
                </a:extLst>
              </a:tr>
              <a:tr h="137600">
                <a:tc>
                  <a:txBody>
                    <a:bodyPr/>
                    <a:lstStyle/>
                    <a:p>
                      <a:pPr algn="l" fontAlgn="b"/>
                      <a:r>
                        <a:rPr lang="ca-ES" sz="700" b="1" i="0" u="none" strike="noStrike">
                          <a:solidFill>
                            <a:srgbClr val="112277"/>
                          </a:solidFill>
                          <a:effectLst/>
                          <a:latin typeface="Calibri" panose="020F0502020204030204" pitchFamily="34" charset="0"/>
                        </a:rPr>
                        <a:t>Amics fan servir sempre el preservatiu</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511294283"/>
                  </a:ext>
                </a:extLst>
              </a:tr>
              <a:tr h="137600">
                <a:tc>
                  <a:txBody>
                    <a:bodyPr/>
                    <a:lstStyle/>
                    <a:p>
                      <a:pPr algn="l" fontAlgn="b"/>
                      <a:r>
                        <a:rPr lang="ca-ES" sz="700" b="0" i="0" u="none" strike="noStrike">
                          <a:solidFill>
                            <a:srgbClr val="000000"/>
                          </a:solidFill>
                          <a:effectLst/>
                          <a:latin typeface="Calibri" panose="020F0502020204030204" pitchFamily="34" charset="0"/>
                        </a:rPr>
                        <a:t>Totalment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70,5%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276641110"/>
                  </a:ext>
                </a:extLst>
              </a:tr>
              <a:tr h="137600">
                <a:tc>
                  <a:txBody>
                    <a:bodyPr/>
                    <a:lstStyle/>
                    <a:p>
                      <a:pPr algn="l" fontAlgn="b"/>
                      <a:r>
                        <a:rPr lang="ca-ES" sz="700" b="0" i="0" u="none" strike="noStrike">
                          <a:solidFill>
                            <a:srgbClr val="000000"/>
                          </a:solidFill>
                          <a:effectLst/>
                          <a:latin typeface="Calibri" panose="020F0502020204030204" pitchFamily="34" charset="0"/>
                        </a:rPr>
                        <a:t>Bastant 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531329072"/>
                  </a:ext>
                </a:extLst>
              </a:tr>
              <a:tr h="137600">
                <a:tc>
                  <a:txBody>
                    <a:bodyPr/>
                    <a:lstStyle/>
                    <a:p>
                      <a:pPr algn="l" fontAlgn="b"/>
                      <a:r>
                        <a:rPr lang="ca-ES" sz="700" b="0" i="0" u="none" strike="noStrike">
                          <a:solidFill>
                            <a:srgbClr val="000000"/>
                          </a:solidFill>
                          <a:effectLst/>
                          <a:latin typeface="Calibri" panose="020F0502020204030204" pitchFamily="34" charset="0"/>
                        </a:rPr>
                        <a:t>Incapaç</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562676040"/>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53265391"/>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pt-BR" sz="800" dirty="0">
                <a:solidFill>
                  <a:srgbClr val="000000"/>
                </a:solidFill>
                <a:latin typeface="Calibri" panose="020F0502020204030204" pitchFamily="34" charset="0"/>
              </a:rPr>
              <a:t>Q62. Expressa </a:t>
            </a:r>
            <a:r>
              <a:rPr lang="pt-BR" sz="800" dirty="0" err="1">
                <a:solidFill>
                  <a:srgbClr val="000000"/>
                </a:solidFill>
                <a:latin typeface="Calibri" panose="020F0502020204030204" pitchFamily="34" charset="0"/>
              </a:rPr>
              <a:t>el</a:t>
            </a:r>
            <a:r>
              <a:rPr lang="pt-BR" sz="800" dirty="0">
                <a:solidFill>
                  <a:srgbClr val="000000"/>
                </a:solidFill>
                <a:latin typeface="Calibri" panose="020F0502020204030204" pitchFamily="34" charset="0"/>
              </a:rPr>
              <a:t> teu grau d'</a:t>
            </a:r>
            <a:r>
              <a:rPr lang="pt-BR" sz="800" dirty="0" err="1">
                <a:solidFill>
                  <a:srgbClr val="000000"/>
                </a:solidFill>
                <a:latin typeface="Calibri" panose="020F0502020204030204" pitchFamily="34" charset="0"/>
              </a:rPr>
              <a:t>acord</a:t>
            </a:r>
            <a:r>
              <a:rPr lang="pt-BR" sz="800" dirty="0">
                <a:solidFill>
                  <a:srgbClr val="000000"/>
                </a:solidFill>
                <a:latin typeface="Calibri" panose="020F0502020204030204" pitchFamily="34" charset="0"/>
              </a:rPr>
              <a:t> o de </a:t>
            </a:r>
            <a:r>
              <a:rPr lang="pt-BR" sz="800" dirty="0" err="1">
                <a:solidFill>
                  <a:srgbClr val="000000"/>
                </a:solidFill>
                <a:latin typeface="Calibri" panose="020F0502020204030204" pitchFamily="34" charset="0"/>
              </a:rPr>
              <a:t>desacord</a:t>
            </a:r>
            <a:r>
              <a:rPr lang="pt-BR" sz="800" dirty="0">
                <a:solidFill>
                  <a:srgbClr val="000000"/>
                </a:solidFill>
                <a:latin typeface="Calibri" panose="020F0502020204030204" pitchFamily="34" charset="0"/>
              </a:rPr>
              <a:t> </a:t>
            </a:r>
            <a:r>
              <a:rPr lang="pt-BR" sz="800" dirty="0" err="1">
                <a:solidFill>
                  <a:srgbClr val="000000"/>
                </a:solidFill>
                <a:latin typeface="Calibri" panose="020F0502020204030204" pitchFamily="34" charset="0"/>
              </a:rPr>
              <a:t>amb</a:t>
            </a:r>
            <a:r>
              <a:rPr lang="pt-BR" sz="800" dirty="0">
                <a:solidFill>
                  <a:srgbClr val="000000"/>
                </a:solidFill>
                <a:latin typeface="Calibri" panose="020F0502020204030204" pitchFamily="34" charset="0"/>
              </a:rPr>
              <a:t> </a:t>
            </a:r>
            <a:r>
              <a:rPr lang="pt-BR" sz="800" dirty="0" err="1">
                <a:solidFill>
                  <a:srgbClr val="000000"/>
                </a:solidFill>
                <a:latin typeface="Calibri" panose="020F0502020204030204" pitchFamily="34" charset="0"/>
              </a:rPr>
              <a:t>les</a:t>
            </a:r>
            <a:r>
              <a:rPr lang="pt-BR" sz="800" dirty="0">
                <a:solidFill>
                  <a:srgbClr val="000000"/>
                </a:solidFill>
                <a:latin typeface="Calibri" panose="020F0502020204030204" pitchFamily="34" charset="0"/>
              </a:rPr>
              <a:t> </a:t>
            </a:r>
            <a:r>
              <a:rPr lang="pt-BR" sz="800" dirty="0" err="1">
                <a:solidFill>
                  <a:srgbClr val="000000"/>
                </a:solidFill>
                <a:latin typeface="Calibri" panose="020F0502020204030204" pitchFamily="34" charset="0"/>
              </a:rPr>
              <a:t>afirmacions</a:t>
            </a:r>
            <a:r>
              <a:rPr lang="pt-BR" sz="800" dirty="0">
                <a:solidFill>
                  <a:srgbClr val="000000"/>
                </a:solidFill>
                <a:latin typeface="Calibri" panose="020F0502020204030204" pitchFamily="34" charset="0"/>
              </a:rPr>
              <a:t> </a:t>
            </a:r>
            <a:r>
              <a:rPr lang="pt-BR" sz="800" dirty="0" err="1">
                <a:solidFill>
                  <a:srgbClr val="000000"/>
                </a:solidFill>
                <a:latin typeface="Calibri" panose="020F0502020204030204" pitchFamily="34" charset="0"/>
              </a:rPr>
              <a:t>següents</a:t>
            </a:r>
            <a:r>
              <a:rPr lang="pt-BR" dirty="0"/>
              <a:t> </a:t>
            </a:r>
            <a:endParaRPr lang="ca-ES" dirty="0"/>
          </a:p>
        </p:txBody>
      </p:sp>
    </p:spTree>
    <p:extLst>
      <p:ext uri="{BB962C8B-B14F-4D97-AF65-F5344CB8AC3E}">
        <p14:creationId xmlns:p14="http://schemas.microsoft.com/office/powerpoint/2010/main" val="339683835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112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Relacions amb els companys a l’escola/institut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9113" y="1"/>
            <a:ext cx="780702"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384811611"/>
              </p:ext>
            </p:extLst>
          </p:nvPr>
        </p:nvGraphicFramePr>
        <p:xfrm>
          <a:off x="720000" y="1152000"/>
          <a:ext cx="7704002" cy="3149997"/>
        </p:xfrm>
        <a:graphic>
          <a:graphicData uri="http://schemas.openxmlformats.org/drawingml/2006/table">
            <a:tbl>
              <a:tblPr/>
              <a:tblGrid>
                <a:gridCol w="1443644">
                  <a:extLst>
                    <a:ext uri="{9D8B030D-6E8A-4147-A177-3AD203B41FA5}">
                      <a16:colId xmlns:a16="http://schemas.microsoft.com/office/drawing/2014/main" xmlns="" val="808620995"/>
                    </a:ext>
                  </a:extLst>
                </a:gridCol>
                <a:gridCol w="335254">
                  <a:extLst>
                    <a:ext uri="{9D8B030D-6E8A-4147-A177-3AD203B41FA5}">
                      <a16:colId xmlns:a16="http://schemas.microsoft.com/office/drawing/2014/main" xmlns="" val="2971607999"/>
                    </a:ext>
                  </a:extLst>
                </a:gridCol>
                <a:gridCol w="294202">
                  <a:extLst>
                    <a:ext uri="{9D8B030D-6E8A-4147-A177-3AD203B41FA5}">
                      <a16:colId xmlns:a16="http://schemas.microsoft.com/office/drawing/2014/main" xmlns="" val="2169907036"/>
                    </a:ext>
                  </a:extLst>
                </a:gridCol>
                <a:gridCol w="109471">
                  <a:extLst>
                    <a:ext uri="{9D8B030D-6E8A-4147-A177-3AD203B41FA5}">
                      <a16:colId xmlns:a16="http://schemas.microsoft.com/office/drawing/2014/main" xmlns="" val="2471841617"/>
                    </a:ext>
                  </a:extLst>
                </a:gridCol>
                <a:gridCol w="355780">
                  <a:extLst>
                    <a:ext uri="{9D8B030D-6E8A-4147-A177-3AD203B41FA5}">
                      <a16:colId xmlns:a16="http://schemas.microsoft.com/office/drawing/2014/main" xmlns="" val="3751276576"/>
                    </a:ext>
                  </a:extLst>
                </a:gridCol>
                <a:gridCol w="355780">
                  <a:extLst>
                    <a:ext uri="{9D8B030D-6E8A-4147-A177-3AD203B41FA5}">
                      <a16:colId xmlns:a16="http://schemas.microsoft.com/office/drawing/2014/main" xmlns="" val="3675868558"/>
                    </a:ext>
                  </a:extLst>
                </a:gridCol>
                <a:gridCol w="109471">
                  <a:extLst>
                    <a:ext uri="{9D8B030D-6E8A-4147-A177-3AD203B41FA5}">
                      <a16:colId xmlns:a16="http://schemas.microsoft.com/office/drawing/2014/main" xmlns="" val="521968775"/>
                    </a:ext>
                  </a:extLst>
                </a:gridCol>
                <a:gridCol w="355780">
                  <a:extLst>
                    <a:ext uri="{9D8B030D-6E8A-4147-A177-3AD203B41FA5}">
                      <a16:colId xmlns:a16="http://schemas.microsoft.com/office/drawing/2014/main" xmlns="" val="565167744"/>
                    </a:ext>
                  </a:extLst>
                </a:gridCol>
                <a:gridCol w="355780">
                  <a:extLst>
                    <a:ext uri="{9D8B030D-6E8A-4147-A177-3AD203B41FA5}">
                      <a16:colId xmlns:a16="http://schemas.microsoft.com/office/drawing/2014/main" xmlns="" val="2018828599"/>
                    </a:ext>
                  </a:extLst>
                </a:gridCol>
                <a:gridCol w="355780">
                  <a:extLst>
                    <a:ext uri="{9D8B030D-6E8A-4147-A177-3AD203B41FA5}">
                      <a16:colId xmlns:a16="http://schemas.microsoft.com/office/drawing/2014/main" xmlns="" val="2460605125"/>
                    </a:ext>
                  </a:extLst>
                </a:gridCol>
                <a:gridCol w="355780">
                  <a:extLst>
                    <a:ext uri="{9D8B030D-6E8A-4147-A177-3AD203B41FA5}">
                      <a16:colId xmlns:a16="http://schemas.microsoft.com/office/drawing/2014/main" xmlns="" val="1961707756"/>
                    </a:ext>
                  </a:extLst>
                </a:gridCol>
                <a:gridCol w="109471">
                  <a:extLst>
                    <a:ext uri="{9D8B030D-6E8A-4147-A177-3AD203B41FA5}">
                      <a16:colId xmlns:a16="http://schemas.microsoft.com/office/drawing/2014/main" xmlns="" val="3884206642"/>
                    </a:ext>
                  </a:extLst>
                </a:gridCol>
                <a:gridCol w="355780">
                  <a:extLst>
                    <a:ext uri="{9D8B030D-6E8A-4147-A177-3AD203B41FA5}">
                      <a16:colId xmlns:a16="http://schemas.microsoft.com/office/drawing/2014/main" xmlns="" val="2509668928"/>
                    </a:ext>
                  </a:extLst>
                </a:gridCol>
                <a:gridCol w="355780">
                  <a:extLst>
                    <a:ext uri="{9D8B030D-6E8A-4147-A177-3AD203B41FA5}">
                      <a16:colId xmlns:a16="http://schemas.microsoft.com/office/drawing/2014/main" xmlns="" val="1974870197"/>
                    </a:ext>
                  </a:extLst>
                </a:gridCol>
                <a:gridCol w="109471">
                  <a:extLst>
                    <a:ext uri="{9D8B030D-6E8A-4147-A177-3AD203B41FA5}">
                      <a16:colId xmlns:a16="http://schemas.microsoft.com/office/drawing/2014/main" xmlns="" val="898259926"/>
                    </a:ext>
                  </a:extLst>
                </a:gridCol>
                <a:gridCol w="355780">
                  <a:extLst>
                    <a:ext uri="{9D8B030D-6E8A-4147-A177-3AD203B41FA5}">
                      <a16:colId xmlns:a16="http://schemas.microsoft.com/office/drawing/2014/main" xmlns="" val="3150596187"/>
                    </a:ext>
                  </a:extLst>
                </a:gridCol>
                <a:gridCol w="355780">
                  <a:extLst>
                    <a:ext uri="{9D8B030D-6E8A-4147-A177-3AD203B41FA5}">
                      <a16:colId xmlns:a16="http://schemas.microsoft.com/office/drawing/2014/main" xmlns="" val="4269232076"/>
                    </a:ext>
                  </a:extLst>
                </a:gridCol>
                <a:gridCol w="355780">
                  <a:extLst>
                    <a:ext uri="{9D8B030D-6E8A-4147-A177-3AD203B41FA5}">
                      <a16:colId xmlns:a16="http://schemas.microsoft.com/office/drawing/2014/main" xmlns="" val="2892341074"/>
                    </a:ext>
                  </a:extLst>
                </a:gridCol>
                <a:gridCol w="109471">
                  <a:extLst>
                    <a:ext uri="{9D8B030D-6E8A-4147-A177-3AD203B41FA5}">
                      <a16:colId xmlns:a16="http://schemas.microsoft.com/office/drawing/2014/main" xmlns="" val="3131350379"/>
                    </a:ext>
                  </a:extLst>
                </a:gridCol>
                <a:gridCol w="389989">
                  <a:extLst>
                    <a:ext uri="{9D8B030D-6E8A-4147-A177-3AD203B41FA5}">
                      <a16:colId xmlns:a16="http://schemas.microsoft.com/office/drawing/2014/main" xmlns="" val="1211335299"/>
                    </a:ext>
                  </a:extLst>
                </a:gridCol>
                <a:gridCol w="389989">
                  <a:extLst>
                    <a:ext uri="{9D8B030D-6E8A-4147-A177-3AD203B41FA5}">
                      <a16:colId xmlns:a16="http://schemas.microsoft.com/office/drawing/2014/main" xmlns="" val="3018176538"/>
                    </a:ext>
                  </a:extLst>
                </a:gridCol>
                <a:gridCol w="389989">
                  <a:extLst>
                    <a:ext uri="{9D8B030D-6E8A-4147-A177-3AD203B41FA5}">
                      <a16:colId xmlns:a16="http://schemas.microsoft.com/office/drawing/2014/main" xmlns="" val="2452861825"/>
                    </a:ext>
                  </a:extLst>
                </a:gridCol>
              </a:tblGrid>
              <a:tr h="133084">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211805428"/>
                  </a:ext>
                </a:extLst>
              </a:tr>
              <a:tr h="26616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835527736"/>
                  </a:ext>
                </a:extLst>
              </a:tr>
              <a:tr h="133084">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46697863"/>
                  </a:ext>
                </a:extLst>
              </a:tr>
              <a:tr h="133084">
                <a:tc>
                  <a:txBody>
                    <a:bodyPr/>
                    <a:lstStyle/>
                    <a:p>
                      <a:pPr algn="l" fontAlgn="b"/>
                      <a:r>
                        <a:rPr lang="ca-ES" sz="700" b="1" i="0" u="none" strike="noStrike">
                          <a:solidFill>
                            <a:srgbClr val="112277"/>
                          </a:solidFill>
                          <a:effectLst/>
                          <a:latin typeface="Calibri" panose="020F0502020204030204" pitchFamily="34" charset="0"/>
                        </a:rPr>
                        <a:t>Rigut/insultat a l'escola/institut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349793420"/>
                  </a:ext>
                </a:extLst>
              </a:tr>
              <a:tr h="13803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56,3%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942654145"/>
                  </a:ext>
                </a:extLst>
              </a:tr>
              <a:tr h="138032">
                <a:tc>
                  <a:txBody>
                    <a:bodyPr/>
                    <a:lstStyle/>
                    <a:p>
                      <a:pPr algn="l" fontAlgn="b"/>
                      <a:r>
                        <a:rPr lang="ca-ES" sz="700" b="0" i="0" u="none" strike="noStrike">
                          <a:solidFill>
                            <a:srgbClr val="000000"/>
                          </a:solidFill>
                          <a:effectLst/>
                          <a:latin typeface="Calibri" panose="020F0502020204030204" pitchFamily="34" charset="0"/>
                        </a:rPr>
                        <a:t>Alguna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270416736"/>
                  </a:ext>
                </a:extLst>
              </a:tr>
              <a:tr h="138032">
                <a:tc>
                  <a:txBody>
                    <a:bodyPr/>
                    <a:lstStyle/>
                    <a:p>
                      <a:pPr algn="l" fontAlgn="b"/>
                      <a:r>
                        <a:rPr lang="ca-ES" sz="700" b="0" i="0" u="none" strike="noStrike">
                          <a:solidFill>
                            <a:srgbClr val="000000"/>
                          </a:solidFill>
                          <a:effectLst/>
                          <a:latin typeface="Calibri" panose="020F0502020204030204" pitchFamily="34" charset="0"/>
                        </a:rPr>
                        <a:t>Habitualment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26562515"/>
                  </a:ext>
                </a:extLst>
              </a:tr>
              <a:tr h="1380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55503997"/>
                  </a:ext>
                </a:extLst>
              </a:tr>
              <a:tr h="13803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67180742"/>
                  </a:ext>
                </a:extLst>
              </a:tr>
              <a:tr h="13803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7239288"/>
                  </a:ext>
                </a:extLst>
              </a:tr>
              <a:tr h="138032">
                <a:tc>
                  <a:txBody>
                    <a:bodyPr/>
                    <a:lstStyle/>
                    <a:p>
                      <a:pPr algn="l" fontAlgn="b"/>
                      <a:r>
                        <a:rPr lang="ca-ES" sz="700" b="1" i="0" u="none" strike="noStrike">
                          <a:solidFill>
                            <a:srgbClr val="112277"/>
                          </a:solidFill>
                          <a:effectLst/>
                          <a:latin typeface="Calibri" panose="020F0502020204030204" pitchFamily="34" charset="0"/>
                        </a:rPr>
                        <a:t>Colpejat/amenaçat a l'escola/institut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104220560"/>
                  </a:ext>
                </a:extLst>
              </a:tr>
              <a:tr h="13803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83,1%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81,3%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77,0%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705483170"/>
                  </a:ext>
                </a:extLst>
              </a:tr>
              <a:tr h="138032">
                <a:tc>
                  <a:txBody>
                    <a:bodyPr/>
                    <a:lstStyle/>
                    <a:p>
                      <a:pPr algn="l" fontAlgn="b"/>
                      <a:r>
                        <a:rPr lang="ca-ES" sz="700" b="0" i="0" u="none" strike="noStrike">
                          <a:solidFill>
                            <a:srgbClr val="000000"/>
                          </a:solidFill>
                          <a:effectLst/>
                          <a:latin typeface="Calibri" panose="020F0502020204030204" pitchFamily="34" charset="0"/>
                        </a:rPr>
                        <a:t>Alguna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727540549"/>
                  </a:ext>
                </a:extLst>
              </a:tr>
              <a:tr h="138032">
                <a:tc>
                  <a:txBody>
                    <a:bodyPr/>
                    <a:lstStyle/>
                    <a:p>
                      <a:pPr algn="l" fontAlgn="b"/>
                      <a:r>
                        <a:rPr lang="ca-ES" sz="700" b="0" i="0" u="none" strike="noStrike">
                          <a:solidFill>
                            <a:srgbClr val="000000"/>
                          </a:solidFill>
                          <a:effectLst/>
                          <a:latin typeface="Calibri" panose="020F0502020204030204" pitchFamily="34" charset="0"/>
                        </a:rPr>
                        <a:t>Habitualment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81836216"/>
                  </a:ext>
                </a:extLst>
              </a:tr>
              <a:tr h="1380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45582374"/>
                  </a:ext>
                </a:extLst>
              </a:tr>
              <a:tr h="13803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450430460"/>
                  </a:ext>
                </a:extLst>
              </a:tr>
              <a:tr h="13803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19249990"/>
                  </a:ext>
                </a:extLst>
              </a:tr>
              <a:tr h="138032">
                <a:tc>
                  <a:txBody>
                    <a:bodyPr/>
                    <a:lstStyle/>
                    <a:p>
                      <a:pPr algn="l" fontAlgn="b"/>
                      <a:r>
                        <a:rPr lang="ca-ES" sz="700" b="1" i="0" u="none" strike="noStrike">
                          <a:solidFill>
                            <a:srgbClr val="112277"/>
                          </a:solidFill>
                          <a:effectLst/>
                          <a:latin typeface="Calibri" panose="020F0502020204030204" pitchFamily="34" charset="0"/>
                        </a:rPr>
                        <a:t>Marginat o rebutjat del grup</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571364463"/>
                  </a:ext>
                </a:extLst>
              </a:tr>
              <a:tr h="13803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73,9%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64,1%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64,5%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62,3%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376410394"/>
                  </a:ext>
                </a:extLst>
              </a:tr>
              <a:tr h="138032">
                <a:tc>
                  <a:txBody>
                    <a:bodyPr/>
                    <a:lstStyle/>
                    <a:p>
                      <a:pPr algn="l" fontAlgn="b"/>
                      <a:r>
                        <a:rPr lang="ca-ES" sz="700" b="0" i="0" u="none" strike="noStrike">
                          <a:solidFill>
                            <a:srgbClr val="000000"/>
                          </a:solidFill>
                          <a:effectLst/>
                          <a:latin typeface="Calibri" panose="020F0502020204030204" pitchFamily="34" charset="0"/>
                        </a:rPr>
                        <a:t>Alguna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784180378"/>
                  </a:ext>
                </a:extLst>
              </a:tr>
              <a:tr h="138032">
                <a:tc>
                  <a:txBody>
                    <a:bodyPr/>
                    <a:lstStyle/>
                    <a:p>
                      <a:pPr algn="l" fontAlgn="b"/>
                      <a:r>
                        <a:rPr lang="ca-ES" sz="700" b="0" i="0" u="none" strike="noStrike">
                          <a:solidFill>
                            <a:srgbClr val="000000"/>
                          </a:solidFill>
                          <a:effectLst/>
                          <a:latin typeface="Calibri" panose="020F0502020204030204" pitchFamily="34" charset="0"/>
                        </a:rPr>
                        <a:t>Habitualment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89345699"/>
                  </a:ext>
                </a:extLst>
              </a:tr>
              <a:tr h="1380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288765676"/>
                  </a:ext>
                </a:extLst>
              </a:tr>
            </a:tbl>
          </a:graphicData>
        </a:graphic>
      </p:graphicFrame>
      <p:sp>
        <p:nvSpPr>
          <p:cNvPr id="4" name="Rectángulo 3"/>
          <p:cNvSpPr/>
          <p:nvPr/>
        </p:nvSpPr>
        <p:spPr>
          <a:xfrm>
            <a:off x="360000" y="4680000"/>
            <a:ext cx="5400000" cy="237600"/>
          </a:xfrm>
          <a:prstGeom prst="rect">
            <a:avLst/>
          </a:prstGeom>
        </p:spPr>
        <p:txBody>
          <a:bodyPr>
            <a:spAutoFit/>
          </a:bodyPr>
          <a:lstStyle/>
          <a:p>
            <a:r>
              <a:rPr lang="ca-ES" sz="800" dirty="0">
                <a:solidFill>
                  <a:srgbClr val="000000"/>
                </a:solidFill>
                <a:latin typeface="Calibri" panose="020F0502020204030204" pitchFamily="34" charset="0"/>
              </a:rPr>
              <a:t>Q63. En relació amb els teus companys i companyes, t'has trobat en alguna d'aquestes situacions durant el darrer any?</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113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Relacions amb els companys a l’escola/institut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9113" y="1"/>
            <a:ext cx="780702"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4266411902"/>
              </p:ext>
            </p:extLst>
          </p:nvPr>
        </p:nvGraphicFramePr>
        <p:xfrm>
          <a:off x="720000" y="1152000"/>
          <a:ext cx="7704002" cy="3149997"/>
        </p:xfrm>
        <a:graphic>
          <a:graphicData uri="http://schemas.openxmlformats.org/drawingml/2006/table">
            <a:tbl>
              <a:tblPr/>
              <a:tblGrid>
                <a:gridCol w="1443644">
                  <a:extLst>
                    <a:ext uri="{9D8B030D-6E8A-4147-A177-3AD203B41FA5}">
                      <a16:colId xmlns:a16="http://schemas.microsoft.com/office/drawing/2014/main" xmlns="" val="2971708979"/>
                    </a:ext>
                  </a:extLst>
                </a:gridCol>
                <a:gridCol w="335254">
                  <a:extLst>
                    <a:ext uri="{9D8B030D-6E8A-4147-A177-3AD203B41FA5}">
                      <a16:colId xmlns:a16="http://schemas.microsoft.com/office/drawing/2014/main" xmlns="" val="961605620"/>
                    </a:ext>
                  </a:extLst>
                </a:gridCol>
                <a:gridCol w="294202">
                  <a:extLst>
                    <a:ext uri="{9D8B030D-6E8A-4147-A177-3AD203B41FA5}">
                      <a16:colId xmlns:a16="http://schemas.microsoft.com/office/drawing/2014/main" xmlns="" val="4279988425"/>
                    </a:ext>
                  </a:extLst>
                </a:gridCol>
                <a:gridCol w="109471">
                  <a:extLst>
                    <a:ext uri="{9D8B030D-6E8A-4147-A177-3AD203B41FA5}">
                      <a16:colId xmlns:a16="http://schemas.microsoft.com/office/drawing/2014/main" xmlns="" val="2370724896"/>
                    </a:ext>
                  </a:extLst>
                </a:gridCol>
                <a:gridCol w="355780">
                  <a:extLst>
                    <a:ext uri="{9D8B030D-6E8A-4147-A177-3AD203B41FA5}">
                      <a16:colId xmlns:a16="http://schemas.microsoft.com/office/drawing/2014/main" xmlns="" val="3501838291"/>
                    </a:ext>
                  </a:extLst>
                </a:gridCol>
                <a:gridCol w="355780">
                  <a:extLst>
                    <a:ext uri="{9D8B030D-6E8A-4147-A177-3AD203B41FA5}">
                      <a16:colId xmlns:a16="http://schemas.microsoft.com/office/drawing/2014/main" xmlns="" val="1449618100"/>
                    </a:ext>
                  </a:extLst>
                </a:gridCol>
                <a:gridCol w="109471">
                  <a:extLst>
                    <a:ext uri="{9D8B030D-6E8A-4147-A177-3AD203B41FA5}">
                      <a16:colId xmlns:a16="http://schemas.microsoft.com/office/drawing/2014/main" xmlns="" val="1573847515"/>
                    </a:ext>
                  </a:extLst>
                </a:gridCol>
                <a:gridCol w="355780">
                  <a:extLst>
                    <a:ext uri="{9D8B030D-6E8A-4147-A177-3AD203B41FA5}">
                      <a16:colId xmlns:a16="http://schemas.microsoft.com/office/drawing/2014/main" xmlns="" val="1253841109"/>
                    </a:ext>
                  </a:extLst>
                </a:gridCol>
                <a:gridCol w="355780">
                  <a:extLst>
                    <a:ext uri="{9D8B030D-6E8A-4147-A177-3AD203B41FA5}">
                      <a16:colId xmlns:a16="http://schemas.microsoft.com/office/drawing/2014/main" xmlns="" val="3248465973"/>
                    </a:ext>
                  </a:extLst>
                </a:gridCol>
                <a:gridCol w="355780">
                  <a:extLst>
                    <a:ext uri="{9D8B030D-6E8A-4147-A177-3AD203B41FA5}">
                      <a16:colId xmlns:a16="http://schemas.microsoft.com/office/drawing/2014/main" xmlns="" val="712644676"/>
                    </a:ext>
                  </a:extLst>
                </a:gridCol>
                <a:gridCol w="355780">
                  <a:extLst>
                    <a:ext uri="{9D8B030D-6E8A-4147-A177-3AD203B41FA5}">
                      <a16:colId xmlns:a16="http://schemas.microsoft.com/office/drawing/2014/main" xmlns="" val="3281823324"/>
                    </a:ext>
                  </a:extLst>
                </a:gridCol>
                <a:gridCol w="109471">
                  <a:extLst>
                    <a:ext uri="{9D8B030D-6E8A-4147-A177-3AD203B41FA5}">
                      <a16:colId xmlns:a16="http://schemas.microsoft.com/office/drawing/2014/main" xmlns="" val="1650251201"/>
                    </a:ext>
                  </a:extLst>
                </a:gridCol>
                <a:gridCol w="355780">
                  <a:extLst>
                    <a:ext uri="{9D8B030D-6E8A-4147-A177-3AD203B41FA5}">
                      <a16:colId xmlns:a16="http://schemas.microsoft.com/office/drawing/2014/main" xmlns="" val="501535641"/>
                    </a:ext>
                  </a:extLst>
                </a:gridCol>
                <a:gridCol w="355780">
                  <a:extLst>
                    <a:ext uri="{9D8B030D-6E8A-4147-A177-3AD203B41FA5}">
                      <a16:colId xmlns:a16="http://schemas.microsoft.com/office/drawing/2014/main" xmlns="" val="574839556"/>
                    </a:ext>
                  </a:extLst>
                </a:gridCol>
                <a:gridCol w="109471">
                  <a:extLst>
                    <a:ext uri="{9D8B030D-6E8A-4147-A177-3AD203B41FA5}">
                      <a16:colId xmlns:a16="http://schemas.microsoft.com/office/drawing/2014/main" xmlns="" val="2673138276"/>
                    </a:ext>
                  </a:extLst>
                </a:gridCol>
                <a:gridCol w="355780">
                  <a:extLst>
                    <a:ext uri="{9D8B030D-6E8A-4147-A177-3AD203B41FA5}">
                      <a16:colId xmlns:a16="http://schemas.microsoft.com/office/drawing/2014/main" xmlns="" val="3391991251"/>
                    </a:ext>
                  </a:extLst>
                </a:gridCol>
                <a:gridCol w="355780">
                  <a:extLst>
                    <a:ext uri="{9D8B030D-6E8A-4147-A177-3AD203B41FA5}">
                      <a16:colId xmlns:a16="http://schemas.microsoft.com/office/drawing/2014/main" xmlns="" val="157339791"/>
                    </a:ext>
                  </a:extLst>
                </a:gridCol>
                <a:gridCol w="355780">
                  <a:extLst>
                    <a:ext uri="{9D8B030D-6E8A-4147-A177-3AD203B41FA5}">
                      <a16:colId xmlns:a16="http://schemas.microsoft.com/office/drawing/2014/main" xmlns="" val="549189338"/>
                    </a:ext>
                  </a:extLst>
                </a:gridCol>
                <a:gridCol w="109471">
                  <a:extLst>
                    <a:ext uri="{9D8B030D-6E8A-4147-A177-3AD203B41FA5}">
                      <a16:colId xmlns:a16="http://schemas.microsoft.com/office/drawing/2014/main" xmlns="" val="347477918"/>
                    </a:ext>
                  </a:extLst>
                </a:gridCol>
                <a:gridCol w="389989">
                  <a:extLst>
                    <a:ext uri="{9D8B030D-6E8A-4147-A177-3AD203B41FA5}">
                      <a16:colId xmlns:a16="http://schemas.microsoft.com/office/drawing/2014/main" xmlns="" val="3333775333"/>
                    </a:ext>
                  </a:extLst>
                </a:gridCol>
                <a:gridCol w="389989">
                  <a:extLst>
                    <a:ext uri="{9D8B030D-6E8A-4147-A177-3AD203B41FA5}">
                      <a16:colId xmlns:a16="http://schemas.microsoft.com/office/drawing/2014/main" xmlns="" val="3384913930"/>
                    </a:ext>
                  </a:extLst>
                </a:gridCol>
                <a:gridCol w="389989">
                  <a:extLst>
                    <a:ext uri="{9D8B030D-6E8A-4147-A177-3AD203B41FA5}">
                      <a16:colId xmlns:a16="http://schemas.microsoft.com/office/drawing/2014/main" xmlns="" val="1008960914"/>
                    </a:ext>
                  </a:extLst>
                </a:gridCol>
              </a:tblGrid>
              <a:tr h="133084">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2892355696"/>
                  </a:ext>
                </a:extLst>
              </a:tr>
              <a:tr h="26616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748275980"/>
                  </a:ext>
                </a:extLst>
              </a:tr>
              <a:tr h="133084">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45894380"/>
                  </a:ext>
                </a:extLst>
              </a:tr>
              <a:tr h="133084">
                <a:tc>
                  <a:txBody>
                    <a:bodyPr/>
                    <a:lstStyle/>
                    <a:p>
                      <a:pPr algn="l" fontAlgn="b"/>
                      <a:r>
                        <a:rPr lang="ca-ES" sz="700" b="1" i="0" u="none" strike="noStrike">
                          <a:solidFill>
                            <a:srgbClr val="112277"/>
                          </a:solidFill>
                          <a:effectLst/>
                          <a:latin typeface="Calibri" panose="020F0502020204030204" pitchFamily="34" charset="0"/>
                        </a:rPr>
                        <a:t>Rigut/insultat a l'escola/institut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18034477"/>
                  </a:ext>
                </a:extLst>
              </a:tr>
              <a:tr h="13803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58,3%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67,2%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47288241"/>
                  </a:ext>
                </a:extLst>
              </a:tr>
              <a:tr h="138032">
                <a:tc>
                  <a:txBody>
                    <a:bodyPr/>
                    <a:lstStyle/>
                    <a:p>
                      <a:pPr algn="l" fontAlgn="b"/>
                      <a:r>
                        <a:rPr lang="ca-ES" sz="700" b="0" i="0" u="none" strike="noStrike">
                          <a:solidFill>
                            <a:srgbClr val="000000"/>
                          </a:solidFill>
                          <a:effectLst/>
                          <a:latin typeface="Calibri" panose="020F0502020204030204" pitchFamily="34" charset="0"/>
                        </a:rPr>
                        <a:t>Alguna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34,8%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41,7%</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09390623"/>
                  </a:ext>
                </a:extLst>
              </a:tr>
              <a:tr h="138032">
                <a:tc>
                  <a:txBody>
                    <a:bodyPr/>
                    <a:lstStyle/>
                    <a:p>
                      <a:pPr algn="l" fontAlgn="b"/>
                      <a:r>
                        <a:rPr lang="ca-ES" sz="700" b="0" i="0" u="none" strike="noStrike">
                          <a:solidFill>
                            <a:srgbClr val="000000"/>
                          </a:solidFill>
                          <a:effectLst/>
                          <a:latin typeface="Calibri" panose="020F0502020204030204" pitchFamily="34" charset="0"/>
                        </a:rPr>
                        <a:t>Habitualment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37199907"/>
                  </a:ext>
                </a:extLst>
              </a:tr>
              <a:tr h="1380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9070142"/>
                  </a:ext>
                </a:extLst>
              </a:tr>
              <a:tr h="13803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68231124"/>
                  </a:ext>
                </a:extLst>
              </a:tr>
              <a:tr h="13803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38548661"/>
                  </a:ext>
                </a:extLst>
              </a:tr>
              <a:tr h="138032">
                <a:tc>
                  <a:txBody>
                    <a:bodyPr/>
                    <a:lstStyle/>
                    <a:p>
                      <a:pPr algn="l" fontAlgn="b"/>
                      <a:r>
                        <a:rPr lang="ca-ES" sz="700" b="1" i="0" u="none" strike="noStrike">
                          <a:solidFill>
                            <a:srgbClr val="112277"/>
                          </a:solidFill>
                          <a:effectLst/>
                          <a:latin typeface="Calibri" panose="020F0502020204030204" pitchFamily="34" charset="0"/>
                        </a:rPr>
                        <a:t>Colpejat/amenaçat a l'escola/institut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57017837"/>
                  </a:ext>
                </a:extLst>
              </a:tr>
              <a:tr h="13803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86,8%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93,8%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90,2%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34152713"/>
                  </a:ext>
                </a:extLst>
              </a:tr>
              <a:tr h="138032">
                <a:tc>
                  <a:txBody>
                    <a:bodyPr/>
                    <a:lstStyle/>
                    <a:p>
                      <a:pPr algn="l" fontAlgn="b"/>
                      <a:r>
                        <a:rPr lang="ca-ES" sz="700" b="0" i="0" u="none" strike="noStrike">
                          <a:solidFill>
                            <a:srgbClr val="000000"/>
                          </a:solidFill>
                          <a:effectLst/>
                          <a:latin typeface="Calibri" panose="020F0502020204030204" pitchFamily="34" charset="0"/>
                        </a:rPr>
                        <a:t>Alguna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70612676"/>
                  </a:ext>
                </a:extLst>
              </a:tr>
              <a:tr h="138032">
                <a:tc>
                  <a:txBody>
                    <a:bodyPr/>
                    <a:lstStyle/>
                    <a:p>
                      <a:pPr algn="l" fontAlgn="b"/>
                      <a:r>
                        <a:rPr lang="ca-ES" sz="700" b="0" i="0" u="none" strike="noStrike">
                          <a:solidFill>
                            <a:srgbClr val="000000"/>
                          </a:solidFill>
                          <a:effectLst/>
                          <a:latin typeface="Calibri" panose="020F0502020204030204" pitchFamily="34" charset="0"/>
                        </a:rPr>
                        <a:t>Habitualment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260409774"/>
                  </a:ext>
                </a:extLst>
              </a:tr>
              <a:tr h="1380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31995758"/>
                  </a:ext>
                </a:extLst>
              </a:tr>
              <a:tr h="13803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59125376"/>
                  </a:ext>
                </a:extLst>
              </a:tr>
              <a:tr h="13803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8100596"/>
                  </a:ext>
                </a:extLst>
              </a:tr>
              <a:tr h="138032">
                <a:tc>
                  <a:txBody>
                    <a:bodyPr/>
                    <a:lstStyle/>
                    <a:p>
                      <a:pPr algn="l" fontAlgn="b"/>
                      <a:r>
                        <a:rPr lang="pt-BR" sz="700" b="1" i="0" u="none" strike="noStrike">
                          <a:solidFill>
                            <a:srgbClr val="112277"/>
                          </a:solidFill>
                          <a:effectLst/>
                          <a:latin typeface="Calibri" panose="020F0502020204030204" pitchFamily="34" charset="0"/>
                        </a:rPr>
                        <a:t>Marginat o rebutjat altres companys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616333215"/>
                  </a:ext>
                </a:extLst>
              </a:tr>
              <a:tr h="13803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78,1%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73,8%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475053632"/>
                  </a:ext>
                </a:extLst>
              </a:tr>
              <a:tr h="138032">
                <a:tc>
                  <a:txBody>
                    <a:bodyPr/>
                    <a:lstStyle/>
                    <a:p>
                      <a:pPr algn="l" fontAlgn="b"/>
                      <a:r>
                        <a:rPr lang="ca-ES" sz="700" b="0" i="0" u="none" strike="noStrike">
                          <a:solidFill>
                            <a:srgbClr val="000000"/>
                          </a:solidFill>
                          <a:effectLst/>
                          <a:latin typeface="Calibri" panose="020F0502020204030204" pitchFamily="34" charset="0"/>
                        </a:rPr>
                        <a:t>Alguna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355452582"/>
                  </a:ext>
                </a:extLst>
              </a:tr>
              <a:tr h="138032">
                <a:tc>
                  <a:txBody>
                    <a:bodyPr/>
                    <a:lstStyle/>
                    <a:p>
                      <a:pPr algn="l" fontAlgn="b"/>
                      <a:r>
                        <a:rPr lang="ca-ES" sz="700" b="0" i="0" u="none" strike="noStrike">
                          <a:solidFill>
                            <a:srgbClr val="000000"/>
                          </a:solidFill>
                          <a:effectLst/>
                          <a:latin typeface="Calibri" panose="020F0502020204030204" pitchFamily="34" charset="0"/>
                        </a:rPr>
                        <a:t>Habitualment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074412385"/>
                  </a:ext>
                </a:extLst>
              </a:tr>
              <a:tr h="1380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4988405"/>
                  </a:ext>
                </a:extLst>
              </a:tr>
            </a:tbl>
          </a:graphicData>
        </a:graphic>
      </p:graphicFrame>
      <p:sp>
        <p:nvSpPr>
          <p:cNvPr id="4" name="Rectángulo 3"/>
          <p:cNvSpPr/>
          <p:nvPr/>
        </p:nvSpPr>
        <p:spPr>
          <a:xfrm>
            <a:off x="360000" y="4680000"/>
            <a:ext cx="5400000" cy="237600"/>
          </a:xfrm>
          <a:prstGeom prst="rect">
            <a:avLst/>
          </a:prstGeom>
        </p:spPr>
        <p:txBody>
          <a:bodyPr>
            <a:spAutoFit/>
          </a:bodyPr>
          <a:lstStyle/>
          <a:p>
            <a:r>
              <a:rPr lang="ca-ES" sz="800" dirty="0">
                <a:solidFill>
                  <a:srgbClr val="000000"/>
                </a:solidFill>
                <a:latin typeface="Calibri" panose="020F0502020204030204" pitchFamily="34" charset="0"/>
              </a:rPr>
              <a:t>Q64. Durant els darrers 12 mesos, has participat amb altres companys/es o amb el teu grup en alguna d'aquestes situacions?</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114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Relacions amb els companys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9113" y="1"/>
            <a:ext cx="780702"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50438269"/>
              </p:ext>
            </p:extLst>
          </p:nvPr>
        </p:nvGraphicFramePr>
        <p:xfrm>
          <a:off x="720000" y="1152000"/>
          <a:ext cx="7703998" cy="3413760"/>
        </p:xfrm>
        <a:graphic>
          <a:graphicData uri="http://schemas.openxmlformats.org/drawingml/2006/table">
            <a:tbl>
              <a:tblPr/>
              <a:tblGrid>
                <a:gridCol w="1443645">
                  <a:extLst>
                    <a:ext uri="{9D8B030D-6E8A-4147-A177-3AD203B41FA5}">
                      <a16:colId xmlns:a16="http://schemas.microsoft.com/office/drawing/2014/main" xmlns="" val="709669722"/>
                    </a:ext>
                  </a:extLst>
                </a:gridCol>
                <a:gridCol w="335254">
                  <a:extLst>
                    <a:ext uri="{9D8B030D-6E8A-4147-A177-3AD203B41FA5}">
                      <a16:colId xmlns:a16="http://schemas.microsoft.com/office/drawing/2014/main" xmlns="" val="2543871044"/>
                    </a:ext>
                  </a:extLst>
                </a:gridCol>
                <a:gridCol w="294202">
                  <a:extLst>
                    <a:ext uri="{9D8B030D-6E8A-4147-A177-3AD203B41FA5}">
                      <a16:colId xmlns:a16="http://schemas.microsoft.com/office/drawing/2014/main" xmlns="" val="2221101886"/>
                    </a:ext>
                  </a:extLst>
                </a:gridCol>
                <a:gridCol w="109470">
                  <a:extLst>
                    <a:ext uri="{9D8B030D-6E8A-4147-A177-3AD203B41FA5}">
                      <a16:colId xmlns:a16="http://schemas.microsoft.com/office/drawing/2014/main" xmlns="" val="2288575820"/>
                    </a:ext>
                  </a:extLst>
                </a:gridCol>
                <a:gridCol w="355780">
                  <a:extLst>
                    <a:ext uri="{9D8B030D-6E8A-4147-A177-3AD203B41FA5}">
                      <a16:colId xmlns:a16="http://schemas.microsoft.com/office/drawing/2014/main" xmlns="" val="3335137025"/>
                    </a:ext>
                  </a:extLst>
                </a:gridCol>
                <a:gridCol w="355780">
                  <a:extLst>
                    <a:ext uri="{9D8B030D-6E8A-4147-A177-3AD203B41FA5}">
                      <a16:colId xmlns:a16="http://schemas.microsoft.com/office/drawing/2014/main" xmlns="" val="119001611"/>
                    </a:ext>
                  </a:extLst>
                </a:gridCol>
                <a:gridCol w="109470">
                  <a:extLst>
                    <a:ext uri="{9D8B030D-6E8A-4147-A177-3AD203B41FA5}">
                      <a16:colId xmlns:a16="http://schemas.microsoft.com/office/drawing/2014/main" xmlns="" val="68071563"/>
                    </a:ext>
                  </a:extLst>
                </a:gridCol>
                <a:gridCol w="355780">
                  <a:extLst>
                    <a:ext uri="{9D8B030D-6E8A-4147-A177-3AD203B41FA5}">
                      <a16:colId xmlns:a16="http://schemas.microsoft.com/office/drawing/2014/main" xmlns="" val="3137645074"/>
                    </a:ext>
                  </a:extLst>
                </a:gridCol>
                <a:gridCol w="355780">
                  <a:extLst>
                    <a:ext uri="{9D8B030D-6E8A-4147-A177-3AD203B41FA5}">
                      <a16:colId xmlns:a16="http://schemas.microsoft.com/office/drawing/2014/main" xmlns="" val="102320148"/>
                    </a:ext>
                  </a:extLst>
                </a:gridCol>
                <a:gridCol w="355780">
                  <a:extLst>
                    <a:ext uri="{9D8B030D-6E8A-4147-A177-3AD203B41FA5}">
                      <a16:colId xmlns:a16="http://schemas.microsoft.com/office/drawing/2014/main" xmlns="" val="396933217"/>
                    </a:ext>
                  </a:extLst>
                </a:gridCol>
                <a:gridCol w="355780">
                  <a:extLst>
                    <a:ext uri="{9D8B030D-6E8A-4147-A177-3AD203B41FA5}">
                      <a16:colId xmlns:a16="http://schemas.microsoft.com/office/drawing/2014/main" xmlns="" val="4170803279"/>
                    </a:ext>
                  </a:extLst>
                </a:gridCol>
                <a:gridCol w="109470">
                  <a:extLst>
                    <a:ext uri="{9D8B030D-6E8A-4147-A177-3AD203B41FA5}">
                      <a16:colId xmlns:a16="http://schemas.microsoft.com/office/drawing/2014/main" xmlns="" val="2684128888"/>
                    </a:ext>
                  </a:extLst>
                </a:gridCol>
                <a:gridCol w="355780">
                  <a:extLst>
                    <a:ext uri="{9D8B030D-6E8A-4147-A177-3AD203B41FA5}">
                      <a16:colId xmlns:a16="http://schemas.microsoft.com/office/drawing/2014/main" xmlns="" val="719849729"/>
                    </a:ext>
                  </a:extLst>
                </a:gridCol>
                <a:gridCol w="355780">
                  <a:extLst>
                    <a:ext uri="{9D8B030D-6E8A-4147-A177-3AD203B41FA5}">
                      <a16:colId xmlns:a16="http://schemas.microsoft.com/office/drawing/2014/main" xmlns="" val="448680558"/>
                    </a:ext>
                  </a:extLst>
                </a:gridCol>
                <a:gridCol w="109470">
                  <a:extLst>
                    <a:ext uri="{9D8B030D-6E8A-4147-A177-3AD203B41FA5}">
                      <a16:colId xmlns:a16="http://schemas.microsoft.com/office/drawing/2014/main" xmlns="" val="2302722398"/>
                    </a:ext>
                  </a:extLst>
                </a:gridCol>
                <a:gridCol w="355780">
                  <a:extLst>
                    <a:ext uri="{9D8B030D-6E8A-4147-A177-3AD203B41FA5}">
                      <a16:colId xmlns:a16="http://schemas.microsoft.com/office/drawing/2014/main" xmlns="" val="2478664824"/>
                    </a:ext>
                  </a:extLst>
                </a:gridCol>
                <a:gridCol w="355780">
                  <a:extLst>
                    <a:ext uri="{9D8B030D-6E8A-4147-A177-3AD203B41FA5}">
                      <a16:colId xmlns:a16="http://schemas.microsoft.com/office/drawing/2014/main" xmlns="" val="3453750157"/>
                    </a:ext>
                  </a:extLst>
                </a:gridCol>
                <a:gridCol w="355780">
                  <a:extLst>
                    <a:ext uri="{9D8B030D-6E8A-4147-A177-3AD203B41FA5}">
                      <a16:colId xmlns:a16="http://schemas.microsoft.com/office/drawing/2014/main" xmlns="" val="2759282529"/>
                    </a:ext>
                  </a:extLst>
                </a:gridCol>
                <a:gridCol w="109470">
                  <a:extLst>
                    <a:ext uri="{9D8B030D-6E8A-4147-A177-3AD203B41FA5}">
                      <a16:colId xmlns:a16="http://schemas.microsoft.com/office/drawing/2014/main" xmlns="" val="461361603"/>
                    </a:ext>
                  </a:extLst>
                </a:gridCol>
                <a:gridCol w="389989">
                  <a:extLst>
                    <a:ext uri="{9D8B030D-6E8A-4147-A177-3AD203B41FA5}">
                      <a16:colId xmlns:a16="http://schemas.microsoft.com/office/drawing/2014/main" xmlns="" val="814002227"/>
                    </a:ext>
                  </a:extLst>
                </a:gridCol>
                <a:gridCol w="389989">
                  <a:extLst>
                    <a:ext uri="{9D8B030D-6E8A-4147-A177-3AD203B41FA5}">
                      <a16:colId xmlns:a16="http://schemas.microsoft.com/office/drawing/2014/main" xmlns="" val="4264752907"/>
                    </a:ext>
                  </a:extLst>
                </a:gridCol>
                <a:gridCol w="389989">
                  <a:extLst>
                    <a:ext uri="{9D8B030D-6E8A-4147-A177-3AD203B41FA5}">
                      <a16:colId xmlns:a16="http://schemas.microsoft.com/office/drawing/2014/main" xmlns="" val="1522925301"/>
                    </a:ext>
                  </a:extLst>
                </a:gridCol>
              </a:tblGrid>
              <a:tr h="91425">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2837813986"/>
                  </a:ext>
                </a:extLst>
              </a:tr>
              <a:tr h="18284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334650641"/>
                  </a:ext>
                </a:extLst>
              </a:tr>
              <a:tr h="9142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71097959"/>
                  </a:ext>
                </a:extLst>
              </a:tr>
              <a:tr h="91425">
                <a:tc>
                  <a:txBody>
                    <a:bodyPr/>
                    <a:lstStyle/>
                    <a:p>
                      <a:pPr algn="l" fontAlgn="b"/>
                      <a:r>
                        <a:rPr lang="ca-ES" sz="700" b="1" i="0" u="none" strike="noStrike">
                          <a:solidFill>
                            <a:srgbClr val="112277"/>
                          </a:solidFill>
                          <a:effectLst/>
                          <a:latin typeface="Calibri" panose="020F0502020204030204" pitchFamily="34" charset="0"/>
                        </a:rPr>
                        <a:t>Maltractament físic</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106727840"/>
                  </a:ext>
                </a:extLst>
              </a:tr>
              <a:tr h="99736">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867558732"/>
                  </a:ext>
                </a:extLst>
              </a:tr>
              <a:tr h="99736">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58723614"/>
                  </a:ext>
                </a:extLst>
              </a:tr>
              <a:tr h="99736">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23237204"/>
                  </a:ext>
                </a:extLst>
              </a:tr>
              <a:tr h="99736">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26183567"/>
                  </a:ext>
                </a:extLst>
              </a:tr>
              <a:tr h="99736">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83631286"/>
                  </a:ext>
                </a:extLst>
              </a:tr>
              <a:tr h="99736">
                <a:tc>
                  <a:txBody>
                    <a:bodyPr/>
                    <a:lstStyle/>
                    <a:p>
                      <a:pPr algn="l" fontAlgn="b"/>
                      <a:r>
                        <a:rPr lang="ca-ES" sz="700" b="1" i="0" u="none" strike="noStrike">
                          <a:solidFill>
                            <a:srgbClr val="112277"/>
                          </a:solidFill>
                          <a:effectLst/>
                          <a:latin typeface="Calibri" panose="020F0502020204030204" pitchFamily="34" charset="0"/>
                        </a:rPr>
                        <a:t>Maltractament psicològic</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689124701"/>
                  </a:ext>
                </a:extLst>
              </a:tr>
              <a:tr h="99736">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702233755"/>
                  </a:ext>
                </a:extLst>
              </a:tr>
              <a:tr h="99736">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71,9%</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993538729"/>
                  </a:ext>
                </a:extLst>
              </a:tr>
              <a:tr h="99736">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953326619"/>
                  </a:ext>
                </a:extLst>
              </a:tr>
              <a:tr h="99736">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790320212"/>
                  </a:ext>
                </a:extLst>
              </a:tr>
              <a:tr h="99736">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41771667"/>
                  </a:ext>
                </a:extLst>
              </a:tr>
              <a:tr h="99736">
                <a:tc>
                  <a:txBody>
                    <a:bodyPr/>
                    <a:lstStyle/>
                    <a:p>
                      <a:pPr algn="l" fontAlgn="b"/>
                      <a:r>
                        <a:rPr lang="ca-ES" sz="700" b="1" i="0" u="none" strike="noStrike">
                          <a:solidFill>
                            <a:srgbClr val="112277"/>
                          </a:solidFill>
                          <a:effectLst/>
                          <a:latin typeface="Calibri" panose="020F0502020204030204" pitchFamily="34" charset="0"/>
                        </a:rPr>
                        <a:t>Assetjament sexual</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088745259"/>
                  </a:ext>
                </a:extLst>
              </a:tr>
              <a:tr h="99736">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208430840"/>
                  </a:ext>
                </a:extLst>
              </a:tr>
              <a:tr h="99736">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97,2%</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67,5%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147679"/>
                  </a:ext>
                </a:extLst>
              </a:tr>
              <a:tr h="99736">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33795312"/>
                  </a:ext>
                </a:extLst>
              </a:tr>
              <a:tr h="99736">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15213572"/>
                  </a:ext>
                </a:extLst>
              </a:tr>
              <a:tr h="99736">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34753379"/>
                  </a:ext>
                </a:extLst>
              </a:tr>
              <a:tr h="99736">
                <a:tc gridSpan="3">
                  <a:txBody>
                    <a:bodyPr/>
                    <a:lstStyle/>
                    <a:p>
                      <a:pPr algn="l" fontAlgn="b"/>
                      <a:r>
                        <a:rPr lang="ca-ES" sz="700" b="1" i="0" u="none" strike="noStrike" dirty="0">
                          <a:solidFill>
                            <a:srgbClr val="112277"/>
                          </a:solidFill>
                          <a:effectLst/>
                          <a:latin typeface="Calibri" panose="020F0502020204030204" pitchFamily="34" charset="0"/>
                        </a:rPr>
                        <a:t>Maltractament psicològic xarxes </a:t>
                      </a:r>
                      <a:r>
                        <a:rPr lang="ca-ES" sz="700" b="1" i="0" u="none" strike="noStrike" dirty="0" smtClean="0">
                          <a:solidFill>
                            <a:srgbClr val="112277"/>
                          </a:solidFill>
                          <a:effectLst/>
                          <a:latin typeface="Calibri" panose="020F0502020204030204" pitchFamily="34" charset="0"/>
                        </a:rPr>
                        <a:t>socials</a:t>
                      </a:r>
                      <a:endParaRPr lang="ca-ES" sz="700" b="1" i="0" u="none" strike="noStrike" dirty="0">
                        <a:solidFill>
                          <a:srgbClr val="112277"/>
                        </a:solidFill>
                        <a:effectLst/>
                        <a:latin typeface="Calibri" panose="020F0502020204030204" pitchFamily="34" charset="0"/>
                      </a:endParaRP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860693077"/>
                  </a:ext>
                </a:extLst>
              </a:tr>
              <a:tr h="99736">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192637812"/>
                  </a:ext>
                </a:extLst>
              </a:tr>
              <a:tr h="99736">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89,5%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874969437"/>
                  </a:ext>
                </a:extLst>
              </a:tr>
              <a:tr h="99736">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93605622"/>
                  </a:ext>
                </a:extLst>
              </a:tr>
              <a:tr h="99736">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27187545"/>
                  </a:ext>
                </a:extLst>
              </a:tr>
              <a:tr h="99736">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27612566"/>
                  </a:ext>
                </a:extLst>
              </a:tr>
              <a:tr h="99736">
                <a:tc>
                  <a:txBody>
                    <a:bodyPr/>
                    <a:lstStyle/>
                    <a:p>
                      <a:pPr algn="l" fontAlgn="b"/>
                      <a:r>
                        <a:rPr lang="ca-ES" sz="700" b="1" i="0" u="none" strike="noStrike">
                          <a:solidFill>
                            <a:srgbClr val="112277"/>
                          </a:solidFill>
                          <a:effectLst/>
                          <a:latin typeface="Calibri" panose="020F0502020204030204" pitchFamily="34" charset="0"/>
                        </a:rPr>
                        <a:t>Assetjament sexual xarxes socials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548918292"/>
                  </a:ext>
                </a:extLst>
              </a:tr>
              <a:tr h="99736">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975644213"/>
                  </a:ext>
                </a:extLst>
              </a:tr>
              <a:tr h="99736">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89,4%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87,5%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50622323"/>
                  </a:ext>
                </a:extLst>
              </a:tr>
              <a:tr h="99736">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24561681"/>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2654652699"/>
              </p:ext>
            </p:extLst>
          </p:nvPr>
        </p:nvGraphicFramePr>
        <p:xfrm>
          <a:off x="360000" y="4680000"/>
          <a:ext cx="5400000" cy="320040"/>
        </p:xfrm>
        <a:graphic>
          <a:graphicData uri="http://schemas.openxmlformats.org/drawingml/2006/table">
            <a:tbl>
              <a:tblPr/>
              <a:tblGrid>
                <a:gridCol w="5400000">
                  <a:extLst>
                    <a:ext uri="{9D8B030D-6E8A-4147-A177-3AD203B41FA5}">
                      <a16:colId xmlns:a16="http://schemas.microsoft.com/office/drawing/2014/main" xmlns="" val="1113225300"/>
                    </a:ext>
                  </a:extLst>
                </a:gridCol>
              </a:tblGrid>
              <a:tr h="79200">
                <a:tc>
                  <a:txBody>
                    <a:bodyPr/>
                    <a:lstStyle/>
                    <a:p>
                      <a:pPr algn="l" fontAlgn="b"/>
                      <a:r>
                        <a:rPr lang="ca-ES" sz="700" b="0" i="0" u="none" strike="noStrike">
                          <a:solidFill>
                            <a:srgbClr val="000000"/>
                          </a:solidFill>
                          <a:effectLst/>
                          <a:latin typeface="Calibri" panose="020F0502020204030204" pitchFamily="34" charset="0"/>
                        </a:rPr>
                        <a:t>Q65. T'has sentit mai maltractat/ada físicament/psicològicament?</a:t>
                      </a:r>
                    </a:p>
                  </a:txBody>
                  <a:tcPr marL="0" marR="0" marT="0" marB="0" anchor="b">
                    <a:lnL>
                      <a:noFill/>
                    </a:lnL>
                    <a:lnR>
                      <a:noFill/>
                    </a:lnR>
                    <a:lnT>
                      <a:noFill/>
                    </a:lnT>
                    <a:lnB>
                      <a:noFill/>
                    </a:lnB>
                  </a:tcPr>
                </a:tc>
                <a:extLst>
                  <a:ext uri="{0D108BD9-81ED-4DB2-BD59-A6C34878D82A}">
                    <a16:rowId xmlns:a16="http://schemas.microsoft.com/office/drawing/2014/main" xmlns="" val="51225300"/>
                  </a:ext>
                </a:extLst>
              </a:tr>
              <a:tr h="79200">
                <a:tc>
                  <a:txBody>
                    <a:bodyPr/>
                    <a:lstStyle/>
                    <a:p>
                      <a:pPr algn="l" fontAlgn="b"/>
                      <a:r>
                        <a:rPr lang="ca-ES" sz="700" b="0" i="0" u="none" strike="noStrike">
                          <a:solidFill>
                            <a:srgbClr val="000000"/>
                          </a:solidFill>
                          <a:effectLst/>
                          <a:latin typeface="Calibri" panose="020F0502020204030204" pitchFamily="34" charset="0"/>
                        </a:rPr>
                        <a:t>Q66. Alguna vegada has patit assetjament sexual?</a:t>
                      </a:r>
                    </a:p>
                  </a:txBody>
                  <a:tcPr marL="0" marR="0" marT="0" marB="0" anchor="b">
                    <a:lnL>
                      <a:noFill/>
                    </a:lnL>
                    <a:lnR>
                      <a:noFill/>
                    </a:lnR>
                    <a:lnT>
                      <a:noFill/>
                    </a:lnT>
                    <a:lnB>
                      <a:noFill/>
                    </a:lnB>
                  </a:tcPr>
                </a:tc>
                <a:extLst>
                  <a:ext uri="{0D108BD9-81ED-4DB2-BD59-A6C34878D82A}">
                    <a16:rowId xmlns:a16="http://schemas.microsoft.com/office/drawing/2014/main" xmlns="" val="990177609"/>
                  </a:ext>
                </a:extLst>
              </a:tr>
              <a:tr h="79200">
                <a:tc>
                  <a:txBody>
                    <a:bodyPr/>
                    <a:lstStyle/>
                    <a:p>
                      <a:pPr algn="l" fontAlgn="b"/>
                      <a:r>
                        <a:rPr lang="ca-ES" sz="700" b="0" i="0" u="none" strike="noStrike" dirty="0">
                          <a:solidFill>
                            <a:srgbClr val="000000"/>
                          </a:solidFill>
                          <a:effectLst/>
                          <a:latin typeface="Calibri" panose="020F0502020204030204" pitchFamily="34" charset="0"/>
                        </a:rPr>
                        <a:t>Q67. Parlant específicament de les xarxes socials, t'has sentit maltractat/</a:t>
                      </a:r>
                      <a:r>
                        <a:rPr lang="ca-ES" sz="700" b="0" i="0" u="none" strike="noStrike" dirty="0" err="1">
                          <a:solidFill>
                            <a:srgbClr val="000000"/>
                          </a:solidFill>
                          <a:effectLst/>
                          <a:latin typeface="Calibri" panose="020F0502020204030204" pitchFamily="34" charset="0"/>
                        </a:rPr>
                        <a:t>ada</a:t>
                      </a:r>
                      <a:r>
                        <a:rPr lang="ca-ES" sz="700" b="0" i="0" u="none" strike="noStrike" dirty="0">
                          <a:solidFill>
                            <a:srgbClr val="000000"/>
                          </a:solidFill>
                          <a:effectLst/>
                          <a:latin typeface="Calibri" panose="020F0502020204030204" pitchFamily="34" charset="0"/>
                        </a:rPr>
                        <a:t> psicològicament o sexualment?</a:t>
                      </a:r>
                    </a:p>
                  </a:txBody>
                  <a:tcPr marL="0" marR="0" marT="0" marB="0" anchor="b">
                    <a:lnL>
                      <a:noFill/>
                    </a:lnL>
                    <a:lnR>
                      <a:noFill/>
                    </a:lnR>
                    <a:lnT>
                      <a:noFill/>
                    </a:lnT>
                    <a:lnB>
                      <a:noFill/>
                    </a:lnB>
                  </a:tcPr>
                </a:tc>
                <a:extLst>
                  <a:ext uri="{0D108BD9-81ED-4DB2-BD59-A6C34878D82A}">
                    <a16:rowId xmlns:a16="http://schemas.microsoft.com/office/drawing/2014/main" xmlns="" val="1211551981"/>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115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Relacions amb els companys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9113" y="1"/>
            <a:ext cx="780702"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520227911"/>
              </p:ext>
            </p:extLst>
          </p:nvPr>
        </p:nvGraphicFramePr>
        <p:xfrm>
          <a:off x="720000" y="1152000"/>
          <a:ext cx="7704002" cy="3022915"/>
        </p:xfrm>
        <a:graphic>
          <a:graphicData uri="http://schemas.openxmlformats.org/drawingml/2006/table">
            <a:tbl>
              <a:tblPr/>
              <a:tblGrid>
                <a:gridCol w="1443644">
                  <a:extLst>
                    <a:ext uri="{9D8B030D-6E8A-4147-A177-3AD203B41FA5}">
                      <a16:colId xmlns:a16="http://schemas.microsoft.com/office/drawing/2014/main" xmlns="" val="1677573449"/>
                    </a:ext>
                  </a:extLst>
                </a:gridCol>
                <a:gridCol w="335254">
                  <a:extLst>
                    <a:ext uri="{9D8B030D-6E8A-4147-A177-3AD203B41FA5}">
                      <a16:colId xmlns:a16="http://schemas.microsoft.com/office/drawing/2014/main" xmlns="" val="3746122852"/>
                    </a:ext>
                  </a:extLst>
                </a:gridCol>
                <a:gridCol w="294202">
                  <a:extLst>
                    <a:ext uri="{9D8B030D-6E8A-4147-A177-3AD203B41FA5}">
                      <a16:colId xmlns:a16="http://schemas.microsoft.com/office/drawing/2014/main" xmlns="" val="2879478001"/>
                    </a:ext>
                  </a:extLst>
                </a:gridCol>
                <a:gridCol w="109471">
                  <a:extLst>
                    <a:ext uri="{9D8B030D-6E8A-4147-A177-3AD203B41FA5}">
                      <a16:colId xmlns:a16="http://schemas.microsoft.com/office/drawing/2014/main" xmlns="" val="2024583589"/>
                    </a:ext>
                  </a:extLst>
                </a:gridCol>
                <a:gridCol w="355780">
                  <a:extLst>
                    <a:ext uri="{9D8B030D-6E8A-4147-A177-3AD203B41FA5}">
                      <a16:colId xmlns:a16="http://schemas.microsoft.com/office/drawing/2014/main" xmlns="" val="503585171"/>
                    </a:ext>
                  </a:extLst>
                </a:gridCol>
                <a:gridCol w="355780">
                  <a:extLst>
                    <a:ext uri="{9D8B030D-6E8A-4147-A177-3AD203B41FA5}">
                      <a16:colId xmlns:a16="http://schemas.microsoft.com/office/drawing/2014/main" xmlns="" val="1280902172"/>
                    </a:ext>
                  </a:extLst>
                </a:gridCol>
                <a:gridCol w="109471">
                  <a:extLst>
                    <a:ext uri="{9D8B030D-6E8A-4147-A177-3AD203B41FA5}">
                      <a16:colId xmlns:a16="http://schemas.microsoft.com/office/drawing/2014/main" xmlns="" val="1988264825"/>
                    </a:ext>
                  </a:extLst>
                </a:gridCol>
                <a:gridCol w="355780">
                  <a:extLst>
                    <a:ext uri="{9D8B030D-6E8A-4147-A177-3AD203B41FA5}">
                      <a16:colId xmlns:a16="http://schemas.microsoft.com/office/drawing/2014/main" xmlns="" val="2743427768"/>
                    </a:ext>
                  </a:extLst>
                </a:gridCol>
                <a:gridCol w="355780">
                  <a:extLst>
                    <a:ext uri="{9D8B030D-6E8A-4147-A177-3AD203B41FA5}">
                      <a16:colId xmlns:a16="http://schemas.microsoft.com/office/drawing/2014/main" xmlns="" val="1264361009"/>
                    </a:ext>
                  </a:extLst>
                </a:gridCol>
                <a:gridCol w="355780">
                  <a:extLst>
                    <a:ext uri="{9D8B030D-6E8A-4147-A177-3AD203B41FA5}">
                      <a16:colId xmlns:a16="http://schemas.microsoft.com/office/drawing/2014/main" xmlns="" val="55579895"/>
                    </a:ext>
                  </a:extLst>
                </a:gridCol>
                <a:gridCol w="355780">
                  <a:extLst>
                    <a:ext uri="{9D8B030D-6E8A-4147-A177-3AD203B41FA5}">
                      <a16:colId xmlns:a16="http://schemas.microsoft.com/office/drawing/2014/main" xmlns="" val="2106872148"/>
                    </a:ext>
                  </a:extLst>
                </a:gridCol>
                <a:gridCol w="109471">
                  <a:extLst>
                    <a:ext uri="{9D8B030D-6E8A-4147-A177-3AD203B41FA5}">
                      <a16:colId xmlns:a16="http://schemas.microsoft.com/office/drawing/2014/main" xmlns="" val="1568014010"/>
                    </a:ext>
                  </a:extLst>
                </a:gridCol>
                <a:gridCol w="355780">
                  <a:extLst>
                    <a:ext uri="{9D8B030D-6E8A-4147-A177-3AD203B41FA5}">
                      <a16:colId xmlns:a16="http://schemas.microsoft.com/office/drawing/2014/main" xmlns="" val="3882098552"/>
                    </a:ext>
                  </a:extLst>
                </a:gridCol>
                <a:gridCol w="355780">
                  <a:extLst>
                    <a:ext uri="{9D8B030D-6E8A-4147-A177-3AD203B41FA5}">
                      <a16:colId xmlns:a16="http://schemas.microsoft.com/office/drawing/2014/main" xmlns="" val="4015015106"/>
                    </a:ext>
                  </a:extLst>
                </a:gridCol>
                <a:gridCol w="109471">
                  <a:extLst>
                    <a:ext uri="{9D8B030D-6E8A-4147-A177-3AD203B41FA5}">
                      <a16:colId xmlns:a16="http://schemas.microsoft.com/office/drawing/2014/main" xmlns="" val="4177135436"/>
                    </a:ext>
                  </a:extLst>
                </a:gridCol>
                <a:gridCol w="355780">
                  <a:extLst>
                    <a:ext uri="{9D8B030D-6E8A-4147-A177-3AD203B41FA5}">
                      <a16:colId xmlns:a16="http://schemas.microsoft.com/office/drawing/2014/main" xmlns="" val="796476136"/>
                    </a:ext>
                  </a:extLst>
                </a:gridCol>
                <a:gridCol w="355780">
                  <a:extLst>
                    <a:ext uri="{9D8B030D-6E8A-4147-A177-3AD203B41FA5}">
                      <a16:colId xmlns:a16="http://schemas.microsoft.com/office/drawing/2014/main" xmlns="" val="554677081"/>
                    </a:ext>
                  </a:extLst>
                </a:gridCol>
                <a:gridCol w="355780">
                  <a:extLst>
                    <a:ext uri="{9D8B030D-6E8A-4147-A177-3AD203B41FA5}">
                      <a16:colId xmlns:a16="http://schemas.microsoft.com/office/drawing/2014/main" xmlns="" val="4248389493"/>
                    </a:ext>
                  </a:extLst>
                </a:gridCol>
                <a:gridCol w="109471">
                  <a:extLst>
                    <a:ext uri="{9D8B030D-6E8A-4147-A177-3AD203B41FA5}">
                      <a16:colId xmlns:a16="http://schemas.microsoft.com/office/drawing/2014/main" xmlns="" val="2526733827"/>
                    </a:ext>
                  </a:extLst>
                </a:gridCol>
                <a:gridCol w="389989">
                  <a:extLst>
                    <a:ext uri="{9D8B030D-6E8A-4147-A177-3AD203B41FA5}">
                      <a16:colId xmlns:a16="http://schemas.microsoft.com/office/drawing/2014/main" xmlns="" val="4114301183"/>
                    </a:ext>
                  </a:extLst>
                </a:gridCol>
                <a:gridCol w="389989">
                  <a:extLst>
                    <a:ext uri="{9D8B030D-6E8A-4147-A177-3AD203B41FA5}">
                      <a16:colId xmlns:a16="http://schemas.microsoft.com/office/drawing/2014/main" xmlns="" val="1036802958"/>
                    </a:ext>
                  </a:extLst>
                </a:gridCol>
                <a:gridCol w="389989">
                  <a:extLst>
                    <a:ext uri="{9D8B030D-6E8A-4147-A177-3AD203B41FA5}">
                      <a16:colId xmlns:a16="http://schemas.microsoft.com/office/drawing/2014/main" xmlns="" val="2955995829"/>
                    </a:ext>
                  </a:extLst>
                </a:gridCol>
              </a:tblGrid>
              <a:tr h="139642">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2364158704"/>
                  </a:ext>
                </a:extLst>
              </a:tr>
              <a:tr h="279284">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472609550"/>
                  </a:ext>
                </a:extLst>
              </a:tr>
              <a:tr h="13964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2735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00265740"/>
                  </a:ext>
                </a:extLst>
              </a:tr>
              <a:tr h="139642">
                <a:tc>
                  <a:txBody>
                    <a:bodyPr/>
                    <a:lstStyle/>
                    <a:p>
                      <a:pPr algn="l" fontAlgn="b"/>
                      <a:r>
                        <a:rPr lang="ca-ES" sz="700" b="1" i="0" u="none" strike="noStrike">
                          <a:solidFill>
                            <a:srgbClr val="112277"/>
                          </a:solidFill>
                          <a:effectLst/>
                          <a:latin typeface="Calibri" panose="020F0502020204030204" pitchFamily="34" charset="0"/>
                        </a:rPr>
                        <a:t>Si n'ha patit, ho explica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48516146"/>
                  </a:ext>
                </a:extLst>
              </a:tr>
              <a:tr h="144834">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56,3%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70,6%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99992558"/>
                  </a:ext>
                </a:extLst>
              </a:tr>
              <a:tr h="144834">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650699379"/>
                  </a:ext>
                </a:extLst>
              </a:tr>
              <a:tr h="144834">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15,7%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17,6%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58587088"/>
                  </a:ext>
                </a:extLst>
              </a:tr>
              <a:tr h="144834">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5580767"/>
                  </a:ext>
                </a:extLst>
              </a:tr>
              <a:tr h="144834">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91308285"/>
                  </a:ext>
                </a:extLst>
              </a:tr>
              <a:tr h="152195">
                <a:tc gridSpan="3">
                  <a:txBody>
                    <a:bodyPr/>
                    <a:lstStyle/>
                    <a:p>
                      <a:pPr algn="l" fontAlgn="b"/>
                      <a:r>
                        <a:rPr lang="ca-ES" sz="700" b="1" i="0" u="none" strike="noStrike" dirty="0">
                          <a:solidFill>
                            <a:srgbClr val="112277"/>
                          </a:solidFill>
                          <a:effectLst/>
                          <a:latin typeface="Calibri" panose="020F0502020204030204" pitchFamily="34" charset="0"/>
                        </a:rPr>
                        <a:t>Presencia </a:t>
                      </a:r>
                      <a:r>
                        <a:rPr lang="ca-ES" sz="700" b="1" i="0" u="none" strike="noStrike" dirty="0" smtClean="0">
                          <a:solidFill>
                            <a:srgbClr val="112277"/>
                          </a:solidFill>
                          <a:effectLst/>
                          <a:latin typeface="Calibri" panose="020F0502020204030204" pitchFamily="34" charset="0"/>
                        </a:rPr>
                        <a:t>maltractament/</a:t>
                      </a:r>
                      <a:r>
                        <a:rPr lang="ca-ES" sz="700" b="1" i="0" u="none" strike="noStrike" dirty="0" err="1" smtClean="0">
                          <a:solidFill>
                            <a:srgbClr val="112277"/>
                          </a:solidFill>
                          <a:effectLst/>
                          <a:latin typeface="Calibri" panose="020F0502020204030204" pitchFamily="34" charset="0"/>
                        </a:rPr>
                        <a:t>assetjatament</a:t>
                      </a:r>
                      <a:endParaRPr lang="ca-ES" sz="700" b="1" i="0" u="none" strike="noStrike" dirty="0">
                        <a:solidFill>
                          <a:srgbClr val="112277"/>
                        </a:solidFill>
                        <a:effectLst/>
                        <a:latin typeface="Calibri" panose="020F0502020204030204" pitchFamily="34" charset="0"/>
                      </a:endParaRP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920607511"/>
                  </a:ext>
                </a:extLst>
              </a:tr>
              <a:tr h="144834">
                <a:tc>
                  <a:txBody>
                    <a:bodyPr/>
                    <a:lstStyle/>
                    <a:p>
                      <a:pPr algn="l" fontAlgn="b"/>
                      <a:r>
                        <a:rPr lang="ca-ES" sz="700" b="0" i="0" u="none" strike="noStrike">
                          <a:solidFill>
                            <a:srgbClr val="000000"/>
                          </a:solidFill>
                          <a:effectLst/>
                          <a:latin typeface="Calibri" panose="020F0502020204030204" pitchFamily="34" charset="0"/>
                        </a:rPr>
                        <a:t>Sí, un cop</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545178001"/>
                  </a:ext>
                </a:extLst>
              </a:tr>
              <a:tr h="144834">
                <a:tc>
                  <a:txBody>
                    <a:bodyPr/>
                    <a:lstStyle/>
                    <a:p>
                      <a:pPr algn="l" fontAlgn="b"/>
                      <a:r>
                        <a:rPr lang="ca-ES" sz="700" b="0" i="0" u="none" strike="noStrike">
                          <a:solidFill>
                            <a:srgbClr val="000000"/>
                          </a:solidFill>
                          <a:effectLst/>
                          <a:latin typeface="Calibri" panose="020F0502020204030204" pitchFamily="34" charset="0"/>
                        </a:rPr>
                        <a:t>Sí, més d'un cop</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96805902"/>
                  </a:ext>
                </a:extLst>
              </a:tr>
              <a:tr h="144834">
                <a:tc>
                  <a:txBody>
                    <a:bodyPr/>
                    <a:lstStyle/>
                    <a:p>
                      <a:pPr algn="l" fontAlgn="b"/>
                      <a:r>
                        <a:rPr lang="ca-ES" sz="700" b="0" i="0" u="none" strike="noStrike">
                          <a:solidFill>
                            <a:srgbClr val="000000"/>
                          </a:solidFill>
                          <a:effectLst/>
                          <a:latin typeface="Calibri" panose="020F0502020204030204" pitchFamily="34" charset="0"/>
                        </a:rPr>
                        <a:t>No, 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051610127"/>
                  </a:ext>
                </a:extLst>
              </a:tr>
              <a:tr h="144834">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53332213"/>
                  </a:ext>
                </a:extLst>
              </a:tr>
              <a:tr h="144834">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51394461"/>
                  </a:ext>
                </a:extLst>
              </a:tr>
              <a:tr h="144834">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2454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80600530"/>
                  </a:ext>
                </a:extLst>
              </a:tr>
              <a:tr h="144834">
                <a:tc>
                  <a:txBody>
                    <a:bodyPr/>
                    <a:lstStyle/>
                    <a:p>
                      <a:pPr algn="l" fontAlgn="b"/>
                      <a:r>
                        <a:rPr lang="it-IT" sz="700" b="1" i="0" u="none" strike="noStrike">
                          <a:solidFill>
                            <a:srgbClr val="112277"/>
                          </a:solidFill>
                          <a:effectLst/>
                          <a:latin typeface="Calibri" panose="020F0502020204030204" pitchFamily="34" charset="0"/>
                        </a:rPr>
                        <a:t>Si ho ha vist, ho comunica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857571867"/>
                  </a:ext>
                </a:extLst>
              </a:tr>
              <a:tr h="144834">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78,3%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286412313"/>
                  </a:ext>
                </a:extLst>
              </a:tr>
              <a:tr h="144834">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39714561"/>
                  </a:ext>
                </a:extLst>
              </a:tr>
              <a:tr h="144834">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46989969"/>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677732700"/>
              </p:ext>
            </p:extLst>
          </p:nvPr>
        </p:nvGraphicFramePr>
        <p:xfrm>
          <a:off x="360000" y="4680000"/>
          <a:ext cx="5400000" cy="320040"/>
        </p:xfrm>
        <a:graphic>
          <a:graphicData uri="http://schemas.openxmlformats.org/drawingml/2006/table">
            <a:tbl>
              <a:tblPr/>
              <a:tblGrid>
                <a:gridCol w="5400000">
                  <a:extLst>
                    <a:ext uri="{9D8B030D-6E8A-4147-A177-3AD203B41FA5}">
                      <a16:colId xmlns:a16="http://schemas.microsoft.com/office/drawing/2014/main" xmlns="" val="437380527"/>
                    </a:ext>
                  </a:extLst>
                </a:gridCol>
              </a:tblGrid>
              <a:tr h="79200">
                <a:tc>
                  <a:txBody>
                    <a:bodyPr/>
                    <a:lstStyle/>
                    <a:p>
                      <a:pPr algn="l" fontAlgn="b"/>
                      <a:r>
                        <a:rPr lang="ca-ES" sz="700" b="0" i="0" u="none" strike="noStrike">
                          <a:solidFill>
                            <a:srgbClr val="000000"/>
                          </a:solidFill>
                          <a:effectLst/>
                          <a:latin typeface="Calibri" panose="020F0502020204030204" pitchFamily="34" charset="0"/>
                        </a:rPr>
                        <a:t>Q68. Si has estat maltractat/ada o assetjat/ada, ho has explicat a algú?</a:t>
                      </a:r>
                    </a:p>
                  </a:txBody>
                  <a:tcPr marL="0" marR="0" marT="0" marB="0" anchor="b">
                    <a:lnL>
                      <a:noFill/>
                    </a:lnL>
                    <a:lnR>
                      <a:noFill/>
                    </a:lnR>
                    <a:lnT>
                      <a:noFill/>
                    </a:lnT>
                    <a:lnB>
                      <a:noFill/>
                    </a:lnB>
                  </a:tcPr>
                </a:tc>
                <a:extLst>
                  <a:ext uri="{0D108BD9-81ED-4DB2-BD59-A6C34878D82A}">
                    <a16:rowId xmlns:a16="http://schemas.microsoft.com/office/drawing/2014/main" xmlns="" val="3134728501"/>
                  </a:ext>
                </a:extLst>
              </a:tr>
              <a:tr h="79200">
                <a:tc>
                  <a:txBody>
                    <a:bodyPr/>
                    <a:lstStyle/>
                    <a:p>
                      <a:pPr algn="l" fontAlgn="b"/>
                      <a:r>
                        <a:rPr lang="pt-BR" sz="700" b="0" i="0" u="none" strike="noStrike">
                          <a:solidFill>
                            <a:srgbClr val="000000"/>
                          </a:solidFill>
                          <a:effectLst/>
                          <a:latin typeface="Calibri" panose="020F0502020204030204" pitchFamily="34" charset="0"/>
                        </a:rPr>
                        <a:t>Q69. Algun cop has vist que algun company/a de classe fos matractat/ada o assetjat/ada?</a:t>
                      </a:r>
                    </a:p>
                  </a:txBody>
                  <a:tcPr marL="0" marR="0" marT="0" marB="0" anchor="b">
                    <a:lnL>
                      <a:noFill/>
                    </a:lnL>
                    <a:lnR>
                      <a:noFill/>
                    </a:lnR>
                    <a:lnT>
                      <a:noFill/>
                    </a:lnT>
                    <a:lnB>
                      <a:noFill/>
                    </a:lnB>
                  </a:tcPr>
                </a:tc>
                <a:extLst>
                  <a:ext uri="{0D108BD9-81ED-4DB2-BD59-A6C34878D82A}">
                    <a16:rowId xmlns:a16="http://schemas.microsoft.com/office/drawing/2014/main" xmlns="" val="3838139737"/>
                  </a:ext>
                </a:extLst>
              </a:tr>
              <a:tr h="79200">
                <a:tc>
                  <a:txBody>
                    <a:bodyPr/>
                    <a:lstStyle/>
                    <a:p>
                      <a:pPr algn="l" fontAlgn="b"/>
                      <a:r>
                        <a:rPr lang="ca-ES" sz="700" b="0" i="0" u="none" strike="noStrike" dirty="0">
                          <a:solidFill>
                            <a:srgbClr val="000000"/>
                          </a:solidFill>
                          <a:effectLst/>
                          <a:latin typeface="Calibri" panose="020F0502020204030204" pitchFamily="34" charset="0"/>
                        </a:rPr>
                        <a:t>Q70. Si ho has vist algun cop, ho has comunicat a algú?</a:t>
                      </a:r>
                    </a:p>
                  </a:txBody>
                  <a:tcPr marL="0" marR="0" marT="0" marB="0" anchor="b">
                    <a:lnL>
                      <a:noFill/>
                    </a:lnL>
                    <a:lnR>
                      <a:noFill/>
                    </a:lnR>
                    <a:lnT>
                      <a:noFill/>
                    </a:lnT>
                    <a:lnB>
                      <a:noFill/>
                    </a:lnB>
                  </a:tcPr>
                </a:tc>
                <a:extLst>
                  <a:ext uri="{0D108BD9-81ED-4DB2-BD59-A6C34878D82A}">
                    <a16:rowId xmlns:a16="http://schemas.microsoft.com/office/drawing/2014/main" xmlns="" val="669833675"/>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116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Relacions INTERPERSONALS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3">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0"/>
            <a:ext cx="785812" cy="774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2747585366"/>
              </p:ext>
            </p:extLst>
          </p:nvPr>
        </p:nvGraphicFramePr>
        <p:xfrm>
          <a:off x="720000" y="1152000"/>
          <a:ext cx="7704001" cy="3413760"/>
        </p:xfrm>
        <a:graphic>
          <a:graphicData uri="http://schemas.openxmlformats.org/drawingml/2006/table">
            <a:tbl>
              <a:tblPr/>
              <a:tblGrid>
                <a:gridCol w="1443645">
                  <a:extLst>
                    <a:ext uri="{9D8B030D-6E8A-4147-A177-3AD203B41FA5}">
                      <a16:colId xmlns:a16="http://schemas.microsoft.com/office/drawing/2014/main" xmlns="" val="1938601176"/>
                    </a:ext>
                  </a:extLst>
                </a:gridCol>
                <a:gridCol w="335254">
                  <a:extLst>
                    <a:ext uri="{9D8B030D-6E8A-4147-A177-3AD203B41FA5}">
                      <a16:colId xmlns:a16="http://schemas.microsoft.com/office/drawing/2014/main" xmlns="" val="1420565380"/>
                    </a:ext>
                  </a:extLst>
                </a:gridCol>
                <a:gridCol w="294202">
                  <a:extLst>
                    <a:ext uri="{9D8B030D-6E8A-4147-A177-3AD203B41FA5}">
                      <a16:colId xmlns:a16="http://schemas.microsoft.com/office/drawing/2014/main" xmlns="" val="1552512678"/>
                    </a:ext>
                  </a:extLst>
                </a:gridCol>
                <a:gridCol w="109470">
                  <a:extLst>
                    <a:ext uri="{9D8B030D-6E8A-4147-A177-3AD203B41FA5}">
                      <a16:colId xmlns:a16="http://schemas.microsoft.com/office/drawing/2014/main" xmlns="" val="1071742934"/>
                    </a:ext>
                  </a:extLst>
                </a:gridCol>
                <a:gridCol w="355780">
                  <a:extLst>
                    <a:ext uri="{9D8B030D-6E8A-4147-A177-3AD203B41FA5}">
                      <a16:colId xmlns:a16="http://schemas.microsoft.com/office/drawing/2014/main" xmlns="" val="808404298"/>
                    </a:ext>
                  </a:extLst>
                </a:gridCol>
                <a:gridCol w="355780">
                  <a:extLst>
                    <a:ext uri="{9D8B030D-6E8A-4147-A177-3AD203B41FA5}">
                      <a16:colId xmlns:a16="http://schemas.microsoft.com/office/drawing/2014/main" xmlns="" val="798585785"/>
                    </a:ext>
                  </a:extLst>
                </a:gridCol>
                <a:gridCol w="109470">
                  <a:extLst>
                    <a:ext uri="{9D8B030D-6E8A-4147-A177-3AD203B41FA5}">
                      <a16:colId xmlns:a16="http://schemas.microsoft.com/office/drawing/2014/main" xmlns="" val="4242431745"/>
                    </a:ext>
                  </a:extLst>
                </a:gridCol>
                <a:gridCol w="355780">
                  <a:extLst>
                    <a:ext uri="{9D8B030D-6E8A-4147-A177-3AD203B41FA5}">
                      <a16:colId xmlns:a16="http://schemas.microsoft.com/office/drawing/2014/main" xmlns="" val="682716647"/>
                    </a:ext>
                  </a:extLst>
                </a:gridCol>
                <a:gridCol w="355780">
                  <a:extLst>
                    <a:ext uri="{9D8B030D-6E8A-4147-A177-3AD203B41FA5}">
                      <a16:colId xmlns:a16="http://schemas.microsoft.com/office/drawing/2014/main" xmlns="" val="2768546710"/>
                    </a:ext>
                  </a:extLst>
                </a:gridCol>
                <a:gridCol w="355780">
                  <a:extLst>
                    <a:ext uri="{9D8B030D-6E8A-4147-A177-3AD203B41FA5}">
                      <a16:colId xmlns:a16="http://schemas.microsoft.com/office/drawing/2014/main" xmlns="" val="3583083528"/>
                    </a:ext>
                  </a:extLst>
                </a:gridCol>
                <a:gridCol w="355780">
                  <a:extLst>
                    <a:ext uri="{9D8B030D-6E8A-4147-A177-3AD203B41FA5}">
                      <a16:colId xmlns:a16="http://schemas.microsoft.com/office/drawing/2014/main" xmlns="" val="137830448"/>
                    </a:ext>
                  </a:extLst>
                </a:gridCol>
                <a:gridCol w="109470">
                  <a:extLst>
                    <a:ext uri="{9D8B030D-6E8A-4147-A177-3AD203B41FA5}">
                      <a16:colId xmlns:a16="http://schemas.microsoft.com/office/drawing/2014/main" xmlns="" val="2891990081"/>
                    </a:ext>
                  </a:extLst>
                </a:gridCol>
                <a:gridCol w="355780">
                  <a:extLst>
                    <a:ext uri="{9D8B030D-6E8A-4147-A177-3AD203B41FA5}">
                      <a16:colId xmlns:a16="http://schemas.microsoft.com/office/drawing/2014/main" xmlns="" val="3443469967"/>
                    </a:ext>
                  </a:extLst>
                </a:gridCol>
                <a:gridCol w="355780">
                  <a:extLst>
                    <a:ext uri="{9D8B030D-6E8A-4147-A177-3AD203B41FA5}">
                      <a16:colId xmlns:a16="http://schemas.microsoft.com/office/drawing/2014/main" xmlns="" val="1008047062"/>
                    </a:ext>
                  </a:extLst>
                </a:gridCol>
                <a:gridCol w="109470">
                  <a:extLst>
                    <a:ext uri="{9D8B030D-6E8A-4147-A177-3AD203B41FA5}">
                      <a16:colId xmlns:a16="http://schemas.microsoft.com/office/drawing/2014/main" xmlns="" val="2370217517"/>
                    </a:ext>
                  </a:extLst>
                </a:gridCol>
                <a:gridCol w="355780">
                  <a:extLst>
                    <a:ext uri="{9D8B030D-6E8A-4147-A177-3AD203B41FA5}">
                      <a16:colId xmlns:a16="http://schemas.microsoft.com/office/drawing/2014/main" xmlns="" val="773378897"/>
                    </a:ext>
                  </a:extLst>
                </a:gridCol>
                <a:gridCol w="355780">
                  <a:extLst>
                    <a:ext uri="{9D8B030D-6E8A-4147-A177-3AD203B41FA5}">
                      <a16:colId xmlns:a16="http://schemas.microsoft.com/office/drawing/2014/main" xmlns="" val="2084598889"/>
                    </a:ext>
                  </a:extLst>
                </a:gridCol>
                <a:gridCol w="355780">
                  <a:extLst>
                    <a:ext uri="{9D8B030D-6E8A-4147-A177-3AD203B41FA5}">
                      <a16:colId xmlns:a16="http://schemas.microsoft.com/office/drawing/2014/main" xmlns="" val="880730162"/>
                    </a:ext>
                  </a:extLst>
                </a:gridCol>
                <a:gridCol w="109470">
                  <a:extLst>
                    <a:ext uri="{9D8B030D-6E8A-4147-A177-3AD203B41FA5}">
                      <a16:colId xmlns:a16="http://schemas.microsoft.com/office/drawing/2014/main" xmlns="" val="1162669332"/>
                    </a:ext>
                  </a:extLst>
                </a:gridCol>
                <a:gridCol w="389990">
                  <a:extLst>
                    <a:ext uri="{9D8B030D-6E8A-4147-A177-3AD203B41FA5}">
                      <a16:colId xmlns:a16="http://schemas.microsoft.com/office/drawing/2014/main" xmlns="" val="1593768114"/>
                    </a:ext>
                  </a:extLst>
                </a:gridCol>
                <a:gridCol w="389990">
                  <a:extLst>
                    <a:ext uri="{9D8B030D-6E8A-4147-A177-3AD203B41FA5}">
                      <a16:colId xmlns:a16="http://schemas.microsoft.com/office/drawing/2014/main" xmlns="" val="2722610384"/>
                    </a:ext>
                  </a:extLst>
                </a:gridCol>
                <a:gridCol w="389990">
                  <a:extLst>
                    <a:ext uri="{9D8B030D-6E8A-4147-A177-3AD203B41FA5}">
                      <a16:colId xmlns:a16="http://schemas.microsoft.com/office/drawing/2014/main" xmlns="" val="3956046044"/>
                    </a:ext>
                  </a:extLst>
                </a:gridCol>
              </a:tblGrid>
              <a:tr h="91910">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612186067"/>
                  </a:ext>
                </a:extLst>
              </a:tr>
              <a:tr h="18381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39184674"/>
                  </a:ext>
                </a:extLst>
              </a:tr>
              <a:tr h="9191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90184591"/>
                  </a:ext>
                </a:extLst>
              </a:tr>
              <a:tr h="91910">
                <a:tc>
                  <a:txBody>
                    <a:bodyPr/>
                    <a:lstStyle/>
                    <a:p>
                      <a:pPr algn="l" fontAlgn="b"/>
                      <a:r>
                        <a:rPr lang="ca-ES" sz="700" b="1" i="0" u="none" strike="noStrike">
                          <a:solidFill>
                            <a:srgbClr val="112277"/>
                          </a:solidFill>
                          <a:effectLst/>
                          <a:latin typeface="Calibri" panose="020F0502020204030204" pitchFamily="34" charset="0"/>
                        </a:rPr>
                        <a:t>Relació amb pare/tutor</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4255166438"/>
                  </a:ext>
                </a:extLst>
              </a:tr>
              <a:tr h="100265">
                <a:tc>
                  <a:txBody>
                    <a:bodyPr/>
                    <a:lstStyle/>
                    <a:p>
                      <a:pPr algn="l" fontAlgn="b"/>
                      <a:r>
                        <a:rPr lang="ca-ES" sz="700" b="0" i="0" u="none" strike="noStrike">
                          <a:solidFill>
                            <a:srgbClr val="000000"/>
                          </a:solidFill>
                          <a:effectLst/>
                          <a:latin typeface="Calibri" panose="020F0502020204030204" pitchFamily="34" charset="0"/>
                        </a:rPr>
                        <a:t>Molt bona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48,4%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162310187"/>
                  </a:ext>
                </a:extLst>
              </a:tr>
              <a:tr h="100265">
                <a:tc>
                  <a:txBody>
                    <a:bodyPr/>
                    <a:lstStyle/>
                    <a:p>
                      <a:pPr algn="l" fontAlgn="b"/>
                      <a:r>
                        <a:rPr lang="ca-ES" sz="700" b="0" i="0" u="none" strike="noStrike">
                          <a:solidFill>
                            <a:srgbClr val="000000"/>
                          </a:solidFill>
                          <a:effectLst/>
                          <a:latin typeface="Calibri" panose="020F0502020204030204" pitchFamily="34" charset="0"/>
                        </a:rPr>
                        <a:t>Bona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81219531"/>
                  </a:ext>
                </a:extLst>
              </a:tr>
              <a:tr h="100265">
                <a:tc>
                  <a:txBody>
                    <a:bodyPr/>
                    <a:lstStyle/>
                    <a:p>
                      <a:pPr algn="l" fontAlgn="b"/>
                      <a:r>
                        <a:rPr lang="ca-ES" sz="700" b="0" i="0" u="none" strike="noStrike">
                          <a:solidFill>
                            <a:srgbClr val="000000"/>
                          </a:solidFill>
                          <a:effectLst/>
                          <a:latin typeface="Calibri" panose="020F0502020204030204" pitchFamily="34" charset="0"/>
                        </a:rPr>
                        <a:t>Regular/Dolenta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115369512"/>
                  </a:ext>
                </a:extLst>
              </a:tr>
              <a:tr h="10026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8392150"/>
                  </a:ext>
                </a:extLst>
              </a:tr>
              <a:tr h="10026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6993043"/>
                  </a:ext>
                </a:extLst>
              </a:tr>
              <a:tr h="10026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46687219"/>
                  </a:ext>
                </a:extLst>
              </a:tr>
              <a:tr h="100265">
                <a:tc>
                  <a:txBody>
                    <a:bodyPr/>
                    <a:lstStyle/>
                    <a:p>
                      <a:pPr algn="l" fontAlgn="b"/>
                      <a:r>
                        <a:rPr lang="ca-ES" sz="700" b="1" i="0" u="none" strike="noStrike">
                          <a:solidFill>
                            <a:srgbClr val="112277"/>
                          </a:solidFill>
                          <a:effectLst/>
                          <a:latin typeface="Calibri" panose="020F0502020204030204" pitchFamily="34" charset="0"/>
                        </a:rPr>
                        <a:t>Relació amb mare/tutora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963342574"/>
                  </a:ext>
                </a:extLst>
              </a:tr>
              <a:tr h="100265">
                <a:tc>
                  <a:txBody>
                    <a:bodyPr/>
                    <a:lstStyle/>
                    <a:p>
                      <a:pPr algn="l" fontAlgn="b"/>
                      <a:r>
                        <a:rPr lang="ca-ES" sz="700" b="0" i="0" u="none" strike="noStrike">
                          <a:solidFill>
                            <a:srgbClr val="000000"/>
                          </a:solidFill>
                          <a:effectLst/>
                          <a:latin typeface="Calibri" panose="020F0502020204030204" pitchFamily="34" charset="0"/>
                        </a:rPr>
                        <a:t>Molt bona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59,0%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819482733"/>
                  </a:ext>
                </a:extLst>
              </a:tr>
              <a:tr h="100265">
                <a:tc>
                  <a:txBody>
                    <a:bodyPr/>
                    <a:lstStyle/>
                    <a:p>
                      <a:pPr algn="l" fontAlgn="b"/>
                      <a:r>
                        <a:rPr lang="ca-ES" sz="700" b="0" i="0" u="none" strike="noStrike">
                          <a:solidFill>
                            <a:srgbClr val="000000"/>
                          </a:solidFill>
                          <a:effectLst/>
                          <a:latin typeface="Calibri" panose="020F0502020204030204" pitchFamily="34" charset="0"/>
                        </a:rPr>
                        <a:t>Bona</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564036556"/>
                  </a:ext>
                </a:extLst>
              </a:tr>
              <a:tr h="100265">
                <a:tc>
                  <a:txBody>
                    <a:bodyPr/>
                    <a:lstStyle/>
                    <a:p>
                      <a:pPr algn="l" fontAlgn="b"/>
                      <a:r>
                        <a:rPr lang="ca-ES" sz="700" b="0" i="0" u="none" strike="noStrike">
                          <a:solidFill>
                            <a:srgbClr val="000000"/>
                          </a:solidFill>
                          <a:effectLst/>
                          <a:latin typeface="Calibri" panose="020F0502020204030204" pitchFamily="34" charset="0"/>
                        </a:rPr>
                        <a:t>Regular/Dolenta</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721765839"/>
                  </a:ext>
                </a:extLst>
              </a:tr>
              <a:tr h="10026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17861365"/>
                  </a:ext>
                </a:extLst>
              </a:tr>
              <a:tr h="10026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38598655"/>
                  </a:ext>
                </a:extLst>
              </a:tr>
              <a:tr h="10026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50038969"/>
                  </a:ext>
                </a:extLst>
              </a:tr>
              <a:tr h="100265">
                <a:tc>
                  <a:txBody>
                    <a:bodyPr/>
                    <a:lstStyle/>
                    <a:p>
                      <a:pPr algn="l" fontAlgn="b"/>
                      <a:r>
                        <a:rPr lang="ca-ES" sz="700" b="1" i="0" u="none" strike="noStrike">
                          <a:solidFill>
                            <a:srgbClr val="112277"/>
                          </a:solidFill>
                          <a:effectLst/>
                          <a:latin typeface="Calibri" panose="020F0502020204030204" pitchFamily="34" charset="0"/>
                        </a:rPr>
                        <a:t>Freqüència amics entre setmana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851350389"/>
                  </a:ext>
                </a:extLst>
              </a:tr>
              <a:tr h="100265">
                <a:tc>
                  <a:txBody>
                    <a:bodyPr/>
                    <a:lstStyle/>
                    <a:p>
                      <a:pPr algn="l" fontAlgn="b"/>
                      <a:r>
                        <a:rPr lang="ca-ES" sz="700" b="0" i="0" u="none" strike="noStrike">
                          <a:solidFill>
                            <a:srgbClr val="000000"/>
                          </a:solidFill>
                          <a:effectLst/>
                          <a:latin typeface="Calibri" panose="020F0502020204030204" pitchFamily="34" charset="0"/>
                        </a:rPr>
                        <a:t>Tres o més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26,6%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820305539"/>
                  </a:ext>
                </a:extLst>
              </a:tr>
              <a:tr h="100265">
                <a:tc>
                  <a:txBody>
                    <a:bodyPr/>
                    <a:lstStyle/>
                    <a:p>
                      <a:pPr algn="l" fontAlgn="b"/>
                      <a:r>
                        <a:rPr lang="ca-ES" sz="700" b="0" i="0" u="none" strike="noStrike">
                          <a:solidFill>
                            <a:srgbClr val="000000"/>
                          </a:solidFill>
                          <a:effectLst/>
                          <a:latin typeface="Calibri" panose="020F0502020204030204" pitchFamily="34" charset="0"/>
                        </a:rPr>
                        <a:t>Una o dues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235248275"/>
                  </a:ext>
                </a:extLst>
              </a:tr>
              <a:tr h="100265">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946196122"/>
                  </a:ext>
                </a:extLst>
              </a:tr>
              <a:tr h="10026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85972085"/>
                  </a:ext>
                </a:extLst>
              </a:tr>
              <a:tr h="10026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00923353"/>
                  </a:ext>
                </a:extLst>
              </a:tr>
              <a:tr h="9191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34545820"/>
                  </a:ext>
                </a:extLst>
              </a:tr>
              <a:tr h="91910">
                <a:tc gridSpan="3">
                  <a:txBody>
                    <a:bodyPr/>
                    <a:lstStyle/>
                    <a:p>
                      <a:pPr algn="l" fontAlgn="b"/>
                      <a:r>
                        <a:rPr lang="fr-FR" sz="700" b="1" i="0" u="none" strike="noStrike" dirty="0" err="1">
                          <a:solidFill>
                            <a:srgbClr val="112277"/>
                          </a:solidFill>
                          <a:effectLst/>
                          <a:latin typeface="Calibri" panose="020F0502020204030204" pitchFamily="34" charset="0"/>
                        </a:rPr>
                        <a:t>Grup</a:t>
                      </a:r>
                      <a:r>
                        <a:rPr lang="fr-FR" sz="700" b="1" i="0" u="none" strike="noStrike" dirty="0">
                          <a:solidFill>
                            <a:srgbClr val="112277"/>
                          </a:solidFill>
                          <a:effectLst/>
                          <a:latin typeface="Calibri" panose="020F0502020204030204" pitchFamily="34" charset="0"/>
                        </a:rPr>
                        <a:t> d'</a:t>
                      </a:r>
                      <a:r>
                        <a:rPr lang="fr-FR" sz="700" b="1" i="0" u="none" strike="noStrike" dirty="0" err="1">
                          <a:solidFill>
                            <a:srgbClr val="112277"/>
                          </a:solidFill>
                          <a:effectLst/>
                          <a:latin typeface="Calibri" panose="020F0502020204030204" pitchFamily="34" charset="0"/>
                        </a:rPr>
                        <a:t>amics</a:t>
                      </a:r>
                      <a:r>
                        <a:rPr lang="fr-FR" sz="700" b="1" i="0" u="none" strike="noStrike" dirty="0">
                          <a:solidFill>
                            <a:srgbClr val="112277"/>
                          </a:solidFill>
                          <a:effectLst/>
                          <a:latin typeface="Calibri" panose="020F0502020204030204" pitchFamily="34" charset="0"/>
                        </a:rPr>
                        <a:t>/</a:t>
                      </a:r>
                      <a:r>
                        <a:rPr lang="fr-FR" sz="700" b="1" i="0" u="none" strike="noStrike" dirty="0" err="1">
                          <a:solidFill>
                            <a:srgbClr val="112277"/>
                          </a:solidFill>
                          <a:effectLst/>
                          <a:latin typeface="Calibri" panose="020F0502020204030204" pitchFamily="34" charset="0"/>
                        </a:rPr>
                        <a:t>gues</a:t>
                      </a:r>
                      <a:r>
                        <a:rPr lang="fr-FR" sz="700" b="1" i="0" u="none" strike="noStrike" dirty="0">
                          <a:solidFill>
                            <a:srgbClr val="112277"/>
                          </a:solidFill>
                          <a:effectLst/>
                          <a:latin typeface="Calibri" panose="020F0502020204030204" pitchFamily="34" charset="0"/>
                        </a:rPr>
                        <a:t> de </a:t>
                      </a:r>
                      <a:r>
                        <a:rPr lang="fr-FR" sz="700" b="1" i="0" u="none" strike="noStrike" dirty="0" err="1">
                          <a:solidFill>
                            <a:srgbClr val="112277"/>
                          </a:solidFill>
                          <a:effectLst/>
                          <a:latin typeface="Calibri" panose="020F0502020204030204" pitchFamily="34" charset="0"/>
                        </a:rPr>
                        <a:t>persones</a:t>
                      </a:r>
                      <a:r>
                        <a:rPr lang="fr-FR" sz="700" b="1" i="0" u="none" strike="noStrike" dirty="0">
                          <a:solidFill>
                            <a:srgbClr val="112277"/>
                          </a:solidFill>
                          <a:effectLst/>
                          <a:latin typeface="Calibri" panose="020F0502020204030204" pitchFamily="34" charset="0"/>
                        </a:rPr>
                        <a:t> </a:t>
                      </a:r>
                      <a:r>
                        <a:rPr lang="fr-FR" sz="700" b="1" i="0" u="none" strike="noStrike" dirty="0" smtClean="0">
                          <a:solidFill>
                            <a:srgbClr val="112277"/>
                          </a:solidFill>
                          <a:effectLst/>
                          <a:latin typeface="Calibri" panose="020F0502020204030204" pitchFamily="34" charset="0"/>
                        </a:rPr>
                        <a:t>diverses</a:t>
                      </a:r>
                      <a:endParaRPr lang="fr-FR" sz="700" b="1" i="0" u="none" strike="noStrike" dirty="0">
                        <a:solidFill>
                          <a:srgbClr val="112277"/>
                        </a:solidFill>
                        <a:effectLst/>
                        <a:latin typeface="Calibri" panose="020F0502020204030204" pitchFamily="34" charset="0"/>
                      </a:endParaRP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528401433"/>
                  </a:ext>
                </a:extLst>
              </a:tr>
              <a:tr h="100265">
                <a:tc>
                  <a:txBody>
                    <a:bodyPr/>
                    <a:lstStyle/>
                    <a:p>
                      <a:pPr algn="l" fontAlgn="b"/>
                      <a:r>
                        <a:rPr lang="ca-ES" sz="700" b="0" i="0" u="none" strike="noStrike">
                          <a:solidFill>
                            <a:srgbClr val="000000"/>
                          </a:solidFill>
                          <a:effectLst/>
                          <a:latin typeface="Calibri" panose="020F0502020204030204" pitchFamily="34" charset="0"/>
                        </a:rPr>
                        <a:t>D'origen ètnic o racial divers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49,2%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156408048"/>
                  </a:ext>
                </a:extLst>
              </a:tr>
              <a:tr h="100265">
                <a:tc>
                  <a:txBody>
                    <a:bodyPr/>
                    <a:lstStyle/>
                    <a:p>
                      <a:pPr algn="l" fontAlgn="b"/>
                      <a:r>
                        <a:rPr lang="ca-ES" sz="700" b="0" i="0" u="none" strike="noStrike">
                          <a:solidFill>
                            <a:srgbClr val="000000"/>
                          </a:solidFill>
                          <a:effectLst/>
                          <a:latin typeface="Calibri" panose="020F0502020204030204" pitchFamily="34" charset="0"/>
                        </a:rPr>
                        <a:t>D'aspecte físic diferent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897893822"/>
                  </a:ext>
                </a:extLst>
              </a:tr>
              <a:tr h="100265">
                <a:tc>
                  <a:txBody>
                    <a:bodyPr/>
                    <a:lstStyle/>
                    <a:p>
                      <a:pPr algn="l" fontAlgn="b"/>
                      <a:r>
                        <a:rPr lang="ca-ES" sz="700" b="0" i="0" u="none" strike="noStrike">
                          <a:solidFill>
                            <a:srgbClr val="000000"/>
                          </a:solidFill>
                          <a:effectLst/>
                          <a:latin typeface="Calibri" panose="020F0502020204030204" pitchFamily="34" charset="0"/>
                        </a:rPr>
                        <a:t>D'orientació sexual distinta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38975192"/>
                  </a:ext>
                </a:extLst>
              </a:tr>
              <a:tr h="100265">
                <a:tc>
                  <a:txBody>
                    <a:bodyPr/>
                    <a:lstStyle/>
                    <a:p>
                      <a:pPr algn="l" fontAlgn="b"/>
                      <a:r>
                        <a:rPr lang="ca-ES" sz="700" b="0" i="0" u="none" strike="noStrike">
                          <a:solidFill>
                            <a:srgbClr val="000000"/>
                          </a:solidFill>
                          <a:effectLst/>
                          <a:latin typeface="Calibri" panose="020F0502020204030204" pitchFamily="34" charset="0"/>
                        </a:rPr>
                        <a:t>D'idees polítiques diferents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10320996"/>
                  </a:ext>
                </a:extLst>
              </a:tr>
              <a:tr h="100265">
                <a:tc>
                  <a:txBody>
                    <a:bodyPr/>
                    <a:lstStyle/>
                    <a:p>
                      <a:pPr algn="l" fontAlgn="b"/>
                      <a:r>
                        <a:rPr lang="ca-ES" sz="700" b="0" i="0" u="none" strike="noStrike">
                          <a:solidFill>
                            <a:srgbClr val="000000"/>
                          </a:solidFill>
                          <a:effectLst/>
                          <a:latin typeface="Calibri" panose="020F0502020204030204" pitchFamily="34" charset="0"/>
                        </a:rPr>
                        <a:t>De nivells econòmics distints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91,7%</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84,2%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50722753"/>
                  </a:ext>
                </a:extLst>
              </a:tr>
              <a:tr h="100265">
                <a:tc>
                  <a:txBody>
                    <a:bodyPr/>
                    <a:lstStyle/>
                    <a:p>
                      <a:pPr algn="l" fontAlgn="b"/>
                      <a:r>
                        <a:rPr lang="ca-ES" sz="700" b="0" i="0" u="none" strike="noStrike">
                          <a:solidFill>
                            <a:srgbClr val="000000"/>
                          </a:solidFill>
                          <a:effectLst/>
                          <a:latin typeface="Calibri" panose="020F0502020204030204" pitchFamily="34" charset="0"/>
                        </a:rPr>
                        <a:t>Amb capacitats/discapacitats diverses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71783451"/>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1415471369"/>
              </p:ext>
            </p:extLst>
          </p:nvPr>
        </p:nvGraphicFramePr>
        <p:xfrm>
          <a:off x="360000" y="4680000"/>
          <a:ext cx="5400000" cy="320040"/>
        </p:xfrm>
        <a:graphic>
          <a:graphicData uri="http://schemas.openxmlformats.org/drawingml/2006/table">
            <a:tbl>
              <a:tblPr/>
              <a:tblGrid>
                <a:gridCol w="5400000">
                  <a:extLst>
                    <a:ext uri="{9D8B030D-6E8A-4147-A177-3AD203B41FA5}">
                      <a16:colId xmlns:a16="http://schemas.microsoft.com/office/drawing/2014/main" xmlns="" val="2811347841"/>
                    </a:ext>
                  </a:extLst>
                </a:gridCol>
              </a:tblGrid>
              <a:tr h="79200">
                <a:tc>
                  <a:txBody>
                    <a:bodyPr/>
                    <a:lstStyle/>
                    <a:p>
                      <a:pPr algn="l" fontAlgn="b"/>
                      <a:r>
                        <a:rPr lang="ca-ES" sz="700" b="0" i="0" u="none" strike="noStrike">
                          <a:solidFill>
                            <a:srgbClr val="000000"/>
                          </a:solidFill>
                          <a:effectLst/>
                          <a:latin typeface="Calibri" panose="020F0502020204030204" pitchFamily="34" charset="0"/>
                        </a:rPr>
                        <a:t>Q71. En general, com consideres que és la relació amb els teus pares o tutors?</a:t>
                      </a:r>
                    </a:p>
                  </a:txBody>
                  <a:tcPr marL="0" marR="0" marT="0" marB="0" anchor="b">
                    <a:lnL>
                      <a:noFill/>
                    </a:lnL>
                    <a:lnR>
                      <a:noFill/>
                    </a:lnR>
                    <a:lnT>
                      <a:noFill/>
                    </a:lnT>
                    <a:lnB>
                      <a:noFill/>
                    </a:lnB>
                  </a:tcPr>
                </a:tc>
                <a:extLst>
                  <a:ext uri="{0D108BD9-81ED-4DB2-BD59-A6C34878D82A}">
                    <a16:rowId xmlns:a16="http://schemas.microsoft.com/office/drawing/2014/main" xmlns="" val="535372505"/>
                  </a:ext>
                </a:extLst>
              </a:tr>
              <a:tr h="79200">
                <a:tc>
                  <a:txBody>
                    <a:bodyPr/>
                    <a:lstStyle/>
                    <a:p>
                      <a:pPr algn="l" fontAlgn="b"/>
                      <a:r>
                        <a:rPr lang="pt-BR" sz="700" b="0" i="0" u="none" strike="noStrike">
                          <a:solidFill>
                            <a:srgbClr val="000000"/>
                          </a:solidFill>
                          <a:effectLst/>
                          <a:latin typeface="Calibri" panose="020F0502020204030204" pitchFamily="34" charset="0"/>
                        </a:rPr>
                        <a:t>Q72. Amb quina freqüència quedes entre setmana amb els teus amics/gues després de l'escola/institut?</a:t>
                      </a:r>
                    </a:p>
                  </a:txBody>
                  <a:tcPr marL="0" marR="0" marT="0" marB="0" anchor="b">
                    <a:lnL>
                      <a:noFill/>
                    </a:lnL>
                    <a:lnR>
                      <a:noFill/>
                    </a:lnR>
                    <a:lnT>
                      <a:noFill/>
                    </a:lnT>
                    <a:lnB>
                      <a:noFill/>
                    </a:lnB>
                  </a:tcPr>
                </a:tc>
                <a:extLst>
                  <a:ext uri="{0D108BD9-81ED-4DB2-BD59-A6C34878D82A}">
                    <a16:rowId xmlns:a16="http://schemas.microsoft.com/office/drawing/2014/main" xmlns="" val="1807196388"/>
                  </a:ext>
                </a:extLst>
              </a:tr>
              <a:tr h="79200">
                <a:tc>
                  <a:txBody>
                    <a:bodyPr/>
                    <a:lstStyle/>
                    <a:p>
                      <a:pPr algn="l" fontAlgn="b"/>
                      <a:r>
                        <a:rPr lang="ca-ES" sz="700" b="0" i="0" u="none" strike="noStrike" dirty="0">
                          <a:solidFill>
                            <a:srgbClr val="000000"/>
                          </a:solidFill>
                          <a:effectLst/>
                          <a:latin typeface="Calibri" panose="020F0502020204030204" pitchFamily="34" charset="0"/>
                        </a:rPr>
                        <a:t>Q73. Al teu grup d'amics/</a:t>
                      </a:r>
                      <a:r>
                        <a:rPr lang="ca-ES" sz="700" b="0" i="0" u="none" strike="noStrike" dirty="0" err="1">
                          <a:solidFill>
                            <a:srgbClr val="000000"/>
                          </a:solidFill>
                          <a:effectLst/>
                          <a:latin typeface="Calibri" panose="020F0502020204030204" pitchFamily="34" charset="0"/>
                        </a:rPr>
                        <a:t>gues</a:t>
                      </a:r>
                      <a:r>
                        <a:rPr lang="ca-ES" sz="700" b="0" i="0" u="none" strike="noStrike" dirty="0">
                          <a:solidFill>
                            <a:srgbClr val="000000"/>
                          </a:solidFill>
                          <a:effectLst/>
                          <a:latin typeface="Calibri" panose="020F0502020204030204" pitchFamily="34" charset="0"/>
                        </a:rPr>
                        <a:t> hi ha persones diverses?</a:t>
                      </a:r>
                    </a:p>
                  </a:txBody>
                  <a:tcPr marL="0" marR="0" marT="0" marB="0" anchor="b">
                    <a:lnL>
                      <a:noFill/>
                    </a:lnL>
                    <a:lnR>
                      <a:noFill/>
                    </a:lnR>
                    <a:lnT>
                      <a:noFill/>
                    </a:lnT>
                    <a:lnB>
                      <a:noFill/>
                    </a:lnB>
                  </a:tcPr>
                </a:tc>
                <a:extLst>
                  <a:ext uri="{0D108BD9-81ED-4DB2-BD59-A6C34878D82A}">
                    <a16:rowId xmlns:a16="http://schemas.microsoft.com/office/drawing/2014/main" xmlns="" val="3133727254"/>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117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RENDIMENT ESCOLAR I PERCEPCIÓ DE L’ENTON</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3">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0"/>
            <a:ext cx="785812" cy="774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718825093"/>
              </p:ext>
            </p:extLst>
          </p:nvPr>
        </p:nvGraphicFramePr>
        <p:xfrm>
          <a:off x="720000" y="1152000"/>
          <a:ext cx="7704005" cy="3520440"/>
        </p:xfrm>
        <a:graphic>
          <a:graphicData uri="http://schemas.openxmlformats.org/drawingml/2006/table">
            <a:tbl>
              <a:tblPr/>
              <a:tblGrid>
                <a:gridCol w="1443647">
                  <a:extLst>
                    <a:ext uri="{9D8B030D-6E8A-4147-A177-3AD203B41FA5}">
                      <a16:colId xmlns:a16="http://schemas.microsoft.com/office/drawing/2014/main" xmlns="" val="1285904522"/>
                    </a:ext>
                  </a:extLst>
                </a:gridCol>
                <a:gridCol w="335254">
                  <a:extLst>
                    <a:ext uri="{9D8B030D-6E8A-4147-A177-3AD203B41FA5}">
                      <a16:colId xmlns:a16="http://schemas.microsoft.com/office/drawing/2014/main" xmlns="" val="24976359"/>
                    </a:ext>
                  </a:extLst>
                </a:gridCol>
                <a:gridCol w="294202">
                  <a:extLst>
                    <a:ext uri="{9D8B030D-6E8A-4147-A177-3AD203B41FA5}">
                      <a16:colId xmlns:a16="http://schemas.microsoft.com/office/drawing/2014/main" xmlns="" val="2566617259"/>
                    </a:ext>
                  </a:extLst>
                </a:gridCol>
                <a:gridCol w="109471">
                  <a:extLst>
                    <a:ext uri="{9D8B030D-6E8A-4147-A177-3AD203B41FA5}">
                      <a16:colId xmlns:a16="http://schemas.microsoft.com/office/drawing/2014/main" xmlns="" val="1474220364"/>
                    </a:ext>
                  </a:extLst>
                </a:gridCol>
                <a:gridCol w="355780">
                  <a:extLst>
                    <a:ext uri="{9D8B030D-6E8A-4147-A177-3AD203B41FA5}">
                      <a16:colId xmlns:a16="http://schemas.microsoft.com/office/drawing/2014/main" xmlns="" val="1985296317"/>
                    </a:ext>
                  </a:extLst>
                </a:gridCol>
                <a:gridCol w="355780">
                  <a:extLst>
                    <a:ext uri="{9D8B030D-6E8A-4147-A177-3AD203B41FA5}">
                      <a16:colId xmlns:a16="http://schemas.microsoft.com/office/drawing/2014/main" xmlns="" val="2971337308"/>
                    </a:ext>
                  </a:extLst>
                </a:gridCol>
                <a:gridCol w="109471">
                  <a:extLst>
                    <a:ext uri="{9D8B030D-6E8A-4147-A177-3AD203B41FA5}">
                      <a16:colId xmlns:a16="http://schemas.microsoft.com/office/drawing/2014/main" xmlns="" val="2128133464"/>
                    </a:ext>
                  </a:extLst>
                </a:gridCol>
                <a:gridCol w="355780">
                  <a:extLst>
                    <a:ext uri="{9D8B030D-6E8A-4147-A177-3AD203B41FA5}">
                      <a16:colId xmlns:a16="http://schemas.microsoft.com/office/drawing/2014/main" xmlns="" val="4114733566"/>
                    </a:ext>
                  </a:extLst>
                </a:gridCol>
                <a:gridCol w="355780">
                  <a:extLst>
                    <a:ext uri="{9D8B030D-6E8A-4147-A177-3AD203B41FA5}">
                      <a16:colId xmlns:a16="http://schemas.microsoft.com/office/drawing/2014/main" xmlns="" val="905894153"/>
                    </a:ext>
                  </a:extLst>
                </a:gridCol>
                <a:gridCol w="355780">
                  <a:extLst>
                    <a:ext uri="{9D8B030D-6E8A-4147-A177-3AD203B41FA5}">
                      <a16:colId xmlns:a16="http://schemas.microsoft.com/office/drawing/2014/main" xmlns="" val="3761329027"/>
                    </a:ext>
                  </a:extLst>
                </a:gridCol>
                <a:gridCol w="355780">
                  <a:extLst>
                    <a:ext uri="{9D8B030D-6E8A-4147-A177-3AD203B41FA5}">
                      <a16:colId xmlns:a16="http://schemas.microsoft.com/office/drawing/2014/main" xmlns="" val="3846499462"/>
                    </a:ext>
                  </a:extLst>
                </a:gridCol>
                <a:gridCol w="109471">
                  <a:extLst>
                    <a:ext uri="{9D8B030D-6E8A-4147-A177-3AD203B41FA5}">
                      <a16:colId xmlns:a16="http://schemas.microsoft.com/office/drawing/2014/main" xmlns="" val="1941089955"/>
                    </a:ext>
                  </a:extLst>
                </a:gridCol>
                <a:gridCol w="355780">
                  <a:extLst>
                    <a:ext uri="{9D8B030D-6E8A-4147-A177-3AD203B41FA5}">
                      <a16:colId xmlns:a16="http://schemas.microsoft.com/office/drawing/2014/main" xmlns="" val="3481252907"/>
                    </a:ext>
                  </a:extLst>
                </a:gridCol>
                <a:gridCol w="355780">
                  <a:extLst>
                    <a:ext uri="{9D8B030D-6E8A-4147-A177-3AD203B41FA5}">
                      <a16:colId xmlns:a16="http://schemas.microsoft.com/office/drawing/2014/main" xmlns="" val="3318640938"/>
                    </a:ext>
                  </a:extLst>
                </a:gridCol>
                <a:gridCol w="109471">
                  <a:extLst>
                    <a:ext uri="{9D8B030D-6E8A-4147-A177-3AD203B41FA5}">
                      <a16:colId xmlns:a16="http://schemas.microsoft.com/office/drawing/2014/main" xmlns="" val="3442733260"/>
                    </a:ext>
                  </a:extLst>
                </a:gridCol>
                <a:gridCol w="355780">
                  <a:extLst>
                    <a:ext uri="{9D8B030D-6E8A-4147-A177-3AD203B41FA5}">
                      <a16:colId xmlns:a16="http://schemas.microsoft.com/office/drawing/2014/main" xmlns="" val="220110369"/>
                    </a:ext>
                  </a:extLst>
                </a:gridCol>
                <a:gridCol w="355780">
                  <a:extLst>
                    <a:ext uri="{9D8B030D-6E8A-4147-A177-3AD203B41FA5}">
                      <a16:colId xmlns:a16="http://schemas.microsoft.com/office/drawing/2014/main" xmlns="" val="4220144346"/>
                    </a:ext>
                  </a:extLst>
                </a:gridCol>
                <a:gridCol w="355780">
                  <a:extLst>
                    <a:ext uri="{9D8B030D-6E8A-4147-A177-3AD203B41FA5}">
                      <a16:colId xmlns:a16="http://schemas.microsoft.com/office/drawing/2014/main" xmlns="" val="269152279"/>
                    </a:ext>
                  </a:extLst>
                </a:gridCol>
                <a:gridCol w="109471">
                  <a:extLst>
                    <a:ext uri="{9D8B030D-6E8A-4147-A177-3AD203B41FA5}">
                      <a16:colId xmlns:a16="http://schemas.microsoft.com/office/drawing/2014/main" xmlns="" val="1869265749"/>
                    </a:ext>
                  </a:extLst>
                </a:gridCol>
                <a:gridCol w="389989">
                  <a:extLst>
                    <a:ext uri="{9D8B030D-6E8A-4147-A177-3AD203B41FA5}">
                      <a16:colId xmlns:a16="http://schemas.microsoft.com/office/drawing/2014/main" xmlns="" val="1751382713"/>
                    </a:ext>
                  </a:extLst>
                </a:gridCol>
                <a:gridCol w="389989">
                  <a:extLst>
                    <a:ext uri="{9D8B030D-6E8A-4147-A177-3AD203B41FA5}">
                      <a16:colId xmlns:a16="http://schemas.microsoft.com/office/drawing/2014/main" xmlns="" val="1028899782"/>
                    </a:ext>
                  </a:extLst>
                </a:gridCol>
                <a:gridCol w="389989">
                  <a:extLst>
                    <a:ext uri="{9D8B030D-6E8A-4147-A177-3AD203B41FA5}">
                      <a16:colId xmlns:a16="http://schemas.microsoft.com/office/drawing/2014/main" xmlns="" val="890374546"/>
                    </a:ext>
                  </a:extLst>
                </a:gridCol>
              </a:tblGrid>
              <a:tr h="90543">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134812992"/>
                  </a:ext>
                </a:extLst>
              </a:tr>
              <a:tr h="181085">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04169588"/>
                  </a:ext>
                </a:extLst>
              </a:tr>
              <a:tr h="90543">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71264194"/>
                  </a:ext>
                </a:extLst>
              </a:tr>
              <a:tr h="90543">
                <a:tc gridSpan="3">
                  <a:txBody>
                    <a:bodyPr/>
                    <a:lstStyle/>
                    <a:p>
                      <a:pPr algn="l" fontAlgn="b"/>
                      <a:r>
                        <a:rPr lang="ca-ES" sz="700" b="1" i="0" u="none" strike="noStrike" dirty="0">
                          <a:solidFill>
                            <a:srgbClr val="112277"/>
                          </a:solidFill>
                          <a:effectLst/>
                          <a:latin typeface="Calibri" panose="020F0502020204030204" pitchFamily="34" charset="0"/>
                        </a:rPr>
                        <a:t>Com diries que et va a l'escola/institut</a:t>
                      </a:r>
                      <a:r>
                        <a:rPr lang="ca-ES" sz="700" b="1" i="0" u="none" strike="noStrike" dirty="0" smtClean="0">
                          <a:solidFill>
                            <a:srgbClr val="112277"/>
                          </a:solidFill>
                          <a:effectLst/>
                          <a:latin typeface="Calibri" panose="020F0502020204030204" pitchFamily="34" charset="0"/>
                        </a:rPr>
                        <a:t>?</a:t>
                      </a:r>
                      <a:endParaRPr lang="ca-ES" sz="700" b="1" i="0" u="none" strike="noStrike" dirty="0">
                        <a:solidFill>
                          <a:srgbClr val="112277"/>
                        </a:solidFill>
                        <a:effectLst/>
                        <a:latin typeface="Calibri" panose="020F0502020204030204" pitchFamily="34" charset="0"/>
                      </a:endParaRP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4133052543"/>
                  </a:ext>
                </a:extLst>
              </a:tr>
              <a:tr h="96332">
                <a:tc>
                  <a:txBody>
                    <a:bodyPr/>
                    <a:lstStyle/>
                    <a:p>
                      <a:pPr algn="l" fontAlgn="b"/>
                      <a:r>
                        <a:rPr lang="ca-ES" sz="700" b="0" i="0" u="none" strike="noStrike">
                          <a:solidFill>
                            <a:srgbClr val="000000"/>
                          </a:solidFill>
                          <a:effectLst/>
                          <a:latin typeface="Calibri" panose="020F0502020204030204" pitchFamily="34" charset="0"/>
                        </a:rPr>
                        <a:t>Molt bé</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033952746"/>
                  </a:ext>
                </a:extLst>
              </a:tr>
              <a:tr h="96332">
                <a:tc>
                  <a:txBody>
                    <a:bodyPr/>
                    <a:lstStyle/>
                    <a:p>
                      <a:pPr algn="l" fontAlgn="b"/>
                      <a:r>
                        <a:rPr lang="ca-ES" sz="700" b="0" i="0" u="none" strike="noStrike">
                          <a:solidFill>
                            <a:srgbClr val="000000"/>
                          </a:solidFill>
                          <a:effectLst/>
                          <a:latin typeface="Calibri" panose="020F0502020204030204" pitchFamily="34" charset="0"/>
                        </a:rPr>
                        <a:t>Força bé</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44,3%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79147701"/>
                  </a:ext>
                </a:extLst>
              </a:tr>
              <a:tr h="96332">
                <a:tc>
                  <a:txBody>
                    <a:bodyPr/>
                    <a:lstStyle/>
                    <a:p>
                      <a:pPr algn="l" fontAlgn="b"/>
                      <a:r>
                        <a:rPr lang="ca-ES" sz="700" b="0" i="0" u="none" strike="noStrike">
                          <a:solidFill>
                            <a:srgbClr val="000000"/>
                          </a:solidFill>
                          <a:effectLst/>
                          <a:latin typeface="Calibri" panose="020F0502020204030204" pitchFamily="34" charset="0"/>
                        </a:rPr>
                        <a:t>Tinc dificultats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28867129"/>
                  </a:ext>
                </a:extLst>
              </a:tr>
              <a:tr h="963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84070143"/>
                  </a:ext>
                </a:extLst>
              </a:tr>
              <a:tr h="9633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67184947"/>
                  </a:ext>
                </a:extLst>
              </a:tr>
              <a:tr h="9633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72881899"/>
                  </a:ext>
                </a:extLst>
              </a:tr>
              <a:tr h="96332">
                <a:tc>
                  <a:txBody>
                    <a:bodyPr/>
                    <a:lstStyle/>
                    <a:p>
                      <a:pPr algn="l" fontAlgn="b"/>
                      <a:r>
                        <a:rPr lang="it-IT" sz="700" b="1" i="0" u="none" strike="noStrike">
                          <a:solidFill>
                            <a:srgbClr val="112277"/>
                          </a:solidFill>
                          <a:effectLst/>
                          <a:latin typeface="Calibri" panose="020F0502020204030204" pitchFamily="34" charset="0"/>
                        </a:rPr>
                        <a:t>Opinió qualitat del medi ambient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771859718"/>
                  </a:ext>
                </a:extLst>
              </a:tr>
              <a:tr h="96332">
                <a:tc>
                  <a:txBody>
                    <a:bodyPr/>
                    <a:lstStyle/>
                    <a:p>
                      <a:pPr algn="l" fontAlgn="b"/>
                      <a:r>
                        <a:rPr lang="ca-ES" sz="700" b="0" i="0" u="none" strike="noStrike">
                          <a:solidFill>
                            <a:srgbClr val="000000"/>
                          </a:solidFill>
                          <a:effectLst/>
                          <a:latin typeface="Calibri" panose="020F0502020204030204" pitchFamily="34" charset="0"/>
                        </a:rPr>
                        <a:t>Puntuació 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166371699"/>
                  </a:ext>
                </a:extLst>
              </a:tr>
              <a:tr h="96332">
                <a:tc>
                  <a:txBody>
                    <a:bodyPr/>
                    <a:lstStyle/>
                    <a:p>
                      <a:pPr algn="l" fontAlgn="b"/>
                      <a:r>
                        <a:rPr lang="ca-ES" sz="700" b="0" i="0" u="none" strike="noStrike">
                          <a:solidFill>
                            <a:srgbClr val="000000"/>
                          </a:solidFill>
                          <a:effectLst/>
                          <a:latin typeface="Calibri" panose="020F0502020204030204" pitchFamily="34" charset="0"/>
                        </a:rPr>
                        <a:t>Puntuació 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854067982"/>
                  </a:ext>
                </a:extLst>
              </a:tr>
              <a:tr h="96332">
                <a:tc>
                  <a:txBody>
                    <a:bodyPr/>
                    <a:lstStyle/>
                    <a:p>
                      <a:pPr algn="l" fontAlgn="b"/>
                      <a:r>
                        <a:rPr lang="ca-ES" sz="700" b="0" i="0" u="none" strike="noStrike">
                          <a:solidFill>
                            <a:srgbClr val="000000"/>
                          </a:solidFill>
                          <a:effectLst/>
                          <a:latin typeface="Calibri" panose="020F0502020204030204" pitchFamily="34" charset="0"/>
                        </a:rPr>
                        <a:t>Puntuació7-8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045453665"/>
                  </a:ext>
                </a:extLst>
              </a:tr>
              <a:tr h="96332">
                <a:tc>
                  <a:txBody>
                    <a:bodyPr/>
                    <a:lstStyle/>
                    <a:p>
                      <a:pPr algn="l" fontAlgn="b"/>
                      <a:r>
                        <a:rPr lang="ca-ES" sz="700" b="0" i="0" u="none" strike="noStrike">
                          <a:solidFill>
                            <a:srgbClr val="000000"/>
                          </a:solidFill>
                          <a:effectLst/>
                          <a:latin typeface="Calibri" panose="020F0502020204030204" pitchFamily="34" charset="0"/>
                        </a:rPr>
                        <a:t>Puntuació 9-10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89431605"/>
                  </a:ext>
                </a:extLst>
              </a:tr>
              <a:tr h="963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284027623"/>
                  </a:ext>
                </a:extLst>
              </a:tr>
              <a:tr h="9633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44090988"/>
                  </a:ext>
                </a:extLst>
              </a:tr>
              <a:tr h="9633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992456703"/>
                  </a:ext>
                </a:extLst>
              </a:tr>
              <a:tr h="96332">
                <a:tc>
                  <a:txBody>
                    <a:bodyPr/>
                    <a:lstStyle/>
                    <a:p>
                      <a:pPr algn="l" fontAlgn="b"/>
                      <a:r>
                        <a:rPr lang="ca-ES" sz="700" b="1" i="0" u="none" strike="noStrike">
                          <a:solidFill>
                            <a:srgbClr val="112277"/>
                          </a:solidFill>
                          <a:effectLst/>
                          <a:latin typeface="Calibri" panose="020F0502020204030204" pitchFamily="34" charset="0"/>
                        </a:rPr>
                        <a:t>Opinió qualitat acústica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528984111"/>
                  </a:ext>
                </a:extLst>
              </a:tr>
              <a:tr h="96332">
                <a:tc>
                  <a:txBody>
                    <a:bodyPr/>
                    <a:lstStyle/>
                    <a:p>
                      <a:pPr algn="l" fontAlgn="b"/>
                      <a:r>
                        <a:rPr lang="ca-ES" sz="700" b="0" i="0" u="none" strike="noStrike">
                          <a:solidFill>
                            <a:srgbClr val="000000"/>
                          </a:solidFill>
                          <a:effectLst/>
                          <a:latin typeface="Calibri" panose="020F0502020204030204" pitchFamily="34" charset="0"/>
                        </a:rPr>
                        <a:t>Puntuació 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316370679"/>
                  </a:ext>
                </a:extLst>
              </a:tr>
              <a:tr h="96332">
                <a:tc>
                  <a:txBody>
                    <a:bodyPr/>
                    <a:lstStyle/>
                    <a:p>
                      <a:pPr algn="l" fontAlgn="b"/>
                      <a:r>
                        <a:rPr lang="ca-ES" sz="700" b="0" i="0" u="none" strike="noStrike">
                          <a:solidFill>
                            <a:srgbClr val="000000"/>
                          </a:solidFill>
                          <a:effectLst/>
                          <a:latin typeface="Calibri" panose="020F0502020204030204" pitchFamily="34" charset="0"/>
                        </a:rPr>
                        <a:t>Puntuació 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392844288"/>
                  </a:ext>
                </a:extLst>
              </a:tr>
              <a:tr h="96332">
                <a:tc>
                  <a:txBody>
                    <a:bodyPr/>
                    <a:lstStyle/>
                    <a:p>
                      <a:pPr algn="l" fontAlgn="b"/>
                      <a:r>
                        <a:rPr lang="ca-ES" sz="700" b="0" i="0" u="none" strike="noStrike">
                          <a:solidFill>
                            <a:srgbClr val="000000"/>
                          </a:solidFill>
                          <a:effectLst/>
                          <a:latin typeface="Calibri" panose="020F0502020204030204" pitchFamily="34" charset="0"/>
                        </a:rPr>
                        <a:t>Puntuació7-8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536179808"/>
                  </a:ext>
                </a:extLst>
              </a:tr>
              <a:tr h="96332">
                <a:tc>
                  <a:txBody>
                    <a:bodyPr/>
                    <a:lstStyle/>
                    <a:p>
                      <a:pPr algn="l" fontAlgn="b"/>
                      <a:r>
                        <a:rPr lang="ca-ES" sz="700" b="0" i="0" u="none" strike="noStrike">
                          <a:solidFill>
                            <a:srgbClr val="000000"/>
                          </a:solidFill>
                          <a:effectLst/>
                          <a:latin typeface="Calibri" panose="020F0502020204030204" pitchFamily="34" charset="0"/>
                        </a:rPr>
                        <a:t>Puntuació 9-10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26,7%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82871220"/>
                  </a:ext>
                </a:extLst>
              </a:tr>
              <a:tr h="963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98620848"/>
                  </a:ext>
                </a:extLst>
              </a:tr>
              <a:tr h="9633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37212246"/>
                  </a:ext>
                </a:extLst>
              </a:tr>
              <a:tr h="9633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427607213"/>
                  </a:ext>
                </a:extLst>
              </a:tr>
              <a:tr h="96332">
                <a:tc>
                  <a:txBody>
                    <a:bodyPr/>
                    <a:lstStyle/>
                    <a:p>
                      <a:pPr algn="l" fontAlgn="b"/>
                      <a:r>
                        <a:rPr lang="ca-ES" sz="700" b="1" i="0" u="none" strike="noStrike">
                          <a:solidFill>
                            <a:srgbClr val="112277"/>
                          </a:solidFill>
                          <a:effectLst/>
                          <a:latin typeface="Calibri" panose="020F0502020204030204" pitchFamily="34" charset="0"/>
                        </a:rPr>
                        <a:t>Opinió circulació de vehicles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48239647"/>
                  </a:ext>
                </a:extLst>
              </a:tr>
              <a:tr h="96332">
                <a:tc>
                  <a:txBody>
                    <a:bodyPr/>
                    <a:lstStyle/>
                    <a:p>
                      <a:pPr algn="l" fontAlgn="b"/>
                      <a:r>
                        <a:rPr lang="ca-ES" sz="700" b="0" i="0" u="none" strike="noStrike">
                          <a:solidFill>
                            <a:srgbClr val="000000"/>
                          </a:solidFill>
                          <a:effectLst/>
                          <a:latin typeface="Calibri" panose="020F0502020204030204" pitchFamily="34" charset="0"/>
                        </a:rPr>
                        <a:t>Puntuació 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471537229"/>
                  </a:ext>
                </a:extLst>
              </a:tr>
              <a:tr h="96332">
                <a:tc>
                  <a:txBody>
                    <a:bodyPr/>
                    <a:lstStyle/>
                    <a:p>
                      <a:pPr algn="l" fontAlgn="b"/>
                      <a:r>
                        <a:rPr lang="ca-ES" sz="700" b="0" i="0" u="none" strike="noStrike">
                          <a:solidFill>
                            <a:srgbClr val="000000"/>
                          </a:solidFill>
                          <a:effectLst/>
                          <a:latin typeface="Calibri" panose="020F0502020204030204" pitchFamily="34" charset="0"/>
                        </a:rPr>
                        <a:t>Puntuació 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202692121"/>
                  </a:ext>
                </a:extLst>
              </a:tr>
              <a:tr h="96332">
                <a:tc>
                  <a:txBody>
                    <a:bodyPr/>
                    <a:lstStyle/>
                    <a:p>
                      <a:pPr algn="l" fontAlgn="b"/>
                      <a:r>
                        <a:rPr lang="ca-ES" sz="700" b="0" i="0" u="none" strike="noStrike">
                          <a:solidFill>
                            <a:srgbClr val="000000"/>
                          </a:solidFill>
                          <a:effectLst/>
                          <a:latin typeface="Calibri" panose="020F0502020204030204" pitchFamily="34" charset="0"/>
                        </a:rPr>
                        <a:t>Puntuació7-8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249297171"/>
                  </a:ext>
                </a:extLst>
              </a:tr>
              <a:tr h="96332">
                <a:tc>
                  <a:txBody>
                    <a:bodyPr/>
                    <a:lstStyle/>
                    <a:p>
                      <a:pPr algn="l" fontAlgn="b"/>
                      <a:r>
                        <a:rPr lang="ca-ES" sz="700" b="0" i="0" u="none" strike="noStrike">
                          <a:solidFill>
                            <a:srgbClr val="000000"/>
                          </a:solidFill>
                          <a:effectLst/>
                          <a:latin typeface="Calibri" panose="020F0502020204030204" pitchFamily="34" charset="0"/>
                        </a:rPr>
                        <a:t>Puntuació 9-10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883308175"/>
                  </a:ext>
                </a:extLst>
              </a:tr>
              <a:tr h="963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34034497"/>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783641398"/>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3582524950"/>
                    </a:ext>
                  </a:extLst>
                </a:gridCol>
              </a:tblGrid>
              <a:tr h="118800">
                <a:tc>
                  <a:txBody>
                    <a:bodyPr/>
                    <a:lstStyle/>
                    <a:p>
                      <a:pPr algn="l" fontAlgn="b"/>
                      <a:r>
                        <a:rPr lang="fr-FR" sz="700" b="0" i="0" u="none" strike="noStrike">
                          <a:solidFill>
                            <a:srgbClr val="000000"/>
                          </a:solidFill>
                          <a:effectLst/>
                          <a:latin typeface="Calibri" panose="020F0502020204030204" pitchFamily="34" charset="0"/>
                        </a:rPr>
                        <a:t>Q74. Com diries que et va a l'escola/l'institut?</a:t>
                      </a:r>
                    </a:p>
                  </a:txBody>
                  <a:tcPr marL="0" marR="0" marT="0" marB="0" anchor="b">
                    <a:lnL>
                      <a:noFill/>
                    </a:lnL>
                    <a:lnR>
                      <a:noFill/>
                    </a:lnR>
                    <a:lnT>
                      <a:noFill/>
                    </a:lnT>
                    <a:lnB>
                      <a:noFill/>
                    </a:lnB>
                  </a:tcPr>
                </a:tc>
                <a:extLst>
                  <a:ext uri="{0D108BD9-81ED-4DB2-BD59-A6C34878D82A}">
                    <a16:rowId xmlns:a16="http://schemas.microsoft.com/office/drawing/2014/main" xmlns="" val="984494982"/>
                  </a:ext>
                </a:extLst>
              </a:tr>
              <a:tr h="118800">
                <a:tc>
                  <a:txBody>
                    <a:bodyPr/>
                    <a:lstStyle/>
                    <a:p>
                      <a:pPr algn="l" fontAlgn="b"/>
                      <a:r>
                        <a:rPr lang="ca-ES" sz="700" b="0" i="0" u="none" strike="noStrike" dirty="0">
                          <a:solidFill>
                            <a:srgbClr val="000000"/>
                          </a:solidFill>
                          <a:effectLst/>
                          <a:latin typeface="Calibri" panose="020F0502020204030204" pitchFamily="34" charset="0"/>
                        </a:rPr>
                        <a:t>Q75. Pots dir quina és la teva opinió sobre el teu barri respecte d'aquestes qüestions?</a:t>
                      </a:r>
                    </a:p>
                  </a:txBody>
                  <a:tcPr marL="0" marR="0" marT="0" marB="0" anchor="b">
                    <a:lnL>
                      <a:noFill/>
                    </a:lnL>
                    <a:lnR>
                      <a:noFill/>
                    </a:lnR>
                    <a:lnT>
                      <a:noFill/>
                    </a:lnT>
                    <a:lnB>
                      <a:noFill/>
                    </a:lnB>
                  </a:tcPr>
                </a:tc>
                <a:extLst>
                  <a:ext uri="{0D108BD9-81ED-4DB2-BD59-A6C34878D82A}">
                    <a16:rowId xmlns:a16="http://schemas.microsoft.com/office/drawing/2014/main" xmlns="" val="3401360381"/>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118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PERCEPCIÓ DE L’ENTON</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3">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0"/>
            <a:ext cx="785812" cy="774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070019395"/>
              </p:ext>
            </p:extLst>
          </p:nvPr>
        </p:nvGraphicFramePr>
        <p:xfrm>
          <a:off x="720000" y="1152000"/>
          <a:ext cx="7704005" cy="3149997"/>
        </p:xfrm>
        <a:graphic>
          <a:graphicData uri="http://schemas.openxmlformats.org/drawingml/2006/table">
            <a:tbl>
              <a:tblPr/>
              <a:tblGrid>
                <a:gridCol w="1443644">
                  <a:extLst>
                    <a:ext uri="{9D8B030D-6E8A-4147-A177-3AD203B41FA5}">
                      <a16:colId xmlns:a16="http://schemas.microsoft.com/office/drawing/2014/main" xmlns="" val="1340939199"/>
                    </a:ext>
                  </a:extLst>
                </a:gridCol>
                <a:gridCol w="335254">
                  <a:extLst>
                    <a:ext uri="{9D8B030D-6E8A-4147-A177-3AD203B41FA5}">
                      <a16:colId xmlns:a16="http://schemas.microsoft.com/office/drawing/2014/main" xmlns="" val="2104014249"/>
                    </a:ext>
                  </a:extLst>
                </a:gridCol>
                <a:gridCol w="294202">
                  <a:extLst>
                    <a:ext uri="{9D8B030D-6E8A-4147-A177-3AD203B41FA5}">
                      <a16:colId xmlns:a16="http://schemas.microsoft.com/office/drawing/2014/main" xmlns="" val="3070145526"/>
                    </a:ext>
                  </a:extLst>
                </a:gridCol>
                <a:gridCol w="109471">
                  <a:extLst>
                    <a:ext uri="{9D8B030D-6E8A-4147-A177-3AD203B41FA5}">
                      <a16:colId xmlns:a16="http://schemas.microsoft.com/office/drawing/2014/main" xmlns="" val="1667305229"/>
                    </a:ext>
                  </a:extLst>
                </a:gridCol>
                <a:gridCol w="355780">
                  <a:extLst>
                    <a:ext uri="{9D8B030D-6E8A-4147-A177-3AD203B41FA5}">
                      <a16:colId xmlns:a16="http://schemas.microsoft.com/office/drawing/2014/main" xmlns="" val="104513439"/>
                    </a:ext>
                  </a:extLst>
                </a:gridCol>
                <a:gridCol w="355780">
                  <a:extLst>
                    <a:ext uri="{9D8B030D-6E8A-4147-A177-3AD203B41FA5}">
                      <a16:colId xmlns:a16="http://schemas.microsoft.com/office/drawing/2014/main" xmlns="" val="3729762220"/>
                    </a:ext>
                  </a:extLst>
                </a:gridCol>
                <a:gridCol w="109471">
                  <a:extLst>
                    <a:ext uri="{9D8B030D-6E8A-4147-A177-3AD203B41FA5}">
                      <a16:colId xmlns:a16="http://schemas.microsoft.com/office/drawing/2014/main" xmlns="" val="622863204"/>
                    </a:ext>
                  </a:extLst>
                </a:gridCol>
                <a:gridCol w="355780">
                  <a:extLst>
                    <a:ext uri="{9D8B030D-6E8A-4147-A177-3AD203B41FA5}">
                      <a16:colId xmlns:a16="http://schemas.microsoft.com/office/drawing/2014/main" xmlns="" val="2998338222"/>
                    </a:ext>
                  </a:extLst>
                </a:gridCol>
                <a:gridCol w="355780">
                  <a:extLst>
                    <a:ext uri="{9D8B030D-6E8A-4147-A177-3AD203B41FA5}">
                      <a16:colId xmlns:a16="http://schemas.microsoft.com/office/drawing/2014/main" xmlns="" val="3870687075"/>
                    </a:ext>
                  </a:extLst>
                </a:gridCol>
                <a:gridCol w="355780">
                  <a:extLst>
                    <a:ext uri="{9D8B030D-6E8A-4147-A177-3AD203B41FA5}">
                      <a16:colId xmlns:a16="http://schemas.microsoft.com/office/drawing/2014/main" xmlns="" val="3959202163"/>
                    </a:ext>
                  </a:extLst>
                </a:gridCol>
                <a:gridCol w="355780">
                  <a:extLst>
                    <a:ext uri="{9D8B030D-6E8A-4147-A177-3AD203B41FA5}">
                      <a16:colId xmlns:a16="http://schemas.microsoft.com/office/drawing/2014/main" xmlns="" val="4122242346"/>
                    </a:ext>
                  </a:extLst>
                </a:gridCol>
                <a:gridCol w="109471">
                  <a:extLst>
                    <a:ext uri="{9D8B030D-6E8A-4147-A177-3AD203B41FA5}">
                      <a16:colId xmlns:a16="http://schemas.microsoft.com/office/drawing/2014/main" xmlns="" val="1035948402"/>
                    </a:ext>
                  </a:extLst>
                </a:gridCol>
                <a:gridCol w="355780">
                  <a:extLst>
                    <a:ext uri="{9D8B030D-6E8A-4147-A177-3AD203B41FA5}">
                      <a16:colId xmlns:a16="http://schemas.microsoft.com/office/drawing/2014/main" xmlns="" val="2221528200"/>
                    </a:ext>
                  </a:extLst>
                </a:gridCol>
                <a:gridCol w="355780">
                  <a:extLst>
                    <a:ext uri="{9D8B030D-6E8A-4147-A177-3AD203B41FA5}">
                      <a16:colId xmlns:a16="http://schemas.microsoft.com/office/drawing/2014/main" xmlns="" val="3790390420"/>
                    </a:ext>
                  </a:extLst>
                </a:gridCol>
                <a:gridCol w="109471">
                  <a:extLst>
                    <a:ext uri="{9D8B030D-6E8A-4147-A177-3AD203B41FA5}">
                      <a16:colId xmlns:a16="http://schemas.microsoft.com/office/drawing/2014/main" xmlns="" val="99351503"/>
                    </a:ext>
                  </a:extLst>
                </a:gridCol>
                <a:gridCol w="355780">
                  <a:extLst>
                    <a:ext uri="{9D8B030D-6E8A-4147-A177-3AD203B41FA5}">
                      <a16:colId xmlns:a16="http://schemas.microsoft.com/office/drawing/2014/main" xmlns="" val="1610241300"/>
                    </a:ext>
                  </a:extLst>
                </a:gridCol>
                <a:gridCol w="355780">
                  <a:extLst>
                    <a:ext uri="{9D8B030D-6E8A-4147-A177-3AD203B41FA5}">
                      <a16:colId xmlns:a16="http://schemas.microsoft.com/office/drawing/2014/main" xmlns="" val="2728285815"/>
                    </a:ext>
                  </a:extLst>
                </a:gridCol>
                <a:gridCol w="355780">
                  <a:extLst>
                    <a:ext uri="{9D8B030D-6E8A-4147-A177-3AD203B41FA5}">
                      <a16:colId xmlns:a16="http://schemas.microsoft.com/office/drawing/2014/main" xmlns="" val="1123143344"/>
                    </a:ext>
                  </a:extLst>
                </a:gridCol>
                <a:gridCol w="109471">
                  <a:extLst>
                    <a:ext uri="{9D8B030D-6E8A-4147-A177-3AD203B41FA5}">
                      <a16:colId xmlns:a16="http://schemas.microsoft.com/office/drawing/2014/main" xmlns="" val="3350760373"/>
                    </a:ext>
                  </a:extLst>
                </a:gridCol>
                <a:gridCol w="389990">
                  <a:extLst>
                    <a:ext uri="{9D8B030D-6E8A-4147-A177-3AD203B41FA5}">
                      <a16:colId xmlns:a16="http://schemas.microsoft.com/office/drawing/2014/main" xmlns="" val="2837315936"/>
                    </a:ext>
                  </a:extLst>
                </a:gridCol>
                <a:gridCol w="389990">
                  <a:extLst>
                    <a:ext uri="{9D8B030D-6E8A-4147-A177-3AD203B41FA5}">
                      <a16:colId xmlns:a16="http://schemas.microsoft.com/office/drawing/2014/main" xmlns="" val="1606425921"/>
                    </a:ext>
                  </a:extLst>
                </a:gridCol>
                <a:gridCol w="389990">
                  <a:extLst>
                    <a:ext uri="{9D8B030D-6E8A-4147-A177-3AD203B41FA5}">
                      <a16:colId xmlns:a16="http://schemas.microsoft.com/office/drawing/2014/main" xmlns="" val="3691346445"/>
                    </a:ext>
                  </a:extLst>
                </a:gridCol>
              </a:tblGrid>
              <a:tr h="112501">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683418481"/>
                  </a:ext>
                </a:extLst>
              </a:tr>
              <a:tr h="225001">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929692804"/>
                  </a:ext>
                </a:extLst>
              </a:tr>
              <a:tr h="112501">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0894599"/>
                  </a:ext>
                </a:extLst>
              </a:tr>
              <a:tr h="122727">
                <a:tc>
                  <a:txBody>
                    <a:bodyPr/>
                    <a:lstStyle/>
                    <a:p>
                      <a:pPr algn="l" fontAlgn="b"/>
                      <a:r>
                        <a:rPr lang="ca-ES" sz="700" b="1" i="0" u="none" strike="noStrike">
                          <a:solidFill>
                            <a:srgbClr val="112277"/>
                          </a:solidFill>
                          <a:effectLst/>
                          <a:latin typeface="Calibri" panose="020F0502020204030204" pitchFamily="34" charset="0"/>
                        </a:rPr>
                        <a:t>Opinió mobilitat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945686624"/>
                  </a:ext>
                </a:extLst>
              </a:tr>
              <a:tr h="122727">
                <a:tc>
                  <a:txBody>
                    <a:bodyPr/>
                    <a:lstStyle/>
                    <a:p>
                      <a:pPr algn="l" fontAlgn="b"/>
                      <a:r>
                        <a:rPr lang="ca-ES" sz="700" b="0" i="0" u="none" strike="noStrike">
                          <a:solidFill>
                            <a:srgbClr val="000000"/>
                          </a:solidFill>
                          <a:effectLst/>
                          <a:latin typeface="Calibri" panose="020F0502020204030204" pitchFamily="34" charset="0"/>
                        </a:rPr>
                        <a:t>Puntuació 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026298431"/>
                  </a:ext>
                </a:extLst>
              </a:tr>
              <a:tr h="122727">
                <a:tc>
                  <a:txBody>
                    <a:bodyPr/>
                    <a:lstStyle/>
                    <a:p>
                      <a:pPr algn="l" fontAlgn="b"/>
                      <a:r>
                        <a:rPr lang="ca-ES" sz="700" b="0" i="0" u="none" strike="noStrike">
                          <a:solidFill>
                            <a:srgbClr val="000000"/>
                          </a:solidFill>
                          <a:effectLst/>
                          <a:latin typeface="Calibri" panose="020F0502020204030204" pitchFamily="34" charset="0"/>
                        </a:rPr>
                        <a:t>Puntuació 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209872622"/>
                  </a:ext>
                </a:extLst>
              </a:tr>
              <a:tr h="122727">
                <a:tc>
                  <a:txBody>
                    <a:bodyPr/>
                    <a:lstStyle/>
                    <a:p>
                      <a:pPr algn="l" fontAlgn="b"/>
                      <a:r>
                        <a:rPr lang="ca-ES" sz="700" b="0" i="0" u="none" strike="noStrike">
                          <a:solidFill>
                            <a:srgbClr val="000000"/>
                          </a:solidFill>
                          <a:effectLst/>
                          <a:latin typeface="Calibri" panose="020F0502020204030204" pitchFamily="34" charset="0"/>
                        </a:rPr>
                        <a:t>Puntuació7-8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110574080"/>
                  </a:ext>
                </a:extLst>
              </a:tr>
              <a:tr h="122727">
                <a:tc>
                  <a:txBody>
                    <a:bodyPr/>
                    <a:lstStyle/>
                    <a:p>
                      <a:pPr algn="l" fontAlgn="b"/>
                      <a:r>
                        <a:rPr lang="ca-ES" sz="700" b="0" i="0" u="none" strike="noStrike">
                          <a:solidFill>
                            <a:srgbClr val="000000"/>
                          </a:solidFill>
                          <a:effectLst/>
                          <a:latin typeface="Calibri" panose="020F0502020204030204" pitchFamily="34" charset="0"/>
                        </a:rPr>
                        <a:t>Puntuació 9-10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889507839"/>
                  </a:ext>
                </a:extLst>
              </a:tr>
              <a:tr h="12272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92084018"/>
                  </a:ext>
                </a:extLst>
              </a:tr>
              <a:tr h="12272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02191985"/>
                  </a:ext>
                </a:extLst>
              </a:tr>
              <a:tr h="12272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50109356"/>
                  </a:ext>
                </a:extLst>
              </a:tr>
              <a:tr h="122727">
                <a:tc>
                  <a:txBody>
                    <a:bodyPr/>
                    <a:lstStyle/>
                    <a:p>
                      <a:pPr algn="l" fontAlgn="b"/>
                      <a:r>
                        <a:rPr lang="ca-ES" sz="700" b="1" i="0" u="none" strike="noStrike">
                          <a:solidFill>
                            <a:srgbClr val="112277"/>
                          </a:solidFill>
                          <a:effectLst/>
                          <a:latin typeface="Calibri" panose="020F0502020204030204" pitchFamily="34" charset="0"/>
                        </a:rPr>
                        <a:t>Opinió estat del barri</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815576612"/>
                  </a:ext>
                </a:extLst>
              </a:tr>
              <a:tr h="122727">
                <a:tc>
                  <a:txBody>
                    <a:bodyPr/>
                    <a:lstStyle/>
                    <a:p>
                      <a:pPr algn="l" fontAlgn="b"/>
                      <a:r>
                        <a:rPr lang="ca-ES" sz="700" b="0" i="0" u="none" strike="noStrike">
                          <a:solidFill>
                            <a:srgbClr val="000000"/>
                          </a:solidFill>
                          <a:effectLst/>
                          <a:latin typeface="Calibri" panose="020F0502020204030204" pitchFamily="34" charset="0"/>
                        </a:rPr>
                        <a:t>Puntuació 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873119767"/>
                  </a:ext>
                </a:extLst>
              </a:tr>
              <a:tr h="122727">
                <a:tc>
                  <a:txBody>
                    <a:bodyPr/>
                    <a:lstStyle/>
                    <a:p>
                      <a:pPr algn="l" fontAlgn="b"/>
                      <a:r>
                        <a:rPr lang="ca-ES" sz="700" b="0" i="0" u="none" strike="noStrike">
                          <a:solidFill>
                            <a:srgbClr val="000000"/>
                          </a:solidFill>
                          <a:effectLst/>
                          <a:latin typeface="Calibri" panose="020F0502020204030204" pitchFamily="34" charset="0"/>
                        </a:rPr>
                        <a:t>Puntuació 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718931793"/>
                  </a:ext>
                </a:extLst>
              </a:tr>
              <a:tr h="122727">
                <a:tc>
                  <a:txBody>
                    <a:bodyPr/>
                    <a:lstStyle/>
                    <a:p>
                      <a:pPr algn="l" fontAlgn="b"/>
                      <a:r>
                        <a:rPr lang="ca-ES" sz="700" b="0" i="0" u="none" strike="noStrike">
                          <a:solidFill>
                            <a:srgbClr val="000000"/>
                          </a:solidFill>
                          <a:effectLst/>
                          <a:latin typeface="Calibri" panose="020F0502020204030204" pitchFamily="34" charset="0"/>
                        </a:rPr>
                        <a:t>Puntuació7-8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701028"/>
                  </a:ext>
                </a:extLst>
              </a:tr>
              <a:tr h="122727">
                <a:tc>
                  <a:txBody>
                    <a:bodyPr/>
                    <a:lstStyle/>
                    <a:p>
                      <a:pPr algn="l" fontAlgn="b"/>
                      <a:r>
                        <a:rPr lang="ca-ES" sz="700" b="0" i="0" u="none" strike="noStrike">
                          <a:solidFill>
                            <a:srgbClr val="000000"/>
                          </a:solidFill>
                          <a:effectLst/>
                          <a:latin typeface="Calibri" panose="020F0502020204030204" pitchFamily="34" charset="0"/>
                        </a:rPr>
                        <a:t>Puntuació 9-10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312210650"/>
                  </a:ext>
                </a:extLst>
              </a:tr>
              <a:tr h="12272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262896321"/>
                  </a:ext>
                </a:extLst>
              </a:tr>
              <a:tr h="12272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21593358"/>
                  </a:ext>
                </a:extLst>
              </a:tr>
              <a:tr h="12272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79036837"/>
                  </a:ext>
                </a:extLst>
              </a:tr>
              <a:tr h="122727">
                <a:tc>
                  <a:txBody>
                    <a:bodyPr/>
                    <a:lstStyle/>
                    <a:p>
                      <a:pPr algn="l" fontAlgn="b"/>
                      <a:r>
                        <a:rPr lang="ca-ES" sz="700" b="1" i="0" u="none" strike="noStrike">
                          <a:solidFill>
                            <a:srgbClr val="112277"/>
                          </a:solidFill>
                          <a:effectLst/>
                          <a:latin typeface="Calibri" panose="020F0502020204030204" pitchFamily="34" charset="0"/>
                        </a:rPr>
                        <a:t>Opinió seguretat del barri</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989235676"/>
                  </a:ext>
                </a:extLst>
              </a:tr>
              <a:tr h="122727">
                <a:tc>
                  <a:txBody>
                    <a:bodyPr/>
                    <a:lstStyle/>
                    <a:p>
                      <a:pPr algn="l" fontAlgn="b"/>
                      <a:r>
                        <a:rPr lang="ca-ES" sz="700" b="0" i="0" u="none" strike="noStrike">
                          <a:solidFill>
                            <a:srgbClr val="000000"/>
                          </a:solidFill>
                          <a:effectLst/>
                          <a:latin typeface="Calibri" panose="020F0502020204030204" pitchFamily="34" charset="0"/>
                        </a:rPr>
                        <a:t>Puntuació 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548621140"/>
                  </a:ext>
                </a:extLst>
              </a:tr>
              <a:tr h="122727">
                <a:tc>
                  <a:txBody>
                    <a:bodyPr/>
                    <a:lstStyle/>
                    <a:p>
                      <a:pPr algn="l" fontAlgn="b"/>
                      <a:r>
                        <a:rPr lang="ca-ES" sz="700" b="0" i="0" u="none" strike="noStrike">
                          <a:solidFill>
                            <a:srgbClr val="000000"/>
                          </a:solidFill>
                          <a:effectLst/>
                          <a:latin typeface="Calibri" panose="020F0502020204030204" pitchFamily="34" charset="0"/>
                        </a:rPr>
                        <a:t>Puntuació 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41604763"/>
                  </a:ext>
                </a:extLst>
              </a:tr>
              <a:tr h="122727">
                <a:tc>
                  <a:txBody>
                    <a:bodyPr/>
                    <a:lstStyle/>
                    <a:p>
                      <a:pPr algn="l" fontAlgn="b"/>
                      <a:r>
                        <a:rPr lang="ca-ES" sz="700" b="0" i="0" u="none" strike="noStrike">
                          <a:solidFill>
                            <a:srgbClr val="000000"/>
                          </a:solidFill>
                          <a:effectLst/>
                          <a:latin typeface="Calibri" panose="020F0502020204030204" pitchFamily="34" charset="0"/>
                        </a:rPr>
                        <a:t>Puntuació7-8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710300325"/>
                  </a:ext>
                </a:extLst>
              </a:tr>
              <a:tr h="122727">
                <a:tc>
                  <a:txBody>
                    <a:bodyPr/>
                    <a:lstStyle/>
                    <a:p>
                      <a:pPr algn="l" fontAlgn="b"/>
                      <a:r>
                        <a:rPr lang="ca-ES" sz="700" b="0" i="0" u="none" strike="noStrike">
                          <a:solidFill>
                            <a:srgbClr val="000000"/>
                          </a:solidFill>
                          <a:effectLst/>
                          <a:latin typeface="Calibri" panose="020F0502020204030204" pitchFamily="34" charset="0"/>
                        </a:rPr>
                        <a:t>Puntuació 9-10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006374834"/>
                  </a:ext>
                </a:extLst>
              </a:tr>
              <a:tr h="12272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74681261"/>
                  </a:ext>
                </a:extLst>
              </a:tr>
            </a:tbl>
          </a:graphicData>
        </a:graphic>
      </p:graphicFrame>
      <p:sp>
        <p:nvSpPr>
          <p:cNvPr id="4" name="Rectángulo 3"/>
          <p:cNvSpPr/>
          <p:nvPr/>
        </p:nvSpPr>
        <p:spPr>
          <a:xfrm>
            <a:off x="359999" y="4680000"/>
            <a:ext cx="5400000" cy="237600"/>
          </a:xfrm>
          <a:prstGeom prst="rect">
            <a:avLst/>
          </a:prstGeom>
        </p:spPr>
        <p:txBody>
          <a:bodyPr wrap="none">
            <a:spAutoFit/>
          </a:bodyPr>
          <a:lstStyle/>
          <a:p>
            <a:r>
              <a:rPr lang="ca-ES" sz="800" dirty="0">
                <a:solidFill>
                  <a:srgbClr val="000000"/>
                </a:solidFill>
                <a:latin typeface="Calibri" panose="020F0502020204030204" pitchFamily="34" charset="0"/>
              </a:rPr>
              <a:t>Q75. Pots dir quina és la teva opinió sobre el teu barri respecte d'aquestes qüestions?</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119</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PERCEPCIÓ DE L’ENTON</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3">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0"/>
            <a:ext cx="785812" cy="774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2035831631"/>
              </p:ext>
            </p:extLst>
          </p:nvPr>
        </p:nvGraphicFramePr>
        <p:xfrm>
          <a:off x="720000" y="1152000"/>
          <a:ext cx="7704005" cy="3240630"/>
        </p:xfrm>
        <a:graphic>
          <a:graphicData uri="http://schemas.openxmlformats.org/drawingml/2006/table">
            <a:tbl>
              <a:tblPr/>
              <a:tblGrid>
                <a:gridCol w="1443644">
                  <a:extLst>
                    <a:ext uri="{9D8B030D-6E8A-4147-A177-3AD203B41FA5}">
                      <a16:colId xmlns:a16="http://schemas.microsoft.com/office/drawing/2014/main" xmlns="" val="1400150825"/>
                    </a:ext>
                  </a:extLst>
                </a:gridCol>
                <a:gridCol w="335254">
                  <a:extLst>
                    <a:ext uri="{9D8B030D-6E8A-4147-A177-3AD203B41FA5}">
                      <a16:colId xmlns:a16="http://schemas.microsoft.com/office/drawing/2014/main" xmlns="" val="3709511687"/>
                    </a:ext>
                  </a:extLst>
                </a:gridCol>
                <a:gridCol w="294202">
                  <a:extLst>
                    <a:ext uri="{9D8B030D-6E8A-4147-A177-3AD203B41FA5}">
                      <a16:colId xmlns:a16="http://schemas.microsoft.com/office/drawing/2014/main" xmlns="" val="2404347145"/>
                    </a:ext>
                  </a:extLst>
                </a:gridCol>
                <a:gridCol w="109471">
                  <a:extLst>
                    <a:ext uri="{9D8B030D-6E8A-4147-A177-3AD203B41FA5}">
                      <a16:colId xmlns:a16="http://schemas.microsoft.com/office/drawing/2014/main" xmlns="" val="4249543113"/>
                    </a:ext>
                  </a:extLst>
                </a:gridCol>
                <a:gridCol w="355780">
                  <a:extLst>
                    <a:ext uri="{9D8B030D-6E8A-4147-A177-3AD203B41FA5}">
                      <a16:colId xmlns:a16="http://schemas.microsoft.com/office/drawing/2014/main" xmlns="" val="3255755104"/>
                    </a:ext>
                  </a:extLst>
                </a:gridCol>
                <a:gridCol w="355780">
                  <a:extLst>
                    <a:ext uri="{9D8B030D-6E8A-4147-A177-3AD203B41FA5}">
                      <a16:colId xmlns:a16="http://schemas.microsoft.com/office/drawing/2014/main" xmlns="" val="383338767"/>
                    </a:ext>
                  </a:extLst>
                </a:gridCol>
                <a:gridCol w="109471">
                  <a:extLst>
                    <a:ext uri="{9D8B030D-6E8A-4147-A177-3AD203B41FA5}">
                      <a16:colId xmlns:a16="http://schemas.microsoft.com/office/drawing/2014/main" xmlns="" val="2050617089"/>
                    </a:ext>
                  </a:extLst>
                </a:gridCol>
                <a:gridCol w="355780">
                  <a:extLst>
                    <a:ext uri="{9D8B030D-6E8A-4147-A177-3AD203B41FA5}">
                      <a16:colId xmlns:a16="http://schemas.microsoft.com/office/drawing/2014/main" xmlns="" val="2680458184"/>
                    </a:ext>
                  </a:extLst>
                </a:gridCol>
                <a:gridCol w="355780">
                  <a:extLst>
                    <a:ext uri="{9D8B030D-6E8A-4147-A177-3AD203B41FA5}">
                      <a16:colId xmlns:a16="http://schemas.microsoft.com/office/drawing/2014/main" xmlns="" val="3524928751"/>
                    </a:ext>
                  </a:extLst>
                </a:gridCol>
                <a:gridCol w="355780">
                  <a:extLst>
                    <a:ext uri="{9D8B030D-6E8A-4147-A177-3AD203B41FA5}">
                      <a16:colId xmlns:a16="http://schemas.microsoft.com/office/drawing/2014/main" xmlns="" val="3771306058"/>
                    </a:ext>
                  </a:extLst>
                </a:gridCol>
                <a:gridCol w="355780">
                  <a:extLst>
                    <a:ext uri="{9D8B030D-6E8A-4147-A177-3AD203B41FA5}">
                      <a16:colId xmlns:a16="http://schemas.microsoft.com/office/drawing/2014/main" xmlns="" val="3337639394"/>
                    </a:ext>
                  </a:extLst>
                </a:gridCol>
                <a:gridCol w="109471">
                  <a:extLst>
                    <a:ext uri="{9D8B030D-6E8A-4147-A177-3AD203B41FA5}">
                      <a16:colId xmlns:a16="http://schemas.microsoft.com/office/drawing/2014/main" xmlns="" val="2550679536"/>
                    </a:ext>
                  </a:extLst>
                </a:gridCol>
                <a:gridCol w="355780">
                  <a:extLst>
                    <a:ext uri="{9D8B030D-6E8A-4147-A177-3AD203B41FA5}">
                      <a16:colId xmlns:a16="http://schemas.microsoft.com/office/drawing/2014/main" xmlns="" val="2717513059"/>
                    </a:ext>
                  </a:extLst>
                </a:gridCol>
                <a:gridCol w="355780">
                  <a:extLst>
                    <a:ext uri="{9D8B030D-6E8A-4147-A177-3AD203B41FA5}">
                      <a16:colId xmlns:a16="http://schemas.microsoft.com/office/drawing/2014/main" xmlns="" val="2438796617"/>
                    </a:ext>
                  </a:extLst>
                </a:gridCol>
                <a:gridCol w="109471">
                  <a:extLst>
                    <a:ext uri="{9D8B030D-6E8A-4147-A177-3AD203B41FA5}">
                      <a16:colId xmlns:a16="http://schemas.microsoft.com/office/drawing/2014/main" xmlns="" val="2022151343"/>
                    </a:ext>
                  </a:extLst>
                </a:gridCol>
                <a:gridCol w="355780">
                  <a:extLst>
                    <a:ext uri="{9D8B030D-6E8A-4147-A177-3AD203B41FA5}">
                      <a16:colId xmlns:a16="http://schemas.microsoft.com/office/drawing/2014/main" xmlns="" val="1465099559"/>
                    </a:ext>
                  </a:extLst>
                </a:gridCol>
                <a:gridCol w="355780">
                  <a:extLst>
                    <a:ext uri="{9D8B030D-6E8A-4147-A177-3AD203B41FA5}">
                      <a16:colId xmlns:a16="http://schemas.microsoft.com/office/drawing/2014/main" xmlns="" val="3372969178"/>
                    </a:ext>
                  </a:extLst>
                </a:gridCol>
                <a:gridCol w="355780">
                  <a:extLst>
                    <a:ext uri="{9D8B030D-6E8A-4147-A177-3AD203B41FA5}">
                      <a16:colId xmlns:a16="http://schemas.microsoft.com/office/drawing/2014/main" xmlns="" val="42471843"/>
                    </a:ext>
                  </a:extLst>
                </a:gridCol>
                <a:gridCol w="109471">
                  <a:extLst>
                    <a:ext uri="{9D8B030D-6E8A-4147-A177-3AD203B41FA5}">
                      <a16:colId xmlns:a16="http://schemas.microsoft.com/office/drawing/2014/main" xmlns="" val="2019129856"/>
                    </a:ext>
                  </a:extLst>
                </a:gridCol>
                <a:gridCol w="389990">
                  <a:extLst>
                    <a:ext uri="{9D8B030D-6E8A-4147-A177-3AD203B41FA5}">
                      <a16:colId xmlns:a16="http://schemas.microsoft.com/office/drawing/2014/main" xmlns="" val="2459898064"/>
                    </a:ext>
                  </a:extLst>
                </a:gridCol>
                <a:gridCol w="389990">
                  <a:extLst>
                    <a:ext uri="{9D8B030D-6E8A-4147-A177-3AD203B41FA5}">
                      <a16:colId xmlns:a16="http://schemas.microsoft.com/office/drawing/2014/main" xmlns="" val="1746179054"/>
                    </a:ext>
                  </a:extLst>
                </a:gridCol>
                <a:gridCol w="389990">
                  <a:extLst>
                    <a:ext uri="{9D8B030D-6E8A-4147-A177-3AD203B41FA5}">
                      <a16:colId xmlns:a16="http://schemas.microsoft.com/office/drawing/2014/main" xmlns="" val="2049503179"/>
                    </a:ext>
                  </a:extLst>
                </a:gridCol>
              </a:tblGrid>
              <a:tr h="112501">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842063134"/>
                  </a:ext>
                </a:extLst>
              </a:tr>
              <a:tr h="225001">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884174654"/>
                  </a:ext>
                </a:extLst>
              </a:tr>
              <a:tr h="112501">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24434641"/>
                  </a:ext>
                </a:extLst>
              </a:tr>
              <a:tr h="122727">
                <a:tc>
                  <a:txBody>
                    <a:bodyPr/>
                    <a:lstStyle/>
                    <a:p>
                      <a:pPr algn="l" fontAlgn="b"/>
                      <a:r>
                        <a:rPr lang="ca-ES" sz="700" b="1" i="0" u="none" strike="noStrike">
                          <a:solidFill>
                            <a:srgbClr val="112277"/>
                          </a:solidFill>
                          <a:effectLst/>
                          <a:latin typeface="Calibri" panose="020F0502020204030204" pitchFamily="34" charset="0"/>
                        </a:rPr>
                        <a:t>Opinió convivència entre veïns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932147049"/>
                  </a:ext>
                </a:extLst>
              </a:tr>
              <a:tr h="122727">
                <a:tc>
                  <a:txBody>
                    <a:bodyPr/>
                    <a:lstStyle/>
                    <a:p>
                      <a:pPr algn="l" fontAlgn="b"/>
                      <a:r>
                        <a:rPr lang="ca-ES" sz="700" b="0" i="0" u="none" strike="noStrike">
                          <a:solidFill>
                            <a:srgbClr val="000000"/>
                          </a:solidFill>
                          <a:effectLst/>
                          <a:latin typeface="Calibri" panose="020F0502020204030204" pitchFamily="34" charset="0"/>
                        </a:rPr>
                        <a:t>Puntuació 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806220636"/>
                  </a:ext>
                </a:extLst>
              </a:tr>
              <a:tr h="122727">
                <a:tc>
                  <a:txBody>
                    <a:bodyPr/>
                    <a:lstStyle/>
                    <a:p>
                      <a:pPr algn="l" fontAlgn="b"/>
                      <a:r>
                        <a:rPr lang="ca-ES" sz="700" b="0" i="0" u="none" strike="noStrike">
                          <a:solidFill>
                            <a:srgbClr val="000000"/>
                          </a:solidFill>
                          <a:effectLst/>
                          <a:latin typeface="Calibri" panose="020F0502020204030204" pitchFamily="34" charset="0"/>
                        </a:rPr>
                        <a:t>Puntuació 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4470936"/>
                  </a:ext>
                </a:extLst>
              </a:tr>
              <a:tr h="122727">
                <a:tc>
                  <a:txBody>
                    <a:bodyPr/>
                    <a:lstStyle/>
                    <a:p>
                      <a:pPr algn="l" fontAlgn="b"/>
                      <a:r>
                        <a:rPr lang="ca-ES" sz="700" b="0" i="0" u="none" strike="noStrike">
                          <a:solidFill>
                            <a:srgbClr val="000000"/>
                          </a:solidFill>
                          <a:effectLst/>
                          <a:latin typeface="Calibri" panose="020F0502020204030204" pitchFamily="34" charset="0"/>
                        </a:rPr>
                        <a:t>Puntuació7-8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71843973"/>
                  </a:ext>
                </a:extLst>
              </a:tr>
              <a:tr h="122727">
                <a:tc>
                  <a:txBody>
                    <a:bodyPr/>
                    <a:lstStyle/>
                    <a:p>
                      <a:pPr algn="l" fontAlgn="b"/>
                      <a:r>
                        <a:rPr lang="ca-ES" sz="700" b="0" i="0" u="none" strike="noStrike">
                          <a:solidFill>
                            <a:srgbClr val="000000"/>
                          </a:solidFill>
                          <a:effectLst/>
                          <a:latin typeface="Calibri" panose="020F0502020204030204" pitchFamily="34" charset="0"/>
                        </a:rPr>
                        <a:t>Puntuació 9-10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06741934"/>
                  </a:ext>
                </a:extLst>
              </a:tr>
              <a:tr h="12272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01916884"/>
                  </a:ext>
                </a:extLst>
              </a:tr>
              <a:tr h="12272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43203421"/>
                  </a:ext>
                </a:extLst>
              </a:tr>
              <a:tr h="12272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72842320"/>
                  </a:ext>
                </a:extLst>
              </a:tr>
              <a:tr h="122727">
                <a:tc>
                  <a:txBody>
                    <a:bodyPr/>
                    <a:lstStyle/>
                    <a:p>
                      <a:pPr algn="l" fontAlgn="b"/>
                      <a:r>
                        <a:rPr lang="pt-BR" sz="700" b="1" i="0" u="none" strike="noStrike">
                          <a:solidFill>
                            <a:srgbClr val="112277"/>
                          </a:solidFill>
                          <a:effectLst/>
                          <a:latin typeface="Calibri" panose="020F0502020204030204" pitchFamily="34" charset="0"/>
                        </a:rPr>
                        <a:t>Opinió serveis i equipaments propers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255412269"/>
                  </a:ext>
                </a:extLst>
              </a:tr>
              <a:tr h="122727">
                <a:tc>
                  <a:txBody>
                    <a:bodyPr/>
                    <a:lstStyle/>
                    <a:p>
                      <a:pPr algn="l" fontAlgn="b"/>
                      <a:r>
                        <a:rPr lang="ca-ES" sz="700" b="0" i="0" u="none" strike="noStrike">
                          <a:solidFill>
                            <a:srgbClr val="000000"/>
                          </a:solidFill>
                          <a:effectLst/>
                          <a:latin typeface="Calibri" panose="020F0502020204030204" pitchFamily="34" charset="0"/>
                        </a:rPr>
                        <a:t>Puntuació 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192240496"/>
                  </a:ext>
                </a:extLst>
              </a:tr>
              <a:tr h="122727">
                <a:tc>
                  <a:txBody>
                    <a:bodyPr/>
                    <a:lstStyle/>
                    <a:p>
                      <a:pPr algn="l" fontAlgn="b"/>
                      <a:r>
                        <a:rPr lang="ca-ES" sz="700" b="0" i="0" u="none" strike="noStrike">
                          <a:solidFill>
                            <a:srgbClr val="000000"/>
                          </a:solidFill>
                          <a:effectLst/>
                          <a:latin typeface="Calibri" panose="020F0502020204030204" pitchFamily="34" charset="0"/>
                        </a:rPr>
                        <a:t>Puntuació 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81859955"/>
                  </a:ext>
                </a:extLst>
              </a:tr>
              <a:tr h="122727">
                <a:tc>
                  <a:txBody>
                    <a:bodyPr/>
                    <a:lstStyle/>
                    <a:p>
                      <a:pPr algn="l" fontAlgn="b"/>
                      <a:r>
                        <a:rPr lang="ca-ES" sz="700" b="0" i="0" u="none" strike="noStrike">
                          <a:solidFill>
                            <a:srgbClr val="000000"/>
                          </a:solidFill>
                          <a:effectLst/>
                          <a:latin typeface="Calibri" panose="020F0502020204030204" pitchFamily="34" charset="0"/>
                        </a:rPr>
                        <a:t>Puntuació7-8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10993931"/>
                  </a:ext>
                </a:extLst>
              </a:tr>
              <a:tr h="122727">
                <a:tc>
                  <a:txBody>
                    <a:bodyPr/>
                    <a:lstStyle/>
                    <a:p>
                      <a:pPr algn="l" fontAlgn="b"/>
                      <a:r>
                        <a:rPr lang="ca-ES" sz="700" b="0" i="0" u="none" strike="noStrike">
                          <a:solidFill>
                            <a:srgbClr val="000000"/>
                          </a:solidFill>
                          <a:effectLst/>
                          <a:latin typeface="Calibri" panose="020F0502020204030204" pitchFamily="34" charset="0"/>
                        </a:rPr>
                        <a:t>Puntuació 9-10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34,6%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206067262"/>
                  </a:ext>
                </a:extLst>
              </a:tr>
              <a:tr h="12272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26523973"/>
                  </a:ext>
                </a:extLst>
              </a:tr>
              <a:tr h="12272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90308220"/>
                  </a:ext>
                </a:extLst>
              </a:tr>
              <a:tr h="12272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73954099"/>
                  </a:ext>
                </a:extLst>
              </a:tr>
              <a:tr h="122727">
                <a:tc>
                  <a:txBody>
                    <a:bodyPr/>
                    <a:lstStyle/>
                    <a:p>
                      <a:pPr algn="l" fontAlgn="b"/>
                      <a:r>
                        <a:rPr lang="pt-BR" sz="700" b="1" i="0" u="none" strike="noStrike">
                          <a:solidFill>
                            <a:srgbClr val="112277"/>
                          </a:solidFill>
                          <a:effectLst/>
                          <a:latin typeface="Calibri" panose="020F0502020204030204" pitchFamily="34" charset="0"/>
                        </a:rPr>
                        <a:t>Opinió espais públics adaptats per als joves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382943428"/>
                  </a:ext>
                </a:extLst>
              </a:tr>
              <a:tr h="122727">
                <a:tc>
                  <a:txBody>
                    <a:bodyPr/>
                    <a:lstStyle/>
                    <a:p>
                      <a:pPr algn="l" fontAlgn="b"/>
                      <a:r>
                        <a:rPr lang="ca-ES" sz="700" b="0" i="0" u="none" strike="noStrike">
                          <a:solidFill>
                            <a:srgbClr val="000000"/>
                          </a:solidFill>
                          <a:effectLst/>
                          <a:latin typeface="Calibri" panose="020F0502020204030204" pitchFamily="34" charset="0"/>
                        </a:rPr>
                        <a:t>Puntuació 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72505242"/>
                  </a:ext>
                </a:extLst>
              </a:tr>
              <a:tr h="122727">
                <a:tc>
                  <a:txBody>
                    <a:bodyPr/>
                    <a:lstStyle/>
                    <a:p>
                      <a:pPr algn="l" fontAlgn="b"/>
                      <a:r>
                        <a:rPr lang="ca-ES" sz="700" b="0" i="0" u="none" strike="noStrike">
                          <a:solidFill>
                            <a:srgbClr val="000000"/>
                          </a:solidFill>
                          <a:effectLst/>
                          <a:latin typeface="Calibri" panose="020F0502020204030204" pitchFamily="34" charset="0"/>
                        </a:rPr>
                        <a:t>Puntuació 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21081625"/>
                  </a:ext>
                </a:extLst>
              </a:tr>
              <a:tr h="122727">
                <a:tc>
                  <a:txBody>
                    <a:bodyPr/>
                    <a:lstStyle/>
                    <a:p>
                      <a:pPr algn="l" fontAlgn="b"/>
                      <a:r>
                        <a:rPr lang="ca-ES" sz="700" b="0" i="0" u="none" strike="noStrike">
                          <a:solidFill>
                            <a:srgbClr val="000000"/>
                          </a:solidFill>
                          <a:effectLst/>
                          <a:latin typeface="Calibri" panose="020F0502020204030204" pitchFamily="34" charset="0"/>
                        </a:rPr>
                        <a:t>Puntuació7-8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27,4%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280065765"/>
                  </a:ext>
                </a:extLst>
              </a:tr>
              <a:tr h="122727">
                <a:tc>
                  <a:txBody>
                    <a:bodyPr/>
                    <a:lstStyle/>
                    <a:p>
                      <a:pPr algn="l" fontAlgn="b"/>
                      <a:r>
                        <a:rPr lang="ca-ES" sz="700" b="0" i="0" u="none" strike="noStrike">
                          <a:solidFill>
                            <a:srgbClr val="000000"/>
                          </a:solidFill>
                          <a:effectLst/>
                          <a:latin typeface="Calibri" panose="020F0502020204030204" pitchFamily="34" charset="0"/>
                        </a:rPr>
                        <a:t>Puntuació 9-10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53666949"/>
                  </a:ext>
                </a:extLst>
              </a:tr>
              <a:tr h="12272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56670447"/>
                  </a:ext>
                </a:extLst>
              </a:tr>
            </a:tbl>
          </a:graphicData>
        </a:graphic>
      </p:graphicFrame>
      <p:sp>
        <p:nvSpPr>
          <p:cNvPr id="4" name="Rectángulo 3"/>
          <p:cNvSpPr/>
          <p:nvPr/>
        </p:nvSpPr>
        <p:spPr>
          <a:xfrm>
            <a:off x="359999" y="4680000"/>
            <a:ext cx="5400000" cy="237600"/>
          </a:xfrm>
          <a:prstGeom prst="rect">
            <a:avLst/>
          </a:prstGeom>
        </p:spPr>
        <p:txBody>
          <a:bodyPr wrap="none">
            <a:spAutoFit/>
          </a:bodyPr>
          <a:lstStyle/>
          <a:p>
            <a:r>
              <a:rPr lang="ca-ES" sz="800" dirty="0">
                <a:solidFill>
                  <a:srgbClr val="000000"/>
                </a:solidFill>
                <a:latin typeface="Calibri" panose="020F0502020204030204" pitchFamily="34" charset="0"/>
              </a:rPr>
              <a:t>Q75. Pots dir quina és la teva opinió sobre el teu barri respecte d'aquestes qüestions?</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dades </a:t>
            </a:r>
            <a:r>
              <a:rPr lang="ca-ES" dirty="0" err="1"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SOCIODEMOGRÀFIques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6" name="Picture 2">
            <a:hlinkClick r:id="" action="ppaction://noaction"/>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0" y="0"/>
            <a:ext cx="791110" cy="7740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Text Placeholder 8"/>
          <p:cNvSpPr>
            <a:spLocks noGrp="1"/>
          </p:cNvSpPr>
          <p:nvPr/>
        </p:nvSpPr>
        <p:spPr>
          <a:xfrm>
            <a:off x="261718" y="4775581"/>
            <a:ext cx="8135631" cy="318287"/>
          </a:xfrm>
          <a:prstGeom prst="rect">
            <a:avLst/>
          </a:prstGeom>
        </p:spPr>
        <p:txBody>
          <a:bodyPr vert="horz" lIns="0" tIns="0" rIns="0" bIns="0" rtlCol="0" anchor="b">
            <a:noAutofit/>
          </a:bodyPr>
          <a:lstStyle>
            <a:lvl1pPr marL="0" indent="0" algn="l" defTabSz="924282" rtl="0" eaLnBrk="1" latinLnBrk="0" hangingPunct="1">
              <a:lnSpc>
                <a:spcPct val="95000"/>
              </a:lnSpc>
              <a:spcBef>
                <a:spcPts val="204"/>
              </a:spcBef>
              <a:spcAft>
                <a:spcPts val="300"/>
              </a:spcAft>
              <a:buFont typeface="Arial" panose="020B0604020202020204" pitchFamily="34" charset="0"/>
              <a:buNone/>
              <a:defRPr sz="1000" kern="1200" cap="none" baseline="0">
                <a:solidFill>
                  <a:schemeClr val="bg2">
                    <a:lumMod val="50000"/>
                  </a:schemeClr>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nSpc>
                <a:spcPct val="100000"/>
              </a:lnSpc>
              <a:spcBef>
                <a:spcPts val="0"/>
              </a:spcBef>
              <a:spcAft>
                <a:spcPts val="0"/>
              </a:spcAft>
            </a:pPr>
            <a:endParaRPr lang="ca-ES" sz="600" dirty="0">
              <a:latin typeface="Verdana" panose="020B0604030504040204" pitchFamily="34" charset="0"/>
              <a:ea typeface="Verdana" panose="020B0604030504040204" pitchFamily="34" charset="0"/>
              <a:cs typeface="Verdana" panose="020B0604030504040204" pitchFamily="34" charset="0"/>
            </a:endParaRPr>
          </a:p>
        </p:txBody>
      </p:sp>
      <p:sp>
        <p:nvSpPr>
          <p:cNvPr id="34" name="33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11" name="Familia"/>
          <p:cNvGraphicFramePr>
            <a:graphicFrameLocks/>
          </p:cNvGraphicFramePr>
          <p:nvPr>
            <p:extLst>
              <p:ext uri="{D42A27DB-BD31-4B8C-83A1-F6EECF244321}">
                <p14:modId xmlns:p14="http://schemas.microsoft.com/office/powerpoint/2010/main" val="2606265969"/>
              </p:ext>
            </p:extLst>
          </p:nvPr>
        </p:nvGraphicFramePr>
        <p:xfrm>
          <a:off x="392400" y="1476000"/>
          <a:ext cx="4320000" cy="252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Origen"/>
          <p:cNvGraphicFramePr>
            <a:graphicFrameLocks/>
          </p:cNvGraphicFramePr>
          <p:nvPr>
            <p:extLst>
              <p:ext uri="{D42A27DB-BD31-4B8C-83A1-F6EECF244321}">
                <p14:modId xmlns:p14="http://schemas.microsoft.com/office/powerpoint/2010/main" val="2212909962"/>
              </p:ext>
            </p:extLst>
          </p:nvPr>
        </p:nvGraphicFramePr>
        <p:xfrm>
          <a:off x="4320000" y="1475999"/>
          <a:ext cx="3600000" cy="2196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677881597"/>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1149650341"/>
                    </a:ext>
                  </a:extLst>
                </a:gridCol>
              </a:tblGrid>
              <a:tr h="1200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3795438982"/>
                  </a:ext>
                </a:extLst>
              </a:tr>
              <a:tr h="120000">
                <a:tc>
                  <a:txBody>
                    <a:bodyPr/>
                    <a:lstStyle/>
                    <a:p>
                      <a:pPr algn="l" fontAlgn="b"/>
                      <a:r>
                        <a:rPr lang="ca-ES" sz="700" b="0" i="0" u="none" strike="noStrike">
                          <a:solidFill>
                            <a:srgbClr val="000000"/>
                          </a:solidFill>
                          <a:effectLst/>
                          <a:latin typeface="Calibri" panose="020F0502020204030204" pitchFamily="34" charset="0"/>
                        </a:rPr>
                        <a:t>Q3. Amb qui convius habitualment?</a:t>
                      </a:r>
                    </a:p>
                  </a:txBody>
                  <a:tcPr marL="0" marR="0" marT="0" marB="0" anchor="b">
                    <a:lnL>
                      <a:noFill/>
                    </a:lnL>
                    <a:lnR>
                      <a:noFill/>
                    </a:lnR>
                    <a:lnT>
                      <a:noFill/>
                    </a:lnT>
                    <a:lnB>
                      <a:noFill/>
                    </a:lnB>
                  </a:tcPr>
                </a:tc>
                <a:extLst>
                  <a:ext uri="{0D108BD9-81ED-4DB2-BD59-A6C34878D82A}">
                    <a16:rowId xmlns:a16="http://schemas.microsoft.com/office/drawing/2014/main" xmlns="" val="920290828"/>
                  </a:ext>
                </a:extLst>
              </a:tr>
              <a:tr h="120000">
                <a:tc>
                  <a:txBody>
                    <a:bodyPr/>
                    <a:lstStyle/>
                    <a:p>
                      <a:pPr algn="l" fontAlgn="b"/>
                      <a:r>
                        <a:rPr lang="fr-FR" sz="700" b="0" i="0" u="none" strike="noStrike" dirty="0">
                          <a:solidFill>
                            <a:srgbClr val="000000"/>
                          </a:solidFill>
                          <a:effectLst/>
                          <a:latin typeface="Calibri" panose="020F0502020204030204" pitchFamily="34" charset="0"/>
                        </a:rPr>
                        <a:t>Q4. On vau néixer tu i els teus pares?</a:t>
                      </a:r>
                    </a:p>
                  </a:txBody>
                  <a:tcPr marL="0" marR="0" marT="0" marB="0" anchor="b">
                    <a:lnL>
                      <a:noFill/>
                    </a:lnL>
                    <a:lnR>
                      <a:noFill/>
                    </a:lnR>
                    <a:lnT>
                      <a:noFill/>
                    </a:lnT>
                    <a:lnB>
                      <a:noFill/>
                    </a:lnB>
                  </a:tcPr>
                </a:tc>
                <a:extLst>
                  <a:ext uri="{0D108BD9-81ED-4DB2-BD59-A6C34878D82A}">
                    <a16:rowId xmlns:a16="http://schemas.microsoft.com/office/drawing/2014/main" xmlns="" val="3608728507"/>
                  </a:ext>
                </a:extLst>
              </a:tr>
            </a:tbl>
          </a:graphicData>
        </a:graphic>
      </p:graphicFrame>
      <p:sp>
        <p:nvSpPr>
          <p:cNvPr id="13" name="Estel de 5 puntes 12"/>
          <p:cNvSpPr/>
          <p:nvPr/>
        </p:nvSpPr>
        <p:spPr>
          <a:xfrm>
            <a:off x="3871151" y="1426911"/>
            <a:ext cx="134083" cy="98175"/>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4" name="Estel de 5 puntes 13"/>
          <p:cNvSpPr/>
          <p:nvPr/>
        </p:nvSpPr>
        <p:spPr>
          <a:xfrm>
            <a:off x="6766751" y="1363766"/>
            <a:ext cx="134083" cy="98175"/>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176392298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120</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TEMES D’INTERÈS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3">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0"/>
            <a:ext cx="785812" cy="774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2173338470"/>
              </p:ext>
            </p:extLst>
          </p:nvPr>
        </p:nvGraphicFramePr>
        <p:xfrm>
          <a:off x="720000" y="1152000"/>
          <a:ext cx="7704002" cy="3150003"/>
        </p:xfrm>
        <a:graphic>
          <a:graphicData uri="http://schemas.openxmlformats.org/drawingml/2006/table">
            <a:tbl>
              <a:tblPr/>
              <a:tblGrid>
                <a:gridCol w="1443644">
                  <a:extLst>
                    <a:ext uri="{9D8B030D-6E8A-4147-A177-3AD203B41FA5}">
                      <a16:colId xmlns:a16="http://schemas.microsoft.com/office/drawing/2014/main" xmlns="" val="1118452531"/>
                    </a:ext>
                  </a:extLst>
                </a:gridCol>
                <a:gridCol w="335254">
                  <a:extLst>
                    <a:ext uri="{9D8B030D-6E8A-4147-A177-3AD203B41FA5}">
                      <a16:colId xmlns:a16="http://schemas.microsoft.com/office/drawing/2014/main" xmlns="" val="3099893337"/>
                    </a:ext>
                  </a:extLst>
                </a:gridCol>
                <a:gridCol w="294202">
                  <a:extLst>
                    <a:ext uri="{9D8B030D-6E8A-4147-A177-3AD203B41FA5}">
                      <a16:colId xmlns:a16="http://schemas.microsoft.com/office/drawing/2014/main" xmlns="" val="1095821768"/>
                    </a:ext>
                  </a:extLst>
                </a:gridCol>
                <a:gridCol w="109471">
                  <a:extLst>
                    <a:ext uri="{9D8B030D-6E8A-4147-A177-3AD203B41FA5}">
                      <a16:colId xmlns:a16="http://schemas.microsoft.com/office/drawing/2014/main" xmlns="" val="150457757"/>
                    </a:ext>
                  </a:extLst>
                </a:gridCol>
                <a:gridCol w="355780">
                  <a:extLst>
                    <a:ext uri="{9D8B030D-6E8A-4147-A177-3AD203B41FA5}">
                      <a16:colId xmlns:a16="http://schemas.microsoft.com/office/drawing/2014/main" xmlns="" val="3582293537"/>
                    </a:ext>
                  </a:extLst>
                </a:gridCol>
                <a:gridCol w="355780">
                  <a:extLst>
                    <a:ext uri="{9D8B030D-6E8A-4147-A177-3AD203B41FA5}">
                      <a16:colId xmlns:a16="http://schemas.microsoft.com/office/drawing/2014/main" xmlns="" val="3363970365"/>
                    </a:ext>
                  </a:extLst>
                </a:gridCol>
                <a:gridCol w="109471">
                  <a:extLst>
                    <a:ext uri="{9D8B030D-6E8A-4147-A177-3AD203B41FA5}">
                      <a16:colId xmlns:a16="http://schemas.microsoft.com/office/drawing/2014/main" xmlns="" val="3691585653"/>
                    </a:ext>
                  </a:extLst>
                </a:gridCol>
                <a:gridCol w="355780">
                  <a:extLst>
                    <a:ext uri="{9D8B030D-6E8A-4147-A177-3AD203B41FA5}">
                      <a16:colId xmlns:a16="http://schemas.microsoft.com/office/drawing/2014/main" xmlns="" val="1136891469"/>
                    </a:ext>
                  </a:extLst>
                </a:gridCol>
                <a:gridCol w="355780">
                  <a:extLst>
                    <a:ext uri="{9D8B030D-6E8A-4147-A177-3AD203B41FA5}">
                      <a16:colId xmlns:a16="http://schemas.microsoft.com/office/drawing/2014/main" xmlns="" val="330216230"/>
                    </a:ext>
                  </a:extLst>
                </a:gridCol>
                <a:gridCol w="355780">
                  <a:extLst>
                    <a:ext uri="{9D8B030D-6E8A-4147-A177-3AD203B41FA5}">
                      <a16:colId xmlns:a16="http://schemas.microsoft.com/office/drawing/2014/main" xmlns="" val="1097656182"/>
                    </a:ext>
                  </a:extLst>
                </a:gridCol>
                <a:gridCol w="355780">
                  <a:extLst>
                    <a:ext uri="{9D8B030D-6E8A-4147-A177-3AD203B41FA5}">
                      <a16:colId xmlns:a16="http://schemas.microsoft.com/office/drawing/2014/main" xmlns="" val="86122344"/>
                    </a:ext>
                  </a:extLst>
                </a:gridCol>
                <a:gridCol w="109471">
                  <a:extLst>
                    <a:ext uri="{9D8B030D-6E8A-4147-A177-3AD203B41FA5}">
                      <a16:colId xmlns:a16="http://schemas.microsoft.com/office/drawing/2014/main" xmlns="" val="2938520590"/>
                    </a:ext>
                  </a:extLst>
                </a:gridCol>
                <a:gridCol w="355780">
                  <a:extLst>
                    <a:ext uri="{9D8B030D-6E8A-4147-A177-3AD203B41FA5}">
                      <a16:colId xmlns:a16="http://schemas.microsoft.com/office/drawing/2014/main" xmlns="" val="2627468357"/>
                    </a:ext>
                  </a:extLst>
                </a:gridCol>
                <a:gridCol w="355780">
                  <a:extLst>
                    <a:ext uri="{9D8B030D-6E8A-4147-A177-3AD203B41FA5}">
                      <a16:colId xmlns:a16="http://schemas.microsoft.com/office/drawing/2014/main" xmlns="" val="472598809"/>
                    </a:ext>
                  </a:extLst>
                </a:gridCol>
                <a:gridCol w="109471">
                  <a:extLst>
                    <a:ext uri="{9D8B030D-6E8A-4147-A177-3AD203B41FA5}">
                      <a16:colId xmlns:a16="http://schemas.microsoft.com/office/drawing/2014/main" xmlns="" val="903302479"/>
                    </a:ext>
                  </a:extLst>
                </a:gridCol>
                <a:gridCol w="355780">
                  <a:extLst>
                    <a:ext uri="{9D8B030D-6E8A-4147-A177-3AD203B41FA5}">
                      <a16:colId xmlns:a16="http://schemas.microsoft.com/office/drawing/2014/main" xmlns="" val="484378535"/>
                    </a:ext>
                  </a:extLst>
                </a:gridCol>
                <a:gridCol w="355780">
                  <a:extLst>
                    <a:ext uri="{9D8B030D-6E8A-4147-A177-3AD203B41FA5}">
                      <a16:colId xmlns:a16="http://schemas.microsoft.com/office/drawing/2014/main" xmlns="" val="2045523254"/>
                    </a:ext>
                  </a:extLst>
                </a:gridCol>
                <a:gridCol w="355780">
                  <a:extLst>
                    <a:ext uri="{9D8B030D-6E8A-4147-A177-3AD203B41FA5}">
                      <a16:colId xmlns:a16="http://schemas.microsoft.com/office/drawing/2014/main" xmlns="" val="3649316167"/>
                    </a:ext>
                  </a:extLst>
                </a:gridCol>
                <a:gridCol w="109471">
                  <a:extLst>
                    <a:ext uri="{9D8B030D-6E8A-4147-A177-3AD203B41FA5}">
                      <a16:colId xmlns:a16="http://schemas.microsoft.com/office/drawing/2014/main" xmlns="" val="2419641190"/>
                    </a:ext>
                  </a:extLst>
                </a:gridCol>
                <a:gridCol w="389989">
                  <a:extLst>
                    <a:ext uri="{9D8B030D-6E8A-4147-A177-3AD203B41FA5}">
                      <a16:colId xmlns:a16="http://schemas.microsoft.com/office/drawing/2014/main" xmlns="" val="3405978116"/>
                    </a:ext>
                  </a:extLst>
                </a:gridCol>
                <a:gridCol w="389989">
                  <a:extLst>
                    <a:ext uri="{9D8B030D-6E8A-4147-A177-3AD203B41FA5}">
                      <a16:colId xmlns:a16="http://schemas.microsoft.com/office/drawing/2014/main" xmlns="" val="607360950"/>
                    </a:ext>
                  </a:extLst>
                </a:gridCol>
                <a:gridCol w="389989">
                  <a:extLst>
                    <a:ext uri="{9D8B030D-6E8A-4147-A177-3AD203B41FA5}">
                      <a16:colId xmlns:a16="http://schemas.microsoft.com/office/drawing/2014/main" xmlns="" val="685102365"/>
                    </a:ext>
                  </a:extLst>
                </a:gridCol>
              </a:tblGrid>
              <a:tr h="173211">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694312090"/>
                  </a:ext>
                </a:extLst>
              </a:tr>
              <a:tr h="346423">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181523614"/>
                  </a:ext>
                </a:extLst>
              </a:tr>
              <a:tr h="173211">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51158778"/>
                  </a:ext>
                </a:extLst>
              </a:tr>
              <a:tr h="173211">
                <a:tc>
                  <a:txBody>
                    <a:bodyPr/>
                    <a:lstStyle/>
                    <a:p>
                      <a:pPr algn="l" fontAlgn="b"/>
                      <a:r>
                        <a:rPr lang="ca-ES" sz="700" b="1" i="0" u="none" strike="noStrike">
                          <a:solidFill>
                            <a:srgbClr val="112277"/>
                          </a:solidFill>
                          <a:effectLst/>
                          <a:latin typeface="Calibri" panose="020F0502020204030204" pitchFamily="34" charset="0"/>
                        </a:rPr>
                        <a:t>Temes d'interès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80468915"/>
                  </a:ext>
                </a:extLst>
              </a:tr>
              <a:tr h="179651">
                <a:tc>
                  <a:txBody>
                    <a:bodyPr/>
                    <a:lstStyle/>
                    <a:p>
                      <a:pPr algn="l" fontAlgn="b"/>
                      <a:r>
                        <a:rPr lang="ca-ES" sz="700" b="0" i="0" u="none" strike="noStrike">
                          <a:solidFill>
                            <a:srgbClr val="000000"/>
                          </a:solidFill>
                          <a:effectLst/>
                          <a:latin typeface="Calibri" panose="020F0502020204030204" pitchFamily="34" charset="0"/>
                        </a:rPr>
                        <a:t>Alimentació</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34,4%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41,0%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015734668"/>
                  </a:ext>
                </a:extLst>
              </a:tr>
              <a:tr h="179651">
                <a:tc>
                  <a:txBody>
                    <a:bodyPr/>
                    <a:lstStyle/>
                    <a:p>
                      <a:pPr algn="l" fontAlgn="b"/>
                      <a:r>
                        <a:rPr lang="ca-ES" sz="700" b="0" i="0" u="none" strike="noStrike">
                          <a:solidFill>
                            <a:srgbClr val="000000"/>
                          </a:solidFill>
                          <a:effectLst/>
                          <a:latin typeface="Calibri" panose="020F0502020204030204" pitchFamily="34" charset="0"/>
                        </a:rPr>
                        <a:t>Bulling, assetjament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845485974"/>
                  </a:ext>
                </a:extLst>
              </a:tr>
              <a:tr h="346423">
                <a:tc>
                  <a:txBody>
                    <a:bodyPr/>
                    <a:lstStyle/>
                    <a:p>
                      <a:pPr algn="l" fontAlgn="b"/>
                      <a:r>
                        <a:rPr lang="ca-ES" sz="700" b="0" i="0" u="none" strike="noStrike">
                          <a:solidFill>
                            <a:srgbClr val="000000"/>
                          </a:solidFill>
                          <a:effectLst/>
                          <a:latin typeface="Calibri" panose="020F0502020204030204" pitchFamily="34" charset="0"/>
                        </a:rPr>
                        <a:t>Efectes del consum de tabac, alcohol o drogues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77610040"/>
                  </a:ext>
                </a:extLst>
              </a:tr>
              <a:tr h="179651">
                <a:tc>
                  <a:txBody>
                    <a:bodyPr/>
                    <a:lstStyle/>
                    <a:p>
                      <a:pPr algn="l" fontAlgn="b"/>
                      <a:r>
                        <a:rPr lang="ca-ES" sz="700" b="0" i="0" u="none" strike="noStrike">
                          <a:solidFill>
                            <a:srgbClr val="000000"/>
                          </a:solidFill>
                          <a:effectLst/>
                          <a:latin typeface="Calibri" panose="020F0502020204030204" pitchFamily="34" charset="0"/>
                        </a:rPr>
                        <a:t>Masclisme/violència de 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22,7%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702927788"/>
                  </a:ext>
                </a:extLst>
              </a:tr>
              <a:tr h="346423">
                <a:tc>
                  <a:txBody>
                    <a:bodyPr/>
                    <a:lstStyle/>
                    <a:p>
                      <a:pPr algn="l" fontAlgn="b"/>
                      <a:r>
                        <a:rPr lang="es-ES" sz="700" b="0" i="0" u="none" strike="noStrike">
                          <a:solidFill>
                            <a:srgbClr val="000000"/>
                          </a:solidFill>
                          <a:effectLst/>
                          <a:latin typeface="Calibri" panose="020F0502020204030204" pitchFamily="34" charset="0"/>
                        </a:rPr>
                        <a:t>Prevenció i tractament de les addiccions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64674707"/>
                  </a:ext>
                </a:extLst>
              </a:tr>
              <a:tr h="346423">
                <a:tc>
                  <a:txBody>
                    <a:bodyPr/>
                    <a:lstStyle/>
                    <a:p>
                      <a:pPr algn="l" fontAlgn="b"/>
                      <a:r>
                        <a:rPr lang="ca-ES" sz="700" b="0" i="0" u="none" strike="noStrike">
                          <a:solidFill>
                            <a:srgbClr val="000000"/>
                          </a:solidFill>
                          <a:effectLst/>
                          <a:latin typeface="Calibri" panose="020F0502020204030204" pitchFamily="34" charset="0"/>
                        </a:rPr>
                        <a:t>Mètodes anticonceptius, embarassos, MTS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47,5%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92389646"/>
                  </a:ext>
                </a:extLst>
              </a:tr>
              <a:tr h="346423">
                <a:tc>
                  <a:txBody>
                    <a:bodyPr/>
                    <a:lstStyle/>
                    <a:p>
                      <a:pPr algn="l" fontAlgn="b"/>
                      <a:r>
                        <a:rPr lang="pt-BR" sz="700" b="0" i="0" u="none" strike="noStrike">
                          <a:solidFill>
                            <a:srgbClr val="000000"/>
                          </a:solidFill>
                          <a:effectLst/>
                          <a:latin typeface="Calibri" panose="020F0502020204030204" pitchFamily="34" charset="0"/>
                        </a:rPr>
                        <a:t>Masturbació, relacions sexuals i plaer sexual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29,3%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52,5%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621567725"/>
                  </a:ext>
                </a:extLst>
              </a:tr>
              <a:tr h="179651">
                <a:tc>
                  <a:txBody>
                    <a:bodyPr/>
                    <a:lstStyle/>
                    <a:p>
                      <a:pPr algn="l" fontAlgn="b"/>
                      <a:r>
                        <a:rPr lang="ca-ES" sz="700" b="0" i="0" u="none" strike="noStrike">
                          <a:solidFill>
                            <a:srgbClr val="000000"/>
                          </a:solidFill>
                          <a:effectLst/>
                          <a:latin typeface="Calibri" panose="020F0502020204030204" pitchFamily="34" charset="0"/>
                        </a:rPr>
                        <a:t>Altres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666676900"/>
                  </a:ext>
                </a:extLst>
              </a:tr>
              <a:tr h="179651">
                <a:tc>
                  <a:txBody>
                    <a:bodyPr/>
                    <a:lstStyle/>
                    <a:p>
                      <a:pPr algn="l" fontAlgn="b"/>
                      <a:r>
                        <a:rPr lang="pt-BR" sz="700" b="0" i="0" u="none" strike="noStrike">
                          <a:solidFill>
                            <a:srgbClr val="000000"/>
                          </a:solidFill>
                          <a:effectLst/>
                          <a:latin typeface="Calibri" panose="020F0502020204030204" pitchFamily="34" charset="0"/>
                        </a:rPr>
                        <a:t>Cap, em considero prou informat/ada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23583504"/>
                  </a:ext>
                </a:extLst>
              </a:tr>
            </a:tbl>
          </a:graphicData>
        </a:graphic>
      </p:graphicFrame>
      <p:sp>
        <p:nvSpPr>
          <p:cNvPr id="4" name="Rectángulo 3"/>
          <p:cNvSpPr/>
          <p:nvPr/>
        </p:nvSpPr>
        <p:spPr>
          <a:xfrm>
            <a:off x="359999" y="4680000"/>
            <a:ext cx="5400000" cy="237600"/>
          </a:xfrm>
          <a:prstGeom prst="rect">
            <a:avLst/>
          </a:prstGeom>
        </p:spPr>
        <p:txBody>
          <a:bodyPr wrap="none">
            <a:spAutoFit/>
          </a:bodyPr>
          <a:lstStyle/>
          <a:p>
            <a:r>
              <a:rPr lang="ca-ES" sz="800">
                <a:solidFill>
                  <a:srgbClr val="000000"/>
                </a:solidFill>
                <a:latin typeface="Calibri" panose="020F0502020204030204" pitchFamily="34" charset="0"/>
              </a:rPr>
              <a:t>Q76. T'agradaria que t'informessin sobre algun d'aquests temes?</a:t>
            </a:r>
            <a:r>
              <a:rPr lang="ca-ES"/>
              <a:t> </a:t>
            </a:r>
          </a:p>
        </p:txBody>
      </p:sp>
    </p:spTree>
    <p:extLst>
      <p:ext uri="{BB962C8B-B14F-4D97-AF65-F5344CB8AC3E}">
        <p14:creationId xmlns:p14="http://schemas.microsoft.com/office/powerpoint/2010/main" val="3396838359"/>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Rectángulo"/>
          <p:cNvSpPr/>
          <p:nvPr/>
        </p:nvSpPr>
        <p:spPr>
          <a:xfrm>
            <a:off x="247500" y="3035305"/>
            <a:ext cx="4572000" cy="1600438"/>
          </a:xfrm>
          <a:prstGeom prst="rect">
            <a:avLst/>
          </a:prstGeom>
          <a:solidFill>
            <a:schemeClr val="bg1"/>
          </a:solidFill>
        </p:spPr>
        <p:txBody>
          <a:bodyPr>
            <a:spAutoFit/>
          </a:bodyPr>
          <a:lstStyle/>
          <a:p>
            <a:endParaRPr lang="ca-ES" dirty="0"/>
          </a:p>
          <a:p>
            <a:endParaRPr lang="ca-ES" sz="1000" dirty="0"/>
          </a:p>
          <a:p>
            <a:r>
              <a:rPr lang="ca-ES" sz="1000" dirty="0">
                <a:solidFill>
                  <a:srgbClr val="800000"/>
                </a:solidFill>
              </a:rPr>
              <a:t>Servei de Salut Pública</a:t>
            </a:r>
          </a:p>
          <a:p>
            <a:r>
              <a:rPr lang="ca-ES" sz="1000" dirty="0">
                <a:solidFill>
                  <a:srgbClr val="800000"/>
                </a:solidFill>
              </a:rPr>
              <a:t>Passeig de la Vall d’ Hebron 171 - Edifici Serradell </a:t>
            </a:r>
            <a:r>
              <a:rPr lang="ca-ES" sz="1000" dirty="0" err="1">
                <a:solidFill>
                  <a:srgbClr val="800000"/>
                </a:solidFill>
              </a:rPr>
              <a:t>Trabal</a:t>
            </a:r>
            <a:r>
              <a:rPr lang="ca-ES" sz="1000" dirty="0">
                <a:solidFill>
                  <a:srgbClr val="800000"/>
                </a:solidFill>
              </a:rPr>
              <a:t> - 2n A</a:t>
            </a:r>
          </a:p>
          <a:p>
            <a:r>
              <a:rPr lang="ca-ES" sz="1000" dirty="0">
                <a:solidFill>
                  <a:srgbClr val="800000"/>
                </a:solidFill>
              </a:rPr>
              <a:t>08035 Barcelona</a:t>
            </a:r>
          </a:p>
          <a:p>
            <a:r>
              <a:rPr lang="ca-ES" sz="1000" dirty="0">
                <a:solidFill>
                  <a:srgbClr val="800000"/>
                </a:solidFill>
              </a:rPr>
              <a:t>Tel. 93 402 24 68</a:t>
            </a:r>
          </a:p>
          <a:p>
            <a:r>
              <a:rPr lang="ca-ES" sz="1000" dirty="0">
                <a:solidFill>
                  <a:srgbClr val="800000"/>
                </a:solidFill>
              </a:rPr>
              <a:t>Ssp.enquestaslut@diba.cat</a:t>
            </a:r>
          </a:p>
          <a:p>
            <a:r>
              <a:rPr lang="ca-ES" sz="1000" dirty="0">
                <a:solidFill>
                  <a:srgbClr val="800000"/>
                </a:solidFill>
              </a:rPr>
              <a:t>http://www.diba.cat/salutpublica</a:t>
            </a:r>
          </a:p>
          <a:p>
            <a:endParaRPr lang="ca-ES" sz="1000" dirty="0">
              <a:solidFill>
                <a:srgbClr val="800000"/>
              </a:solidFill>
            </a:endParaRPr>
          </a:p>
        </p:txBody>
      </p:sp>
      <p:sp>
        <p:nvSpPr>
          <p:cNvPr id="8" name="7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121</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 name="1 Rectángulo">
            <a:hlinkClick r:id="rId3"/>
          </p:cNvPr>
          <p:cNvSpPr/>
          <p:nvPr/>
        </p:nvSpPr>
        <p:spPr>
          <a:xfrm>
            <a:off x="260163" y="4275859"/>
            <a:ext cx="1939265" cy="1738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1000" dirty="0">
                <a:solidFill>
                  <a:srgbClr val="800000"/>
                </a:solidFill>
              </a:rPr>
              <a:t>http://www.diba.cat/salutpublica</a:t>
            </a:r>
          </a:p>
        </p:txBody>
      </p:sp>
      <p:sp>
        <p:nvSpPr>
          <p:cNvPr id="5" name="4 Rectángulo">
            <a:hlinkClick r:id="rId4"/>
          </p:cNvPr>
          <p:cNvSpPr/>
          <p:nvPr/>
        </p:nvSpPr>
        <p:spPr>
          <a:xfrm>
            <a:off x="263182" y="4132661"/>
            <a:ext cx="1681514" cy="1480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ca-ES" sz="1000" dirty="0">
                <a:solidFill>
                  <a:srgbClr val="800000"/>
                </a:solidFill>
              </a:rPr>
              <a:t>ssp.enquestasalut@diba.cat</a:t>
            </a:r>
          </a:p>
        </p:txBody>
      </p:sp>
      <p:pic>
        <p:nvPicPr>
          <p:cNvPr id="3076" name="Picture 4" descr="https://www.diba.cat/documents/553295/122485165/Logo+DB%2BDO+allargat+positiu.jpg/58f910c1-9cf8-40fc-afb0-a1cc40a041d9?t=1496313384728"/>
          <p:cNvPicPr>
            <a:picLocks noChangeAspect="1" noChangeArrowheads="1"/>
          </p:cNvPicPr>
          <p:nvPr/>
        </p:nvPicPr>
        <p:blipFill>
          <a:blip r:embed="rId5" cstate="print"/>
          <a:srcRect/>
          <a:stretch>
            <a:fillRect/>
          </a:stretch>
        </p:blipFill>
        <p:spPr bwMode="auto">
          <a:xfrm>
            <a:off x="260163" y="2916564"/>
            <a:ext cx="2310938" cy="534846"/>
          </a:xfrm>
          <a:prstGeom prst="rect">
            <a:avLst/>
          </a:prstGeom>
          <a:noFill/>
        </p:spPr>
      </p:pic>
    </p:spTree>
    <p:extLst>
      <p:ext uri="{BB962C8B-B14F-4D97-AF65-F5344CB8AC3E}">
        <p14:creationId xmlns:p14="http://schemas.microsoft.com/office/powerpoint/2010/main" val="359628517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dades </a:t>
            </a:r>
            <a:r>
              <a:rPr lang="ca-ES" dirty="0" err="1"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SOCIODEMOGRÀFIques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6" name="Picture 2">
            <a:hlinkClick r:id="" action="ppaction://noaction"/>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0" y="0"/>
            <a:ext cx="791110" cy="7740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 name="Text Placeholder 8"/>
          <p:cNvSpPr>
            <a:spLocks noGrp="1"/>
          </p:cNvSpPr>
          <p:nvPr/>
        </p:nvSpPr>
        <p:spPr>
          <a:xfrm>
            <a:off x="261718" y="4775581"/>
            <a:ext cx="8135631" cy="318287"/>
          </a:xfrm>
          <a:prstGeom prst="rect">
            <a:avLst/>
          </a:prstGeom>
        </p:spPr>
        <p:txBody>
          <a:bodyPr vert="horz" lIns="0" tIns="0" rIns="0" bIns="0" rtlCol="0" anchor="b">
            <a:noAutofit/>
          </a:bodyPr>
          <a:lstStyle>
            <a:lvl1pPr marL="0" indent="0" algn="l" defTabSz="924282" rtl="0" eaLnBrk="1" latinLnBrk="0" hangingPunct="1">
              <a:lnSpc>
                <a:spcPct val="95000"/>
              </a:lnSpc>
              <a:spcBef>
                <a:spcPts val="204"/>
              </a:spcBef>
              <a:spcAft>
                <a:spcPts val="300"/>
              </a:spcAft>
              <a:buFont typeface="Arial" panose="020B0604020202020204" pitchFamily="34" charset="0"/>
              <a:buNone/>
              <a:defRPr sz="1000" kern="1200" cap="none" baseline="0">
                <a:solidFill>
                  <a:schemeClr val="bg2">
                    <a:lumMod val="50000"/>
                  </a:schemeClr>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nSpc>
                <a:spcPct val="100000"/>
              </a:lnSpc>
              <a:spcBef>
                <a:spcPts val="0"/>
              </a:spcBef>
              <a:spcAft>
                <a:spcPts val="0"/>
              </a:spcAft>
            </a:pPr>
            <a:endParaRPr lang="ca-ES" sz="600" dirty="0">
              <a:latin typeface="Verdana" panose="020B0604030504040204" pitchFamily="34" charset="0"/>
              <a:ea typeface="Verdana" panose="020B0604030504040204" pitchFamily="34" charset="0"/>
              <a:cs typeface="Verdana" panose="020B0604030504040204" pitchFamily="34" charset="0"/>
            </a:endParaRPr>
          </a:p>
        </p:txBody>
      </p:sp>
      <p:sp>
        <p:nvSpPr>
          <p:cNvPr id="34" name="33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11" name="Estudis"/>
          <p:cNvGraphicFramePr>
            <a:graphicFrameLocks/>
          </p:cNvGraphicFramePr>
          <p:nvPr>
            <p:extLst>
              <p:ext uri="{D42A27DB-BD31-4B8C-83A1-F6EECF244321}">
                <p14:modId xmlns:p14="http://schemas.microsoft.com/office/powerpoint/2010/main" val="2162391945"/>
              </p:ext>
            </p:extLst>
          </p:nvPr>
        </p:nvGraphicFramePr>
        <p:xfrm>
          <a:off x="576000" y="1584000"/>
          <a:ext cx="3888000" cy="252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2" name="Socioeconomic"/>
          <p:cNvGraphicFramePr>
            <a:graphicFrameLocks/>
          </p:cNvGraphicFramePr>
          <p:nvPr>
            <p:extLst>
              <p:ext uri="{D42A27DB-BD31-4B8C-83A1-F6EECF244321}">
                <p14:modId xmlns:p14="http://schemas.microsoft.com/office/powerpoint/2010/main" val="104017361"/>
              </p:ext>
            </p:extLst>
          </p:nvPr>
        </p:nvGraphicFramePr>
        <p:xfrm>
          <a:off x="4464000" y="1620000"/>
          <a:ext cx="4536000" cy="2484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905407814"/>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1281870470"/>
                    </a:ext>
                  </a:extLst>
                </a:gridCol>
              </a:tblGrid>
              <a:tr h="1200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1008218848"/>
                  </a:ext>
                </a:extLst>
              </a:tr>
              <a:tr h="120000">
                <a:tc>
                  <a:txBody>
                    <a:bodyPr/>
                    <a:lstStyle/>
                    <a:p>
                      <a:pPr algn="l" fontAlgn="b"/>
                      <a:r>
                        <a:rPr lang="ca-ES" sz="700" b="0" i="0" u="none" strike="noStrike">
                          <a:solidFill>
                            <a:srgbClr val="000000"/>
                          </a:solidFill>
                          <a:effectLst/>
                          <a:latin typeface="Calibri" panose="020F0502020204030204" pitchFamily="34" charset="0"/>
                        </a:rPr>
                        <a:t>Q5. Quin és el nivell més alt d'estudis acabats dels teus pares o tutors?</a:t>
                      </a:r>
                    </a:p>
                  </a:txBody>
                  <a:tcPr marL="0" marR="0" marT="0" marB="0" anchor="b">
                    <a:lnL>
                      <a:noFill/>
                    </a:lnL>
                    <a:lnR>
                      <a:noFill/>
                    </a:lnR>
                    <a:lnT>
                      <a:noFill/>
                    </a:lnT>
                    <a:lnB>
                      <a:noFill/>
                    </a:lnB>
                  </a:tcPr>
                </a:tc>
                <a:extLst>
                  <a:ext uri="{0D108BD9-81ED-4DB2-BD59-A6C34878D82A}">
                    <a16:rowId xmlns:a16="http://schemas.microsoft.com/office/drawing/2014/main" xmlns="" val="1633773198"/>
                  </a:ext>
                </a:extLst>
              </a:tr>
              <a:tr h="120000">
                <a:tc>
                  <a:txBody>
                    <a:bodyPr/>
                    <a:lstStyle/>
                    <a:p>
                      <a:pPr algn="l" fontAlgn="b"/>
                      <a:r>
                        <a:rPr lang="ca-ES" sz="700" b="0" i="0" u="none" strike="noStrike" dirty="0">
                          <a:solidFill>
                            <a:srgbClr val="000000"/>
                          </a:solidFill>
                          <a:effectLst/>
                          <a:latin typeface="Calibri" panose="020F0502020204030204" pitchFamily="34" charset="0"/>
                        </a:rPr>
                        <a:t>Q6-Q9. Nivell socioeconòmic</a:t>
                      </a:r>
                    </a:p>
                  </a:txBody>
                  <a:tcPr marL="0" marR="0" marT="0" marB="0" anchor="b">
                    <a:lnL>
                      <a:noFill/>
                    </a:lnL>
                    <a:lnR>
                      <a:noFill/>
                    </a:lnR>
                    <a:lnT>
                      <a:noFill/>
                    </a:lnT>
                    <a:lnB>
                      <a:noFill/>
                    </a:lnB>
                  </a:tcPr>
                </a:tc>
                <a:extLst>
                  <a:ext uri="{0D108BD9-81ED-4DB2-BD59-A6C34878D82A}">
                    <a16:rowId xmlns:a16="http://schemas.microsoft.com/office/drawing/2014/main" xmlns="" val="3460722327"/>
                  </a:ext>
                </a:extLst>
              </a:tr>
            </a:tbl>
          </a:graphicData>
        </a:graphic>
      </p:graphicFrame>
      <p:sp>
        <p:nvSpPr>
          <p:cNvPr id="13" name="Estel de 5 puntes 12"/>
          <p:cNvSpPr/>
          <p:nvPr/>
        </p:nvSpPr>
        <p:spPr>
          <a:xfrm>
            <a:off x="7948094" y="1482444"/>
            <a:ext cx="134083" cy="98175"/>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195676441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13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6"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7"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9"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20"/>
          <p:cNvSpPr>
            <a:spLocks noGrp="1"/>
          </p:cNvSpPr>
          <p:nvPr>
            <p:ph type="body" sz="quarter" idx="13"/>
          </p:nvPr>
        </p:nvSpPr>
        <p:spPr>
          <a:xfrm>
            <a:off x="3781046" y="2746678"/>
            <a:ext cx="5450636" cy="1511033"/>
          </a:xfrm>
        </p:spPr>
        <p:txBody>
          <a:bodyPr anchor="t" anchorCtr="0">
            <a:noAutofit/>
          </a:bodyPr>
          <a:lstStyle/>
          <a:p>
            <a:pPr marL="631825" indent="-457200">
              <a:spcBef>
                <a:spcPts val="0"/>
              </a:spcBef>
              <a:spcAft>
                <a:spcPts val="0"/>
              </a:spcAft>
            </a:pPr>
            <a:r>
              <a:rPr lang="ca-ES" sz="20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SALUT I </a:t>
            </a:r>
            <a:r>
              <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rPr>
              <a:t>ESTAT </a:t>
            </a:r>
            <a:r>
              <a:rPr lang="ca-ES" sz="20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D’ÀNIM</a:t>
            </a:r>
            <a:endPar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endParaRPr>
          </a:p>
          <a:p>
            <a:pPr marL="834093" lvl="2" indent="-190500">
              <a:spcBef>
                <a:spcPts val="0"/>
              </a:spcBef>
              <a:spcAft>
                <a:spcPts val="0"/>
              </a:spcAft>
            </a:pPr>
            <a:r>
              <a:rPr lang="ca-ES" sz="1700" dirty="0">
                <a:solidFill>
                  <a:srgbClr val="336699"/>
                </a:solidFill>
                <a:latin typeface="Verdana" panose="020B0604030504040204" pitchFamily="34" charset="0"/>
                <a:ea typeface="Verdana" panose="020B0604030504040204" pitchFamily="34" charset="0"/>
                <a:cs typeface="Verdana" panose="020B0604030504040204" pitchFamily="34" charset="0"/>
              </a:rPr>
              <a:t>Estat de salut </a:t>
            </a:r>
            <a:r>
              <a:rPr lang="ca-ES" sz="1700" dirty="0" err="1" smtClean="0">
                <a:solidFill>
                  <a:srgbClr val="336699"/>
                </a:solidFill>
                <a:latin typeface="Verdana" panose="020B0604030504040204" pitchFamily="34" charset="0"/>
                <a:ea typeface="Verdana" panose="020B0604030504040204" pitchFamily="34" charset="0"/>
                <a:cs typeface="Verdana" panose="020B0604030504040204" pitchFamily="34" charset="0"/>
              </a:rPr>
              <a:t>autopercebut</a:t>
            </a:r>
            <a:endParaRPr lang="ca-ES" sz="1700" dirty="0" smtClean="0">
              <a:solidFill>
                <a:srgbClr val="336699"/>
              </a:solidFill>
              <a:latin typeface="Verdana" panose="020B0604030504040204" pitchFamily="34" charset="0"/>
              <a:ea typeface="Verdana" panose="020B0604030504040204" pitchFamily="34" charset="0"/>
              <a:cs typeface="Verdana" panose="020B0604030504040204" pitchFamily="34" charset="0"/>
            </a:endParaRPr>
          </a:p>
          <a:p>
            <a:pPr marL="834093" lvl="2" indent="-190500">
              <a:spcBef>
                <a:spcPts val="0"/>
              </a:spcBef>
              <a:spcAft>
                <a:spcPts val="0"/>
              </a:spcAft>
            </a:pPr>
            <a:r>
              <a:rPr lang="ca-ES" sz="17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IMC i opinió sobre el pes</a:t>
            </a:r>
            <a:endParaRPr lang="ca-ES" sz="1700" dirty="0">
              <a:solidFill>
                <a:srgbClr val="336699"/>
              </a:solidFill>
              <a:latin typeface="Verdana" panose="020B0604030504040204" pitchFamily="34" charset="0"/>
              <a:ea typeface="Verdana" panose="020B0604030504040204" pitchFamily="34" charset="0"/>
              <a:cs typeface="Verdana" panose="020B0604030504040204" pitchFamily="34" charset="0"/>
            </a:endParaRPr>
          </a:p>
          <a:p>
            <a:pPr marL="834093" lvl="2" indent="-190500">
              <a:spcBef>
                <a:spcPts val="0"/>
              </a:spcBef>
              <a:spcAft>
                <a:spcPts val="0"/>
              </a:spcAft>
            </a:pPr>
            <a:r>
              <a:rPr lang="ca-ES" sz="1700" dirty="0">
                <a:solidFill>
                  <a:srgbClr val="336699"/>
                </a:solidFill>
                <a:latin typeface="Verdana" panose="020B0604030504040204" pitchFamily="34" charset="0"/>
                <a:ea typeface="Verdana" panose="020B0604030504040204" pitchFamily="34" charset="0"/>
                <a:cs typeface="Verdana" panose="020B0604030504040204" pitchFamily="34" charset="0"/>
              </a:rPr>
              <a:t>Estat </a:t>
            </a:r>
            <a:r>
              <a:rPr lang="ca-ES" sz="17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d’ànim</a:t>
            </a:r>
            <a:endParaRPr lang="ca-ES" sz="1700" dirty="0">
              <a:solidFill>
                <a:srgbClr val="336699"/>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1735271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78207"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 name="Text Placeholder 5"/>
          <p:cNvSpPr txBox="1">
            <a:spLocks/>
          </p:cNvSpPr>
          <p:nvPr/>
        </p:nvSpPr>
        <p:spPr>
          <a:xfrm>
            <a:off x="7615854" y="3407488"/>
            <a:ext cx="985445" cy="221331"/>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ctr"/>
            <a:r>
              <a:rPr lang="ca-ES" sz="1400" dirty="0">
                <a:solidFill>
                  <a:schemeClr val="bg1"/>
                </a:solidFill>
                <a:latin typeface="Verdana" panose="020B0604030504040204" pitchFamily="34" charset="0"/>
                <a:ea typeface="Verdana" panose="020B0604030504040204" pitchFamily="34" charset="0"/>
                <a:cs typeface="Verdana" panose="020B0604030504040204" pitchFamily="34" charset="0"/>
              </a:rPr>
              <a:t>20%</a:t>
            </a:r>
          </a:p>
        </p:txBody>
      </p:sp>
      <p:sp>
        <p:nvSpPr>
          <p:cNvPr id="36" name="35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1" name="D_51baa2c2e569483a" hidden="1"/>
          <p:cNvGraphicFramePr/>
          <p:nvPr>
            <p:extLst/>
          </p:nvPr>
        </p:nvGraphicFramePr>
        <p:xfrm>
          <a:off x="-4977" y="-609600"/>
          <a:ext cx="2032000" cy="50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5"/>
          </a:graphicData>
        </a:graphic>
      </p:graphicFrame>
      <p:sp>
        <p:nvSpPr>
          <p:cNvPr id="34"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SALUT I ESTAT D’ÀNIM</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3"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14" name="Salut"/>
          <p:cNvGraphicFramePr>
            <a:graphicFrameLocks/>
          </p:cNvGraphicFramePr>
          <p:nvPr>
            <p:extLst>
              <p:ext uri="{D42A27DB-BD31-4B8C-83A1-F6EECF244321}">
                <p14:modId xmlns:p14="http://schemas.microsoft.com/office/powerpoint/2010/main" val="1583158961"/>
              </p:ext>
            </p:extLst>
          </p:nvPr>
        </p:nvGraphicFramePr>
        <p:xfrm>
          <a:off x="90000" y="899999"/>
          <a:ext cx="4057200" cy="23472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 name="Anim"/>
          <p:cNvGraphicFramePr>
            <a:graphicFrameLocks/>
          </p:cNvGraphicFramePr>
          <p:nvPr>
            <p:extLst>
              <p:ext uri="{D42A27DB-BD31-4B8C-83A1-F6EECF244321}">
                <p14:modId xmlns:p14="http://schemas.microsoft.com/office/powerpoint/2010/main" val="1707891271"/>
              </p:ext>
            </p:extLst>
          </p:nvPr>
        </p:nvGraphicFramePr>
        <p:xfrm>
          <a:off x="4824000" y="900000"/>
          <a:ext cx="4057200" cy="216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6" name="Anim_pos"/>
          <p:cNvGraphicFramePr>
            <a:graphicFrameLocks/>
          </p:cNvGraphicFramePr>
          <p:nvPr>
            <p:extLst>
              <p:ext uri="{D42A27DB-BD31-4B8C-83A1-F6EECF244321}">
                <p14:modId xmlns:p14="http://schemas.microsoft.com/office/powerpoint/2010/main" val="1926053091"/>
              </p:ext>
            </p:extLst>
          </p:nvPr>
        </p:nvGraphicFramePr>
        <p:xfrm>
          <a:off x="360000" y="3168000"/>
          <a:ext cx="4356000" cy="1980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7" name="Anim_neg"/>
          <p:cNvGraphicFramePr>
            <a:graphicFrameLocks/>
          </p:cNvGraphicFramePr>
          <p:nvPr>
            <p:extLst>
              <p:ext uri="{D42A27DB-BD31-4B8C-83A1-F6EECF244321}">
                <p14:modId xmlns:p14="http://schemas.microsoft.com/office/powerpoint/2010/main" val="42023353"/>
              </p:ext>
            </p:extLst>
          </p:nvPr>
        </p:nvGraphicFramePr>
        <p:xfrm>
          <a:off x="3960000" y="3168000"/>
          <a:ext cx="4356000" cy="1980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873215378"/>
              </p:ext>
            </p:extLst>
          </p:nvPr>
        </p:nvGraphicFramePr>
        <p:xfrm>
          <a:off x="360000" y="4608000"/>
          <a:ext cx="5400000" cy="360000"/>
        </p:xfrm>
        <a:graphic>
          <a:graphicData uri="http://schemas.openxmlformats.org/drawingml/2006/table">
            <a:tbl>
              <a:tblPr/>
              <a:tblGrid>
                <a:gridCol w="5400000">
                  <a:extLst>
                    <a:ext uri="{9D8B030D-6E8A-4147-A177-3AD203B41FA5}">
                      <a16:colId xmlns:a16="http://schemas.microsoft.com/office/drawing/2014/main" xmlns="" val="1158360575"/>
                    </a:ext>
                  </a:extLst>
                </a:gridCol>
              </a:tblGrid>
              <a:tr h="120000">
                <a:tc>
                  <a:txBody>
                    <a:bodyPr/>
                    <a:lstStyle/>
                    <a:p>
                      <a:pPr algn="l" fontAlgn="b"/>
                      <a:r>
                        <a:rPr lang="pt-BR" sz="700" b="0" i="0" u="none" strike="noStrike">
                          <a:solidFill>
                            <a:srgbClr val="000000"/>
                          </a:solidFill>
                          <a:effectLst/>
                          <a:latin typeface="Calibri" panose="020F0502020204030204" pitchFamily="34" charset="0"/>
                        </a:rPr>
                        <a:t>Base: Nois (n=36); Noies (n=40)</a:t>
                      </a:r>
                    </a:p>
                  </a:txBody>
                  <a:tcPr marL="0" marR="0" marT="0" marB="0" anchor="b">
                    <a:lnL>
                      <a:noFill/>
                    </a:lnL>
                    <a:lnR>
                      <a:noFill/>
                    </a:lnR>
                    <a:lnT>
                      <a:noFill/>
                    </a:lnT>
                    <a:lnB>
                      <a:noFill/>
                    </a:lnB>
                  </a:tcPr>
                </a:tc>
                <a:extLst>
                  <a:ext uri="{0D108BD9-81ED-4DB2-BD59-A6C34878D82A}">
                    <a16:rowId xmlns:a16="http://schemas.microsoft.com/office/drawing/2014/main" xmlns="" val="3583131048"/>
                  </a:ext>
                </a:extLst>
              </a:tr>
              <a:tr h="120000">
                <a:tc>
                  <a:txBody>
                    <a:bodyPr/>
                    <a:lstStyle/>
                    <a:p>
                      <a:pPr algn="l" fontAlgn="b"/>
                      <a:r>
                        <a:rPr lang="ca-ES" sz="700" b="0" i="0" u="none" strike="noStrike">
                          <a:solidFill>
                            <a:srgbClr val="000000"/>
                          </a:solidFill>
                          <a:effectLst/>
                          <a:latin typeface="Calibri" panose="020F0502020204030204" pitchFamily="34" charset="0"/>
                        </a:rPr>
                        <a:t>Q12. Com diries que és la teva salut en general?</a:t>
                      </a:r>
                    </a:p>
                  </a:txBody>
                  <a:tcPr marL="0" marR="0" marT="0" marB="0" anchor="b">
                    <a:lnL>
                      <a:noFill/>
                    </a:lnL>
                    <a:lnR>
                      <a:noFill/>
                    </a:lnR>
                    <a:lnT>
                      <a:noFill/>
                    </a:lnT>
                    <a:lnB>
                      <a:noFill/>
                    </a:lnB>
                  </a:tcPr>
                </a:tc>
                <a:extLst>
                  <a:ext uri="{0D108BD9-81ED-4DB2-BD59-A6C34878D82A}">
                    <a16:rowId xmlns:a16="http://schemas.microsoft.com/office/drawing/2014/main" xmlns="" val="1082475700"/>
                  </a:ext>
                </a:extLst>
              </a:tr>
              <a:tr h="120000">
                <a:tc>
                  <a:txBody>
                    <a:bodyPr/>
                    <a:lstStyle/>
                    <a:p>
                      <a:pPr algn="l" fontAlgn="b"/>
                      <a:r>
                        <a:rPr lang="ca-ES" sz="700" b="0" i="0" u="none" strike="noStrike" dirty="0">
                          <a:solidFill>
                            <a:srgbClr val="000000"/>
                          </a:solidFill>
                          <a:effectLst/>
                          <a:latin typeface="Calibri" panose="020F0502020204030204" pitchFamily="34" charset="0"/>
                        </a:rPr>
                        <a:t>Q20. Estat anímic</a:t>
                      </a:r>
                    </a:p>
                  </a:txBody>
                  <a:tcPr marL="0" marR="0" marT="0" marB="0" anchor="b">
                    <a:lnL>
                      <a:noFill/>
                    </a:lnL>
                    <a:lnR>
                      <a:noFill/>
                    </a:lnR>
                    <a:lnT>
                      <a:noFill/>
                    </a:lnT>
                    <a:lnB>
                      <a:noFill/>
                    </a:lnB>
                  </a:tcPr>
                </a:tc>
                <a:extLst>
                  <a:ext uri="{0D108BD9-81ED-4DB2-BD59-A6C34878D82A}">
                    <a16:rowId xmlns:a16="http://schemas.microsoft.com/office/drawing/2014/main" xmlns="" val="1230465666"/>
                  </a:ext>
                </a:extLst>
              </a:tr>
            </a:tbl>
          </a:graphicData>
        </a:graphic>
      </p:graphicFrame>
    </p:spTree>
    <p:extLst>
      <p:ext uri="{BB962C8B-B14F-4D97-AF65-F5344CB8AC3E}">
        <p14:creationId xmlns:p14="http://schemas.microsoft.com/office/powerpoint/2010/main" val="33662891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78207"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 name="Text Placeholder 5"/>
          <p:cNvSpPr txBox="1">
            <a:spLocks/>
          </p:cNvSpPr>
          <p:nvPr/>
        </p:nvSpPr>
        <p:spPr>
          <a:xfrm>
            <a:off x="7615854" y="3407488"/>
            <a:ext cx="985445" cy="221331"/>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ctr"/>
            <a:r>
              <a:rPr lang="ca-ES" sz="1400" dirty="0">
                <a:solidFill>
                  <a:schemeClr val="bg1"/>
                </a:solidFill>
                <a:latin typeface="Verdana" panose="020B0604030504040204" pitchFamily="34" charset="0"/>
                <a:ea typeface="Verdana" panose="020B0604030504040204" pitchFamily="34" charset="0"/>
                <a:cs typeface="Verdana" panose="020B0604030504040204" pitchFamily="34" charset="0"/>
              </a:rPr>
              <a:t>20%</a:t>
            </a:r>
          </a:p>
        </p:txBody>
      </p:sp>
      <p:sp>
        <p:nvSpPr>
          <p:cNvPr id="36" name="35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1" name="D_51baa2c2e569483a" hidden="1"/>
          <p:cNvGraphicFramePr/>
          <p:nvPr>
            <p:extLst/>
          </p:nvPr>
        </p:nvGraphicFramePr>
        <p:xfrm>
          <a:off x="-4977" y="-609600"/>
          <a:ext cx="2032000" cy="50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5"/>
          </a:graphicData>
        </a:graphic>
      </p:graphicFrame>
      <p:sp>
        <p:nvSpPr>
          <p:cNvPr id="34"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SALUT I ESTAT D’ÀNIM</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3"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14" name="Peso"/>
          <p:cNvGraphicFramePr>
            <a:graphicFrameLocks/>
          </p:cNvGraphicFramePr>
          <p:nvPr>
            <p:extLst>
              <p:ext uri="{D42A27DB-BD31-4B8C-83A1-F6EECF244321}">
                <p14:modId xmlns:p14="http://schemas.microsoft.com/office/powerpoint/2010/main" val="2745466511"/>
              </p:ext>
            </p:extLst>
          </p:nvPr>
        </p:nvGraphicFramePr>
        <p:xfrm>
          <a:off x="432000" y="1476000"/>
          <a:ext cx="4057200" cy="234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 name="Peso_ok"/>
          <p:cNvGraphicFramePr>
            <a:graphicFrameLocks/>
          </p:cNvGraphicFramePr>
          <p:nvPr>
            <p:extLst>
              <p:ext uri="{D42A27DB-BD31-4B8C-83A1-F6EECF244321}">
                <p14:modId xmlns:p14="http://schemas.microsoft.com/office/powerpoint/2010/main" val="2083560400"/>
              </p:ext>
            </p:extLst>
          </p:nvPr>
        </p:nvGraphicFramePr>
        <p:xfrm>
          <a:off x="4608000" y="1476000"/>
          <a:ext cx="4057200" cy="234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762235884"/>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1620869018"/>
                    </a:ext>
                  </a:extLst>
                </a:gridCol>
              </a:tblGrid>
              <a:tr h="120000">
                <a:tc>
                  <a:txBody>
                    <a:bodyPr/>
                    <a:lstStyle/>
                    <a:p>
                      <a:pPr algn="l" fontAlgn="b"/>
                      <a:r>
                        <a:rPr lang="pt-BR" sz="700" b="0" i="0" u="none" strike="noStrike">
                          <a:solidFill>
                            <a:srgbClr val="000000"/>
                          </a:solidFill>
                          <a:effectLst/>
                          <a:latin typeface="Calibri" panose="020F0502020204030204" pitchFamily="34" charset="0"/>
                        </a:rPr>
                        <a:t>Base: Total Mostra (n=76); Nois (n=36); Noies (n=40)</a:t>
                      </a:r>
                    </a:p>
                  </a:txBody>
                  <a:tcPr marL="0" marR="0" marT="0" marB="0" anchor="b">
                    <a:lnL>
                      <a:noFill/>
                    </a:lnL>
                    <a:lnR>
                      <a:noFill/>
                    </a:lnR>
                    <a:lnT>
                      <a:noFill/>
                    </a:lnT>
                    <a:lnB>
                      <a:noFill/>
                    </a:lnB>
                  </a:tcPr>
                </a:tc>
                <a:extLst>
                  <a:ext uri="{0D108BD9-81ED-4DB2-BD59-A6C34878D82A}">
                    <a16:rowId xmlns:a16="http://schemas.microsoft.com/office/drawing/2014/main" xmlns="" val="3875942551"/>
                  </a:ext>
                </a:extLst>
              </a:tr>
              <a:tr h="120000">
                <a:tc>
                  <a:txBody>
                    <a:bodyPr/>
                    <a:lstStyle/>
                    <a:p>
                      <a:pPr algn="l" fontAlgn="b"/>
                      <a:r>
                        <a:rPr lang="pt-BR" sz="700" b="0" i="0" u="none" strike="noStrike">
                          <a:solidFill>
                            <a:srgbClr val="000000"/>
                          </a:solidFill>
                          <a:effectLst/>
                          <a:latin typeface="Calibri" panose="020F0502020204030204" pitchFamily="34" charset="0"/>
                        </a:rPr>
                        <a:t>Q13. Índex de massa corporal</a:t>
                      </a:r>
                    </a:p>
                  </a:txBody>
                  <a:tcPr marL="0" marR="0" marT="0" marB="0" anchor="b">
                    <a:lnL>
                      <a:noFill/>
                    </a:lnL>
                    <a:lnR>
                      <a:noFill/>
                    </a:lnR>
                    <a:lnT>
                      <a:noFill/>
                    </a:lnT>
                    <a:lnB>
                      <a:noFill/>
                    </a:lnB>
                  </a:tcPr>
                </a:tc>
                <a:extLst>
                  <a:ext uri="{0D108BD9-81ED-4DB2-BD59-A6C34878D82A}">
                    <a16:rowId xmlns:a16="http://schemas.microsoft.com/office/drawing/2014/main" xmlns="" val="2897859563"/>
                  </a:ext>
                </a:extLst>
              </a:tr>
              <a:tr h="120000">
                <a:tc>
                  <a:txBody>
                    <a:bodyPr/>
                    <a:lstStyle/>
                    <a:p>
                      <a:pPr algn="l" fontAlgn="b"/>
                      <a:r>
                        <a:rPr lang="ca-ES" sz="700" b="0" i="0" u="none" strike="noStrike" dirty="0">
                          <a:solidFill>
                            <a:srgbClr val="000000"/>
                          </a:solidFill>
                          <a:effectLst/>
                          <a:latin typeface="Calibri" panose="020F0502020204030204" pitchFamily="34" charset="0"/>
                        </a:rPr>
                        <a:t>Q14. Què en penses, del teu pes actual?</a:t>
                      </a:r>
                    </a:p>
                  </a:txBody>
                  <a:tcPr marL="0" marR="0" marT="0" marB="0" anchor="b">
                    <a:lnL>
                      <a:noFill/>
                    </a:lnL>
                    <a:lnR>
                      <a:noFill/>
                    </a:lnR>
                    <a:lnT>
                      <a:noFill/>
                    </a:lnT>
                    <a:lnB>
                      <a:noFill/>
                    </a:lnB>
                  </a:tcPr>
                </a:tc>
                <a:extLst>
                  <a:ext uri="{0D108BD9-81ED-4DB2-BD59-A6C34878D82A}">
                    <a16:rowId xmlns:a16="http://schemas.microsoft.com/office/drawing/2014/main" xmlns="" val="1232545232"/>
                  </a:ext>
                </a:extLst>
              </a:tr>
            </a:tbl>
          </a:graphicData>
        </a:graphic>
      </p:graphicFrame>
      <p:sp>
        <p:nvSpPr>
          <p:cNvPr id="16" name="Estel de 5 puntes 15"/>
          <p:cNvSpPr/>
          <p:nvPr/>
        </p:nvSpPr>
        <p:spPr>
          <a:xfrm>
            <a:off x="394580" y="3220734"/>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7" name="Estel de 5 puntes 16"/>
          <p:cNvSpPr/>
          <p:nvPr/>
        </p:nvSpPr>
        <p:spPr>
          <a:xfrm>
            <a:off x="4540958" y="3358400"/>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8" name="Estel de 5 puntes 17"/>
          <p:cNvSpPr/>
          <p:nvPr/>
        </p:nvSpPr>
        <p:spPr>
          <a:xfrm>
            <a:off x="389103" y="2408746"/>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33662891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78207"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 name="Text Placeholder 5"/>
          <p:cNvSpPr txBox="1">
            <a:spLocks/>
          </p:cNvSpPr>
          <p:nvPr/>
        </p:nvSpPr>
        <p:spPr>
          <a:xfrm>
            <a:off x="7615854" y="3407488"/>
            <a:ext cx="985445" cy="221331"/>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ctr"/>
            <a:r>
              <a:rPr lang="ca-ES" sz="1400" dirty="0">
                <a:solidFill>
                  <a:schemeClr val="bg1"/>
                </a:solidFill>
                <a:latin typeface="Verdana" panose="020B0604030504040204" pitchFamily="34" charset="0"/>
                <a:ea typeface="Verdana" panose="020B0604030504040204" pitchFamily="34" charset="0"/>
                <a:cs typeface="Verdana" panose="020B0604030504040204" pitchFamily="34" charset="0"/>
              </a:rPr>
              <a:t>20%</a:t>
            </a:r>
          </a:p>
        </p:txBody>
      </p:sp>
      <p:sp>
        <p:nvSpPr>
          <p:cNvPr id="36" name="35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1" name="D_51baa2c2e569483a" hidden="1"/>
          <p:cNvGraphicFramePr/>
          <p:nvPr>
            <p:extLst/>
          </p:nvPr>
        </p:nvGraphicFramePr>
        <p:xfrm>
          <a:off x="-4977" y="-609600"/>
          <a:ext cx="2032000" cy="50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5"/>
          </a:graphicData>
        </a:graphic>
      </p:graphicFrame>
      <p:sp>
        <p:nvSpPr>
          <p:cNvPr id="34"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SALUT I ESTAT D’ÀNIM</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3"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14" name="Frequencia"/>
          <p:cNvGraphicFramePr>
            <a:graphicFrameLocks/>
          </p:cNvGraphicFramePr>
          <p:nvPr>
            <p:extLst>
              <p:ext uri="{D42A27DB-BD31-4B8C-83A1-F6EECF244321}">
                <p14:modId xmlns:p14="http://schemas.microsoft.com/office/powerpoint/2010/main" val="749414352"/>
              </p:ext>
            </p:extLst>
          </p:nvPr>
        </p:nvGraphicFramePr>
        <p:xfrm>
          <a:off x="1080000" y="1367999"/>
          <a:ext cx="6638400" cy="25992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885571717"/>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1076171768"/>
                    </a:ext>
                  </a:extLst>
                </a:gridCol>
              </a:tblGrid>
              <a:tr h="1188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125236680"/>
                  </a:ext>
                </a:extLst>
              </a:tr>
              <a:tr h="118800">
                <a:tc>
                  <a:txBody>
                    <a:bodyPr/>
                    <a:lstStyle/>
                    <a:p>
                      <a:pPr algn="l" fontAlgn="b"/>
                      <a:r>
                        <a:rPr lang="ca-ES" sz="700" b="0" i="0" u="none" strike="noStrike" dirty="0">
                          <a:solidFill>
                            <a:srgbClr val="000000"/>
                          </a:solidFill>
                          <a:effectLst/>
                          <a:latin typeface="Calibri" panose="020F0502020204030204" pitchFamily="34" charset="0"/>
                        </a:rPr>
                        <a:t>Q19. Amb quina freqüència...?</a:t>
                      </a:r>
                    </a:p>
                  </a:txBody>
                  <a:tcPr marL="0" marR="0" marT="0" marB="0" anchor="b">
                    <a:lnL>
                      <a:noFill/>
                    </a:lnL>
                    <a:lnR>
                      <a:noFill/>
                    </a:lnR>
                    <a:lnT>
                      <a:noFill/>
                    </a:lnT>
                    <a:lnB>
                      <a:noFill/>
                    </a:lnB>
                  </a:tcPr>
                </a:tc>
                <a:extLst>
                  <a:ext uri="{0D108BD9-81ED-4DB2-BD59-A6C34878D82A}">
                    <a16:rowId xmlns:a16="http://schemas.microsoft.com/office/drawing/2014/main" xmlns="" val="1310054966"/>
                  </a:ext>
                </a:extLst>
              </a:tr>
            </a:tbl>
          </a:graphicData>
        </a:graphic>
      </p:graphicFrame>
    </p:spTree>
    <p:extLst>
      <p:ext uri="{BB962C8B-B14F-4D97-AF65-F5344CB8AC3E}">
        <p14:creationId xmlns:p14="http://schemas.microsoft.com/office/powerpoint/2010/main" val="33662891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78207"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 name="Text Placeholder 5"/>
          <p:cNvSpPr txBox="1">
            <a:spLocks/>
          </p:cNvSpPr>
          <p:nvPr/>
        </p:nvSpPr>
        <p:spPr>
          <a:xfrm>
            <a:off x="7615854" y="3407488"/>
            <a:ext cx="985445" cy="221331"/>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ctr"/>
            <a:r>
              <a:rPr lang="ca-ES" sz="1400" dirty="0">
                <a:solidFill>
                  <a:schemeClr val="bg1"/>
                </a:solidFill>
                <a:latin typeface="Verdana" panose="020B0604030504040204" pitchFamily="34" charset="0"/>
                <a:ea typeface="Verdana" panose="020B0604030504040204" pitchFamily="34" charset="0"/>
                <a:cs typeface="Verdana" panose="020B0604030504040204" pitchFamily="34" charset="0"/>
              </a:rPr>
              <a:t>20%</a:t>
            </a:r>
          </a:p>
        </p:txBody>
      </p:sp>
      <p:sp>
        <p:nvSpPr>
          <p:cNvPr id="36" name="35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1" name="D_51baa2c2e569483a" hidden="1"/>
          <p:cNvGraphicFramePr/>
          <p:nvPr>
            <p:extLst/>
          </p:nvPr>
        </p:nvGraphicFramePr>
        <p:xfrm>
          <a:off x="-4977" y="-609600"/>
          <a:ext cx="2032000" cy="50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5"/>
          </a:graphicData>
        </a:graphic>
      </p:graphicFrame>
      <p:sp>
        <p:nvSpPr>
          <p:cNvPr id="34"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SALUT I ESTAT D’ÀNIM</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3"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14" name="Vegades"/>
          <p:cNvGraphicFramePr>
            <a:graphicFrameLocks/>
          </p:cNvGraphicFramePr>
          <p:nvPr>
            <p:extLst>
              <p:ext uri="{D42A27DB-BD31-4B8C-83A1-F6EECF244321}">
                <p14:modId xmlns:p14="http://schemas.microsoft.com/office/powerpoint/2010/main" val="3374198542"/>
              </p:ext>
            </p:extLst>
          </p:nvPr>
        </p:nvGraphicFramePr>
        <p:xfrm>
          <a:off x="1440000" y="972000"/>
          <a:ext cx="5580000" cy="360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a 1"/>
          <p:cNvGraphicFramePr>
            <a:graphicFrameLocks noGrp="1"/>
          </p:cNvGraphicFramePr>
          <p:nvPr>
            <p:extLst>
              <p:ext uri="{D42A27DB-BD31-4B8C-83A1-F6EECF244321}">
                <p14:modId xmlns:p14="http://schemas.microsoft.com/office/powerpoint/2010/main" val="2717899952"/>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3367313488"/>
                    </a:ext>
                  </a:extLst>
                </a:gridCol>
              </a:tblGrid>
              <a:tr h="1188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3236193072"/>
                  </a:ext>
                </a:extLst>
              </a:tr>
              <a:tr h="118800">
                <a:tc>
                  <a:txBody>
                    <a:bodyPr/>
                    <a:lstStyle/>
                    <a:p>
                      <a:pPr algn="l" fontAlgn="b"/>
                      <a:r>
                        <a:rPr lang="ca-ES" sz="700" b="0" i="0" u="none" strike="noStrike" dirty="0">
                          <a:solidFill>
                            <a:srgbClr val="000000"/>
                          </a:solidFill>
                          <a:effectLst/>
                          <a:latin typeface="Calibri" panose="020F0502020204030204" pitchFamily="34" charset="0"/>
                        </a:rPr>
                        <a:t>Q20. Quantes vegades t'has sentit...?</a:t>
                      </a:r>
                    </a:p>
                  </a:txBody>
                  <a:tcPr marL="0" marR="0" marT="0" marB="0" anchor="b">
                    <a:lnL>
                      <a:noFill/>
                    </a:lnL>
                    <a:lnR>
                      <a:noFill/>
                    </a:lnR>
                    <a:lnT>
                      <a:noFill/>
                    </a:lnT>
                    <a:lnB>
                      <a:noFill/>
                    </a:lnB>
                  </a:tcPr>
                </a:tc>
                <a:extLst>
                  <a:ext uri="{0D108BD9-81ED-4DB2-BD59-A6C34878D82A}">
                    <a16:rowId xmlns:a16="http://schemas.microsoft.com/office/drawing/2014/main" xmlns="" val="2369627025"/>
                  </a:ext>
                </a:extLst>
              </a:tr>
            </a:tbl>
          </a:graphicData>
        </a:graphic>
      </p:graphicFrame>
      <p:sp>
        <p:nvSpPr>
          <p:cNvPr id="15" name="Estel de 5 puntes 14"/>
          <p:cNvSpPr/>
          <p:nvPr/>
        </p:nvSpPr>
        <p:spPr>
          <a:xfrm>
            <a:off x="1702976" y="1593357"/>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6" name="Estel de 5 puntes 15"/>
          <p:cNvSpPr/>
          <p:nvPr/>
        </p:nvSpPr>
        <p:spPr>
          <a:xfrm>
            <a:off x="2027023" y="3469065"/>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33662891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19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19</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9" name="Text Placeholder 8"/>
          <p:cNvSpPr txBox="1">
            <a:spLocks/>
          </p:cNvSpPr>
          <p:nvPr/>
        </p:nvSpPr>
        <p:spPr>
          <a:xfrm>
            <a:off x="8264893" y="364276"/>
            <a:ext cx="774206" cy="318287"/>
          </a:xfrm>
          <a:prstGeom prst="rect">
            <a:avLst/>
          </a:prstGeom>
        </p:spPr>
        <p:txBody>
          <a:bodyPr vert="horz" lIns="0" tIns="0" rIns="0" bIns="0" rtlCol="0" anchor="t">
            <a:noAutofit/>
          </a:bodyPr>
          <a:lstStyle>
            <a:lvl1pPr marL="0" indent="0" algn="l" defTabSz="924282" rtl="0" eaLnBrk="1" latinLnBrk="0" hangingPunct="1">
              <a:lnSpc>
                <a:spcPct val="95000"/>
              </a:lnSpc>
              <a:spcBef>
                <a:spcPts val="204"/>
              </a:spcBef>
              <a:spcAft>
                <a:spcPts val="300"/>
              </a:spcAft>
              <a:buFont typeface="Arial" panose="020B0604020202020204" pitchFamily="34" charset="0"/>
              <a:buNone/>
              <a:defRPr sz="1000" kern="1200" cap="none" baseline="0">
                <a:solidFill>
                  <a:schemeClr val="bg2">
                    <a:lumMod val="50000"/>
                  </a:schemeClr>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lnSpc>
                <a:spcPct val="100000"/>
              </a:lnSpc>
              <a:spcBef>
                <a:spcPts val="0"/>
              </a:spcBef>
              <a:spcAft>
                <a:spcPts val="0"/>
              </a:spcAft>
            </a:pPr>
            <a:r>
              <a:rPr lang="ca-ES" sz="700" dirty="0">
                <a:solidFill>
                  <a:schemeClr val="bg1">
                    <a:lumMod val="50000"/>
                  </a:schemeClr>
                </a:solidFill>
                <a:latin typeface="Verdana" panose="020B0604030504040204" pitchFamily="34" charset="0"/>
                <a:ea typeface="Verdana" panose="020B0604030504040204" pitchFamily="34" charset="0"/>
                <a:cs typeface="Verdana" panose="020B0604030504040204" pitchFamily="34" charset="0"/>
              </a:rPr>
              <a:t>Dades en %</a:t>
            </a:r>
          </a:p>
        </p:txBody>
      </p:sp>
      <p:sp>
        <p:nvSpPr>
          <p:cNvPr id="16"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21"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7"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20"/>
          <p:cNvSpPr>
            <a:spLocks noGrp="1"/>
          </p:cNvSpPr>
          <p:nvPr>
            <p:ph type="body" sz="quarter" idx="13"/>
          </p:nvPr>
        </p:nvSpPr>
        <p:spPr>
          <a:xfrm>
            <a:off x="3781046" y="2746678"/>
            <a:ext cx="5362952" cy="1511033"/>
          </a:xfrm>
        </p:spPr>
        <p:txBody>
          <a:bodyPr anchor="t" anchorCtr="0">
            <a:noAutofit/>
          </a:bodyPr>
          <a:lstStyle/>
          <a:p>
            <a:pPr marL="631825" indent="-457200">
              <a:spcBef>
                <a:spcPts val="0"/>
              </a:spcBef>
              <a:spcAft>
                <a:spcPts val="0"/>
              </a:spcAft>
            </a:pPr>
            <a:r>
              <a:rPr lang="ca-ES" sz="20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ACCIDENTS I MOBILITAT</a:t>
            </a:r>
            <a:endPar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endParaRPr>
          </a:p>
          <a:p>
            <a:pPr marL="834093" lvl="2" indent="-190500">
              <a:spcBef>
                <a:spcPts val="0"/>
              </a:spcBef>
              <a:spcAft>
                <a:spcPts val="0"/>
              </a:spcAft>
            </a:pPr>
            <a:r>
              <a:rPr lang="ca-ES" sz="18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Accidents últims 12 mesos</a:t>
            </a:r>
          </a:p>
          <a:p>
            <a:pPr marL="834093" lvl="2" indent="-190500">
              <a:spcBef>
                <a:spcPts val="0"/>
              </a:spcBef>
              <a:spcAft>
                <a:spcPts val="0"/>
              </a:spcAft>
            </a:pPr>
            <a:r>
              <a:rPr lang="ca-ES" sz="18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Mitjà </a:t>
            </a: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de </a:t>
            </a:r>
            <a:r>
              <a:rPr lang="ca-ES" sz="18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transport utilitzat</a:t>
            </a:r>
            <a:endPar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endParaRPr>
          </a:p>
          <a:p>
            <a:pPr marL="834093" lvl="2" indent="-190500">
              <a:spcBef>
                <a:spcPts val="0"/>
              </a:spcBef>
              <a:spcAft>
                <a:spcPts val="0"/>
              </a:spcAft>
            </a:pP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Ús </a:t>
            </a:r>
            <a:r>
              <a:rPr lang="ca-ES" sz="18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de mesures de seguretat</a:t>
            </a:r>
            <a:endPar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1617869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TextBox 86"/>
          <p:cNvSpPr txBox="1"/>
          <p:nvPr/>
        </p:nvSpPr>
        <p:spPr>
          <a:xfrm>
            <a:off x="7323511" y="1336001"/>
            <a:ext cx="1628655" cy="1191095"/>
          </a:xfrm>
          <a:prstGeom prst="rect">
            <a:avLst/>
          </a:prstGeom>
          <a:noFill/>
        </p:spPr>
        <p:txBody>
          <a:bodyPr wrap="square" lIns="0" tIns="0" rIns="0" bIns="0" rtlCol="0" anchor="ctr">
            <a:spAutoFit/>
          </a:bodyPr>
          <a:lstStyle/>
          <a:p>
            <a:pPr>
              <a:lnSpc>
                <a:spcPct val="90000"/>
              </a:lnSpc>
            </a:pPr>
            <a:r>
              <a:rPr lang="ca-ES" sz="1600" dirty="0">
                <a:latin typeface="Verdana" panose="020B0604030504040204" pitchFamily="34" charset="0"/>
                <a:ea typeface="Verdana" panose="020B0604030504040204" pitchFamily="34" charset="0"/>
                <a:cs typeface="Verdana" panose="020B0604030504040204" pitchFamily="34" charset="0"/>
              </a:rPr>
              <a:t>Annex</a:t>
            </a:r>
            <a:r>
              <a:rPr lang="ca-ES" sz="1600" dirty="0" smtClean="0">
                <a:latin typeface="Verdana" panose="020B0604030504040204" pitchFamily="34" charset="0"/>
                <a:ea typeface="Verdana" panose="020B0604030504040204" pitchFamily="34" charset="0"/>
                <a:cs typeface="Verdana" panose="020B0604030504040204" pitchFamily="34" charset="0"/>
              </a:rPr>
              <a:t>: </a:t>
            </a:r>
            <a:r>
              <a:rPr lang="ca-ES" sz="1400" dirty="0">
                <a:latin typeface="Verdana" panose="020B0604030504040204" pitchFamily="34" charset="0"/>
                <a:ea typeface="Verdana" panose="020B0604030504040204" pitchFamily="34" charset="0"/>
                <a:cs typeface="Verdana" panose="020B0604030504040204" pitchFamily="34" charset="0"/>
              </a:rPr>
              <a:t>Qüestionari, descripció principals indicadors i Taules</a:t>
            </a:r>
          </a:p>
        </p:txBody>
      </p:sp>
      <p:sp>
        <p:nvSpPr>
          <p:cNvPr id="69" name="TextBox 104"/>
          <p:cNvSpPr txBox="1"/>
          <p:nvPr/>
        </p:nvSpPr>
        <p:spPr>
          <a:xfrm>
            <a:off x="3572678" y="4337979"/>
            <a:ext cx="2912952" cy="152349"/>
          </a:xfrm>
          <a:prstGeom prst="rect">
            <a:avLst/>
          </a:prstGeom>
          <a:noFill/>
        </p:spPr>
        <p:txBody>
          <a:bodyPr wrap="square" lIns="0" tIns="0" rIns="0" bIns="0" rtlCol="0" anchor="ctr">
            <a:spAutoFit/>
          </a:bodyPr>
          <a:lstStyle/>
          <a:p>
            <a:pPr>
              <a:lnSpc>
                <a:spcPct val="90000"/>
              </a:lnSpc>
            </a:pPr>
            <a:r>
              <a:rPr lang="ca-ES" sz="1100" dirty="0" smtClean="0">
                <a:latin typeface="Verdana" panose="020B0604030504040204" pitchFamily="34" charset="0"/>
                <a:ea typeface="Verdana" panose="020B0604030504040204" pitchFamily="34" charset="0"/>
                <a:cs typeface="Verdana" panose="020B0604030504040204" pitchFamily="34" charset="0"/>
              </a:rPr>
              <a:t>Relacions amb els companys</a:t>
            </a:r>
            <a:endParaRPr lang="ca-ES" sz="1100" dirty="0">
              <a:latin typeface="Verdana" panose="020B0604030504040204" pitchFamily="34" charset="0"/>
              <a:ea typeface="Verdana" panose="020B0604030504040204" pitchFamily="34" charset="0"/>
              <a:cs typeface="Verdana" panose="020B0604030504040204" pitchFamily="34" charset="0"/>
            </a:endParaRPr>
          </a:p>
        </p:txBody>
      </p:sp>
      <p:sp>
        <p:nvSpPr>
          <p:cNvPr id="5" name="Title 4"/>
          <p:cNvSpPr>
            <a:spLocks noGrp="1"/>
          </p:cNvSpPr>
          <p:nvPr>
            <p:ph type="title"/>
          </p:nvPr>
        </p:nvSpPr>
        <p:spPr>
          <a:xfrm>
            <a:off x="234000" y="222234"/>
            <a:ext cx="8646971" cy="461548"/>
          </a:xfrm>
        </p:spPr>
        <p:txBody>
          <a:bodyPr/>
          <a:lstStyle/>
          <a:p>
            <a:r>
              <a:rPr lang="ca-ES" b="0" dirty="0">
                <a:latin typeface="Verdana" panose="020B0604030504040204" pitchFamily="34" charset="0"/>
                <a:ea typeface="Verdana" panose="020B0604030504040204" pitchFamily="34" charset="0"/>
                <a:cs typeface="Verdana" panose="020B0604030504040204" pitchFamily="34" charset="0"/>
              </a:rPr>
              <a:t>Índex</a:t>
            </a:r>
          </a:p>
        </p:txBody>
      </p:sp>
      <p:grpSp>
        <p:nvGrpSpPr>
          <p:cNvPr id="2" name="Group 3"/>
          <p:cNvGrpSpPr/>
          <p:nvPr/>
        </p:nvGrpSpPr>
        <p:grpSpPr>
          <a:xfrm>
            <a:off x="154053" y="1171118"/>
            <a:ext cx="2262428" cy="612000"/>
            <a:chOff x="338985" y="1190845"/>
            <a:chExt cx="2262428" cy="612000"/>
          </a:xfrm>
        </p:grpSpPr>
        <p:sp>
          <p:nvSpPr>
            <p:cNvPr id="40" name="Oval 39">
              <a:hlinkClick r:id="rId3" action="ppaction://hlinksldjump"/>
            </p:cNvPr>
            <p:cNvSpPr>
              <a:spLocks noChangeAspect="1"/>
            </p:cNvSpPr>
            <p:nvPr/>
          </p:nvSpPr>
          <p:spPr>
            <a:xfrm>
              <a:off x="338985" y="1190845"/>
              <a:ext cx="612000" cy="6120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dirty="0">
                  <a:latin typeface="Verdana" panose="020B0604030504040204" pitchFamily="34" charset="0"/>
                  <a:ea typeface="Verdana" panose="020B0604030504040204" pitchFamily="34" charset="0"/>
                  <a:cs typeface="Verdana" panose="020B0604030504040204" pitchFamily="34" charset="0"/>
                </a:rPr>
                <a:t>03</a:t>
              </a:r>
              <a:endParaRPr lang="ca-ES" sz="1600" dirty="0">
                <a:latin typeface="Verdana" panose="020B0604030504040204" pitchFamily="34" charset="0"/>
                <a:ea typeface="Verdana" panose="020B0604030504040204" pitchFamily="34" charset="0"/>
                <a:cs typeface="Verdana" panose="020B0604030504040204" pitchFamily="34" charset="0"/>
              </a:endParaRPr>
            </a:p>
          </p:txBody>
        </p:sp>
        <p:grpSp>
          <p:nvGrpSpPr>
            <p:cNvPr id="3" name="Group 2"/>
            <p:cNvGrpSpPr/>
            <p:nvPr/>
          </p:nvGrpSpPr>
          <p:grpSpPr>
            <a:xfrm>
              <a:off x="1094910" y="1304068"/>
              <a:ext cx="1506503" cy="493554"/>
              <a:chOff x="1094910" y="1276518"/>
              <a:chExt cx="1506503" cy="493554"/>
            </a:xfrm>
          </p:grpSpPr>
          <p:sp>
            <p:nvSpPr>
              <p:cNvPr id="55" name="TextBox 54"/>
              <p:cNvSpPr txBox="1"/>
              <p:nvPr/>
            </p:nvSpPr>
            <p:spPr>
              <a:xfrm>
                <a:off x="1094910" y="1415381"/>
                <a:ext cx="1440000" cy="221599"/>
              </a:xfrm>
              <a:prstGeom prst="rect">
                <a:avLst/>
              </a:prstGeom>
              <a:noFill/>
            </p:spPr>
            <p:txBody>
              <a:bodyPr wrap="square" lIns="0" tIns="0" rIns="0" bIns="0" rtlCol="0" anchor="ctr">
                <a:spAutoFit/>
              </a:bodyPr>
              <a:lstStyle/>
              <a:p>
                <a:pPr>
                  <a:lnSpc>
                    <a:spcPct val="90000"/>
                  </a:lnSpc>
                </a:pPr>
                <a:r>
                  <a:rPr lang="ca-ES" sz="1600" dirty="0">
                    <a:latin typeface="Verdana" panose="020B0604030504040204" pitchFamily="34" charset="0"/>
                    <a:ea typeface="Verdana" panose="020B0604030504040204" pitchFamily="34" charset="0"/>
                    <a:cs typeface="Verdana" panose="020B0604030504040204" pitchFamily="34" charset="0"/>
                  </a:rPr>
                  <a:t>Introducció</a:t>
                </a:r>
              </a:p>
            </p:txBody>
          </p:sp>
          <p:cxnSp>
            <p:nvCxnSpPr>
              <p:cNvPr id="56" name="Straight Connector 55"/>
              <p:cNvCxnSpPr/>
              <p:nvPr/>
            </p:nvCxnSpPr>
            <p:spPr>
              <a:xfrm>
                <a:off x="1161413" y="1276518"/>
                <a:ext cx="1440000"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1161413" y="1770072"/>
                <a:ext cx="1440000"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4" name="Group 83"/>
          <p:cNvGrpSpPr/>
          <p:nvPr/>
        </p:nvGrpSpPr>
        <p:grpSpPr>
          <a:xfrm>
            <a:off x="145739" y="2030434"/>
            <a:ext cx="2270741" cy="612000"/>
            <a:chOff x="330672" y="1190845"/>
            <a:chExt cx="2270741" cy="612000"/>
          </a:xfrm>
        </p:grpSpPr>
        <p:sp>
          <p:nvSpPr>
            <p:cNvPr id="85" name="Oval 84">
              <a:hlinkClick r:id="rId4" action="ppaction://hlinksldjump"/>
            </p:cNvPr>
            <p:cNvSpPr>
              <a:spLocks/>
            </p:cNvSpPr>
            <p:nvPr/>
          </p:nvSpPr>
          <p:spPr>
            <a:xfrm>
              <a:off x="330672" y="1190845"/>
              <a:ext cx="612000" cy="6120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dirty="0">
                  <a:latin typeface="Verdana" panose="020B0604030504040204" pitchFamily="34" charset="0"/>
                  <a:ea typeface="Verdana" panose="020B0604030504040204" pitchFamily="34" charset="0"/>
                  <a:cs typeface="Verdana" panose="020B0604030504040204" pitchFamily="34" charset="0"/>
                </a:rPr>
                <a:t>05</a:t>
              </a:r>
              <a:endParaRPr lang="ca-ES" sz="1600" dirty="0">
                <a:latin typeface="Verdana" panose="020B0604030504040204" pitchFamily="34" charset="0"/>
                <a:ea typeface="Verdana" panose="020B0604030504040204" pitchFamily="34" charset="0"/>
                <a:cs typeface="Verdana" panose="020B0604030504040204" pitchFamily="34" charset="0"/>
              </a:endParaRPr>
            </a:p>
          </p:txBody>
        </p:sp>
        <p:grpSp>
          <p:nvGrpSpPr>
            <p:cNvPr id="6" name="Group 85"/>
            <p:cNvGrpSpPr/>
            <p:nvPr/>
          </p:nvGrpSpPr>
          <p:grpSpPr>
            <a:xfrm>
              <a:off x="1094910" y="1304068"/>
              <a:ext cx="1506503" cy="493554"/>
              <a:chOff x="1094910" y="1276518"/>
              <a:chExt cx="1506503" cy="493554"/>
            </a:xfrm>
          </p:grpSpPr>
          <p:sp>
            <p:nvSpPr>
              <p:cNvPr id="87" name="TextBox 86"/>
              <p:cNvSpPr txBox="1"/>
              <p:nvPr/>
            </p:nvSpPr>
            <p:spPr>
              <a:xfrm>
                <a:off x="1094910" y="1304582"/>
                <a:ext cx="1440000" cy="443198"/>
              </a:xfrm>
              <a:prstGeom prst="rect">
                <a:avLst/>
              </a:prstGeom>
              <a:noFill/>
            </p:spPr>
            <p:txBody>
              <a:bodyPr wrap="square" lIns="0" tIns="0" rIns="0" bIns="0" rtlCol="0" anchor="ctr">
                <a:spAutoFit/>
              </a:bodyPr>
              <a:lstStyle/>
              <a:p>
                <a:pPr>
                  <a:lnSpc>
                    <a:spcPct val="90000"/>
                  </a:lnSpc>
                </a:pPr>
                <a:r>
                  <a:rPr lang="ca-ES" sz="1600" dirty="0">
                    <a:latin typeface="Verdana" panose="020B0604030504040204" pitchFamily="34" charset="0"/>
                    <a:ea typeface="Verdana" panose="020B0604030504040204" pitchFamily="34" charset="0"/>
                    <a:cs typeface="Verdana" panose="020B0604030504040204" pitchFamily="34" charset="0"/>
                  </a:rPr>
                  <a:t>Objectius de la enquesta</a:t>
                </a:r>
              </a:p>
            </p:txBody>
          </p:sp>
          <p:cxnSp>
            <p:nvCxnSpPr>
              <p:cNvPr id="88" name="Straight Connector 87"/>
              <p:cNvCxnSpPr/>
              <p:nvPr/>
            </p:nvCxnSpPr>
            <p:spPr>
              <a:xfrm>
                <a:off x="1161413" y="1276518"/>
                <a:ext cx="1440000"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161413" y="1770072"/>
                <a:ext cx="1440000"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7" name="Group 89"/>
          <p:cNvGrpSpPr/>
          <p:nvPr/>
        </p:nvGrpSpPr>
        <p:grpSpPr>
          <a:xfrm>
            <a:off x="154053" y="2902834"/>
            <a:ext cx="2262428" cy="612000"/>
            <a:chOff x="338985" y="1190845"/>
            <a:chExt cx="2262428" cy="612000"/>
          </a:xfrm>
        </p:grpSpPr>
        <p:sp>
          <p:nvSpPr>
            <p:cNvPr id="91" name="Oval 90">
              <a:hlinkClick r:id="rId5" action="ppaction://hlinksldjump"/>
            </p:cNvPr>
            <p:cNvSpPr>
              <a:spLocks noChangeAspect="1"/>
            </p:cNvSpPr>
            <p:nvPr/>
          </p:nvSpPr>
          <p:spPr>
            <a:xfrm>
              <a:off x="338985" y="1190845"/>
              <a:ext cx="612000" cy="6120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dirty="0">
                  <a:latin typeface="Verdana" panose="020B0604030504040204" pitchFamily="34" charset="0"/>
                  <a:ea typeface="Verdana" panose="020B0604030504040204" pitchFamily="34" charset="0"/>
                  <a:cs typeface="Verdana" panose="020B0604030504040204" pitchFamily="34" charset="0"/>
                </a:rPr>
                <a:t>07</a:t>
              </a:r>
              <a:endParaRPr lang="ca-ES" sz="1600" dirty="0">
                <a:latin typeface="Verdana" panose="020B0604030504040204" pitchFamily="34" charset="0"/>
                <a:ea typeface="Verdana" panose="020B0604030504040204" pitchFamily="34" charset="0"/>
                <a:cs typeface="Verdana" panose="020B0604030504040204" pitchFamily="34" charset="0"/>
              </a:endParaRPr>
            </a:p>
          </p:txBody>
        </p:sp>
        <p:grpSp>
          <p:nvGrpSpPr>
            <p:cNvPr id="8" name="Group 91"/>
            <p:cNvGrpSpPr/>
            <p:nvPr/>
          </p:nvGrpSpPr>
          <p:grpSpPr>
            <a:xfrm>
              <a:off x="1094910" y="1304068"/>
              <a:ext cx="1506503" cy="493554"/>
              <a:chOff x="1094910" y="1276518"/>
              <a:chExt cx="1506503" cy="493554"/>
            </a:xfrm>
          </p:grpSpPr>
          <p:sp>
            <p:nvSpPr>
              <p:cNvPr id="93" name="TextBox 92"/>
              <p:cNvSpPr txBox="1"/>
              <p:nvPr/>
            </p:nvSpPr>
            <p:spPr>
              <a:xfrm>
                <a:off x="1094910" y="1415381"/>
                <a:ext cx="1440000" cy="221599"/>
              </a:xfrm>
              <a:prstGeom prst="rect">
                <a:avLst/>
              </a:prstGeom>
              <a:noFill/>
            </p:spPr>
            <p:txBody>
              <a:bodyPr wrap="square" lIns="0" tIns="0" rIns="0" bIns="0" rtlCol="0" anchor="ctr">
                <a:spAutoFit/>
              </a:bodyPr>
              <a:lstStyle/>
              <a:p>
                <a:pPr>
                  <a:lnSpc>
                    <a:spcPct val="90000"/>
                  </a:lnSpc>
                </a:pPr>
                <a:r>
                  <a:rPr lang="ca-ES" sz="1600" dirty="0">
                    <a:latin typeface="Verdana" panose="020B0604030504040204" pitchFamily="34" charset="0"/>
                    <a:ea typeface="Verdana" panose="020B0604030504040204" pitchFamily="34" charset="0"/>
                    <a:cs typeface="Verdana" panose="020B0604030504040204" pitchFamily="34" charset="0"/>
                  </a:rPr>
                  <a:t>Metodologia</a:t>
                </a:r>
              </a:p>
            </p:txBody>
          </p:sp>
          <p:cxnSp>
            <p:nvCxnSpPr>
              <p:cNvPr id="94" name="Straight Connector 93"/>
              <p:cNvCxnSpPr/>
              <p:nvPr/>
            </p:nvCxnSpPr>
            <p:spPr>
              <a:xfrm>
                <a:off x="1161413" y="1276518"/>
                <a:ext cx="1440000"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1161413" y="1770072"/>
                <a:ext cx="1440000"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9" name="Group 101"/>
          <p:cNvGrpSpPr/>
          <p:nvPr/>
        </p:nvGrpSpPr>
        <p:grpSpPr>
          <a:xfrm>
            <a:off x="2592989" y="1154492"/>
            <a:ext cx="3801885" cy="3777348"/>
            <a:chOff x="272481" y="1190845"/>
            <a:chExt cx="3801885" cy="3411622"/>
          </a:xfrm>
        </p:grpSpPr>
        <p:sp>
          <p:nvSpPr>
            <p:cNvPr id="103" name="Oval 102">
              <a:hlinkClick r:id="rId6" action="ppaction://hlinksldjump"/>
            </p:cNvPr>
            <p:cNvSpPr>
              <a:spLocks noChangeAspect="1"/>
            </p:cNvSpPr>
            <p:nvPr/>
          </p:nvSpPr>
          <p:spPr>
            <a:xfrm>
              <a:off x="272481" y="1190845"/>
              <a:ext cx="612000" cy="6120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dirty="0">
                  <a:latin typeface="Verdana" panose="020B0604030504040204" pitchFamily="34" charset="0"/>
                  <a:ea typeface="Verdana" panose="020B0604030504040204" pitchFamily="34" charset="0"/>
                  <a:cs typeface="Verdana" panose="020B0604030504040204" pitchFamily="34" charset="0"/>
                </a:rPr>
                <a:t>10</a:t>
              </a:r>
              <a:endParaRPr lang="ca-ES" sz="1600" dirty="0">
                <a:latin typeface="Verdana" panose="020B0604030504040204" pitchFamily="34" charset="0"/>
                <a:ea typeface="Verdana" panose="020B0604030504040204" pitchFamily="34" charset="0"/>
                <a:cs typeface="Verdana" panose="020B0604030504040204" pitchFamily="34" charset="0"/>
              </a:endParaRPr>
            </a:p>
          </p:txBody>
        </p:sp>
        <p:grpSp>
          <p:nvGrpSpPr>
            <p:cNvPr id="10" name="Group 103"/>
            <p:cNvGrpSpPr/>
            <p:nvPr/>
          </p:nvGrpSpPr>
          <p:grpSpPr>
            <a:xfrm>
              <a:off x="1094910" y="1304068"/>
              <a:ext cx="2979456" cy="3298399"/>
              <a:chOff x="1094910" y="1276518"/>
              <a:chExt cx="2979456" cy="3298399"/>
            </a:xfrm>
          </p:grpSpPr>
          <p:sp>
            <p:nvSpPr>
              <p:cNvPr id="105" name="TextBox 104"/>
              <p:cNvSpPr txBox="1"/>
              <p:nvPr/>
            </p:nvSpPr>
            <p:spPr>
              <a:xfrm>
                <a:off x="1094910" y="1396077"/>
                <a:ext cx="2912952" cy="200144"/>
              </a:xfrm>
              <a:prstGeom prst="rect">
                <a:avLst/>
              </a:prstGeom>
              <a:noFill/>
            </p:spPr>
            <p:txBody>
              <a:bodyPr wrap="square" lIns="0" tIns="0" rIns="0" bIns="0" rtlCol="0" anchor="ctr">
                <a:spAutoFit/>
              </a:bodyPr>
              <a:lstStyle/>
              <a:p>
                <a:pPr>
                  <a:lnSpc>
                    <a:spcPct val="90000"/>
                  </a:lnSpc>
                </a:pPr>
                <a:r>
                  <a:rPr lang="ca-ES" sz="1600" dirty="0">
                    <a:latin typeface="Verdana" panose="020B0604030504040204" pitchFamily="34" charset="0"/>
                    <a:ea typeface="Verdana" panose="020B0604030504040204" pitchFamily="34" charset="0"/>
                    <a:cs typeface="Verdana" panose="020B0604030504040204" pitchFamily="34" charset="0"/>
                  </a:rPr>
                  <a:t>Resultats principals</a:t>
                </a:r>
              </a:p>
            </p:txBody>
          </p:sp>
          <p:cxnSp>
            <p:nvCxnSpPr>
              <p:cNvPr id="106" name="Straight Connector 105"/>
              <p:cNvCxnSpPr/>
              <p:nvPr/>
            </p:nvCxnSpPr>
            <p:spPr>
              <a:xfrm>
                <a:off x="1161413" y="1276518"/>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1161414" y="4574917"/>
                <a:ext cx="2912952"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1" name="Oval 102">
            <a:hlinkClick r:id="rId7" action="ppaction://hlinksldjump"/>
          </p:cNvPr>
          <p:cNvSpPr>
            <a:spLocks noChangeAspect="1"/>
          </p:cNvSpPr>
          <p:nvPr/>
        </p:nvSpPr>
        <p:spPr>
          <a:xfrm>
            <a:off x="3105389" y="1690697"/>
            <a:ext cx="337500" cy="3375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sz="1400" dirty="0" smtClean="0">
                <a:latin typeface="Verdana" panose="020B0604030504040204" pitchFamily="34" charset="0"/>
                <a:ea typeface="Verdana" panose="020B0604030504040204" pitchFamily="34" charset="0"/>
                <a:cs typeface="Verdana" panose="020B0604030504040204" pitchFamily="34" charset="0"/>
              </a:rPr>
              <a:t>10</a:t>
            </a:r>
            <a:endParaRPr lang="ca-ES" sz="1200" dirty="0">
              <a:latin typeface="Verdana" panose="020B0604030504040204" pitchFamily="34" charset="0"/>
              <a:ea typeface="Verdana" panose="020B0604030504040204" pitchFamily="34" charset="0"/>
              <a:cs typeface="Verdana" panose="020B0604030504040204" pitchFamily="34" charset="0"/>
            </a:endParaRPr>
          </a:p>
        </p:txBody>
      </p:sp>
      <p:sp>
        <p:nvSpPr>
          <p:cNvPr id="52" name="TextBox 104"/>
          <p:cNvSpPr txBox="1"/>
          <p:nvPr/>
        </p:nvSpPr>
        <p:spPr>
          <a:xfrm>
            <a:off x="3572678" y="1707098"/>
            <a:ext cx="2912952" cy="304699"/>
          </a:xfrm>
          <a:prstGeom prst="rect">
            <a:avLst/>
          </a:prstGeom>
          <a:noFill/>
        </p:spPr>
        <p:txBody>
          <a:bodyPr wrap="square" lIns="0" tIns="0" rIns="0" bIns="0" rtlCol="0" anchor="ctr">
            <a:spAutoFit/>
          </a:bodyPr>
          <a:lstStyle/>
          <a:p>
            <a:pPr>
              <a:lnSpc>
                <a:spcPct val="90000"/>
              </a:lnSpc>
            </a:pPr>
            <a:r>
              <a:rPr lang="ca-ES" sz="1100" dirty="0">
                <a:latin typeface="Verdana" panose="020B0604030504040204" pitchFamily="34" charset="0"/>
                <a:ea typeface="Verdana" panose="020B0604030504040204" pitchFamily="34" charset="0"/>
                <a:cs typeface="Verdana" panose="020B0604030504040204" pitchFamily="34" charset="0"/>
              </a:rPr>
              <a:t>Descripció sociodemogràfica de la mostra</a:t>
            </a:r>
          </a:p>
        </p:txBody>
      </p:sp>
      <p:sp>
        <p:nvSpPr>
          <p:cNvPr id="58" name="Oval 102">
            <a:hlinkClick r:id="" action="ppaction://noaction"/>
          </p:cNvPr>
          <p:cNvSpPr>
            <a:spLocks noChangeAspect="1"/>
          </p:cNvSpPr>
          <p:nvPr/>
        </p:nvSpPr>
        <p:spPr>
          <a:xfrm>
            <a:off x="3105389" y="2063870"/>
            <a:ext cx="337500" cy="3375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sz="1400" dirty="0" smtClean="0">
                <a:latin typeface="Verdana" panose="020B0604030504040204" pitchFamily="34" charset="0"/>
                <a:ea typeface="Verdana" panose="020B0604030504040204" pitchFamily="34" charset="0"/>
                <a:cs typeface="Verdana" panose="020B0604030504040204" pitchFamily="34" charset="0"/>
              </a:rPr>
              <a:t>13</a:t>
            </a:r>
            <a:endParaRPr lang="ca-ES" sz="1200" dirty="0">
              <a:latin typeface="Verdana" panose="020B0604030504040204" pitchFamily="34" charset="0"/>
              <a:ea typeface="Verdana" panose="020B0604030504040204" pitchFamily="34" charset="0"/>
              <a:cs typeface="Verdana" panose="020B0604030504040204" pitchFamily="34" charset="0"/>
            </a:endParaRPr>
          </a:p>
        </p:txBody>
      </p:sp>
      <p:sp>
        <p:nvSpPr>
          <p:cNvPr id="59" name="TextBox 104"/>
          <p:cNvSpPr txBox="1"/>
          <p:nvPr/>
        </p:nvSpPr>
        <p:spPr>
          <a:xfrm>
            <a:off x="3572678" y="2156446"/>
            <a:ext cx="2912952" cy="152349"/>
          </a:xfrm>
          <a:prstGeom prst="rect">
            <a:avLst/>
          </a:prstGeom>
          <a:noFill/>
        </p:spPr>
        <p:txBody>
          <a:bodyPr wrap="square" lIns="0" tIns="0" rIns="0" bIns="0" rtlCol="0" anchor="ctr">
            <a:spAutoFit/>
          </a:bodyPr>
          <a:lstStyle/>
          <a:p>
            <a:pPr>
              <a:lnSpc>
                <a:spcPct val="90000"/>
              </a:lnSpc>
            </a:pPr>
            <a:r>
              <a:rPr lang="ca-ES" sz="1100" dirty="0" smtClean="0">
                <a:latin typeface="Verdana" panose="020B0604030504040204" pitchFamily="34" charset="0"/>
                <a:ea typeface="Verdana" panose="020B0604030504040204" pitchFamily="34" charset="0"/>
                <a:cs typeface="Verdana" panose="020B0604030504040204" pitchFamily="34" charset="0"/>
              </a:rPr>
              <a:t>Salut i estat d’ànim</a:t>
            </a:r>
            <a:endParaRPr lang="ca-ES" sz="1100" dirty="0">
              <a:latin typeface="Verdana" panose="020B0604030504040204" pitchFamily="34" charset="0"/>
              <a:ea typeface="Verdana" panose="020B0604030504040204" pitchFamily="34" charset="0"/>
              <a:cs typeface="Verdana" panose="020B0604030504040204" pitchFamily="34" charset="0"/>
            </a:endParaRPr>
          </a:p>
        </p:txBody>
      </p:sp>
      <p:sp>
        <p:nvSpPr>
          <p:cNvPr id="60" name="Oval 102">
            <a:hlinkClick r:id="" action="ppaction://noaction"/>
          </p:cNvPr>
          <p:cNvSpPr>
            <a:spLocks noChangeAspect="1"/>
          </p:cNvSpPr>
          <p:nvPr/>
        </p:nvSpPr>
        <p:spPr>
          <a:xfrm>
            <a:off x="3105389" y="2420027"/>
            <a:ext cx="337500" cy="3375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sz="1400" dirty="0" smtClean="0">
                <a:latin typeface="Verdana" panose="020B0604030504040204" pitchFamily="34" charset="0"/>
                <a:ea typeface="Verdana" panose="020B0604030504040204" pitchFamily="34" charset="0"/>
                <a:cs typeface="Verdana" panose="020B0604030504040204" pitchFamily="34" charset="0"/>
              </a:rPr>
              <a:t>19</a:t>
            </a:r>
            <a:endParaRPr lang="ca-ES" sz="1200" dirty="0">
              <a:latin typeface="Verdana" panose="020B0604030504040204" pitchFamily="34" charset="0"/>
              <a:ea typeface="Verdana" panose="020B0604030504040204" pitchFamily="34" charset="0"/>
              <a:cs typeface="Verdana" panose="020B0604030504040204" pitchFamily="34" charset="0"/>
            </a:endParaRPr>
          </a:p>
        </p:txBody>
      </p:sp>
      <p:sp>
        <p:nvSpPr>
          <p:cNvPr id="61" name="TextBox 104"/>
          <p:cNvSpPr txBox="1"/>
          <p:nvPr/>
        </p:nvSpPr>
        <p:spPr>
          <a:xfrm>
            <a:off x="3572678" y="2512603"/>
            <a:ext cx="2912952" cy="152349"/>
          </a:xfrm>
          <a:prstGeom prst="rect">
            <a:avLst/>
          </a:prstGeom>
          <a:noFill/>
        </p:spPr>
        <p:txBody>
          <a:bodyPr wrap="square" lIns="0" tIns="0" rIns="0" bIns="0" rtlCol="0" anchor="ctr">
            <a:spAutoFit/>
          </a:bodyPr>
          <a:lstStyle/>
          <a:p>
            <a:pPr>
              <a:lnSpc>
                <a:spcPct val="90000"/>
              </a:lnSpc>
            </a:pPr>
            <a:r>
              <a:rPr lang="ca-ES" sz="1100" dirty="0" smtClean="0">
                <a:latin typeface="Verdana" panose="020B0604030504040204" pitchFamily="34" charset="0"/>
                <a:ea typeface="Verdana" panose="020B0604030504040204" pitchFamily="34" charset="0"/>
                <a:cs typeface="Verdana" panose="020B0604030504040204" pitchFamily="34" charset="0"/>
              </a:rPr>
              <a:t>Accidents i mobilitat</a:t>
            </a:r>
            <a:endParaRPr lang="ca-ES" sz="1100" dirty="0">
              <a:latin typeface="Verdana" panose="020B0604030504040204" pitchFamily="34" charset="0"/>
              <a:ea typeface="Verdana" panose="020B0604030504040204" pitchFamily="34" charset="0"/>
              <a:cs typeface="Verdana" panose="020B0604030504040204" pitchFamily="34" charset="0"/>
            </a:endParaRPr>
          </a:p>
        </p:txBody>
      </p:sp>
      <p:sp>
        <p:nvSpPr>
          <p:cNvPr id="62" name="Oval 102">
            <a:hlinkClick r:id="" action="ppaction://noaction"/>
          </p:cNvPr>
          <p:cNvSpPr>
            <a:spLocks noChangeAspect="1"/>
          </p:cNvSpPr>
          <p:nvPr/>
        </p:nvSpPr>
        <p:spPr>
          <a:xfrm>
            <a:off x="3105389" y="2793200"/>
            <a:ext cx="337500" cy="3375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sz="1400" dirty="0" smtClean="0">
                <a:latin typeface="Verdana" panose="020B0604030504040204" pitchFamily="34" charset="0"/>
                <a:ea typeface="Verdana" panose="020B0604030504040204" pitchFamily="34" charset="0"/>
                <a:cs typeface="Verdana" panose="020B0604030504040204" pitchFamily="34" charset="0"/>
              </a:rPr>
              <a:t>22</a:t>
            </a:r>
            <a:endParaRPr lang="ca-ES" sz="1400" dirty="0">
              <a:latin typeface="Verdana" panose="020B0604030504040204" pitchFamily="34" charset="0"/>
              <a:ea typeface="Verdana" panose="020B0604030504040204" pitchFamily="34" charset="0"/>
              <a:cs typeface="Verdana" panose="020B0604030504040204" pitchFamily="34" charset="0"/>
            </a:endParaRPr>
          </a:p>
        </p:txBody>
      </p:sp>
      <p:sp>
        <p:nvSpPr>
          <p:cNvPr id="63" name="TextBox 104"/>
          <p:cNvSpPr txBox="1"/>
          <p:nvPr/>
        </p:nvSpPr>
        <p:spPr>
          <a:xfrm>
            <a:off x="3572678" y="2885776"/>
            <a:ext cx="2912952" cy="152349"/>
          </a:xfrm>
          <a:prstGeom prst="rect">
            <a:avLst/>
          </a:prstGeom>
          <a:noFill/>
        </p:spPr>
        <p:txBody>
          <a:bodyPr wrap="square" lIns="0" tIns="0" rIns="0" bIns="0" rtlCol="0" anchor="ctr">
            <a:spAutoFit/>
          </a:bodyPr>
          <a:lstStyle/>
          <a:p>
            <a:pPr>
              <a:lnSpc>
                <a:spcPct val="90000"/>
              </a:lnSpc>
            </a:pPr>
            <a:r>
              <a:rPr lang="ca-ES" sz="1100" dirty="0" smtClean="0">
                <a:latin typeface="Verdana" panose="020B0604030504040204" pitchFamily="34" charset="0"/>
                <a:ea typeface="Verdana" panose="020B0604030504040204" pitchFamily="34" charset="0"/>
                <a:cs typeface="Verdana" panose="020B0604030504040204" pitchFamily="34" charset="0"/>
              </a:rPr>
              <a:t>Alimentació i dieta</a:t>
            </a:r>
            <a:endParaRPr lang="ca-ES" sz="1100" dirty="0">
              <a:latin typeface="Verdana" panose="020B0604030504040204" pitchFamily="34" charset="0"/>
              <a:ea typeface="Verdana" panose="020B0604030504040204" pitchFamily="34" charset="0"/>
              <a:cs typeface="Verdana" panose="020B0604030504040204" pitchFamily="34" charset="0"/>
            </a:endParaRPr>
          </a:p>
        </p:txBody>
      </p:sp>
      <p:sp>
        <p:nvSpPr>
          <p:cNvPr id="64" name="Oval 102">
            <a:hlinkClick r:id="" action="ppaction://noaction"/>
          </p:cNvPr>
          <p:cNvSpPr>
            <a:spLocks noChangeAspect="1"/>
          </p:cNvSpPr>
          <p:nvPr/>
        </p:nvSpPr>
        <p:spPr>
          <a:xfrm>
            <a:off x="3105389" y="3522425"/>
            <a:ext cx="337500" cy="3375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sz="1400" dirty="0" smtClean="0">
                <a:latin typeface="Verdana" panose="020B0604030504040204" pitchFamily="34" charset="0"/>
                <a:ea typeface="Verdana" panose="020B0604030504040204" pitchFamily="34" charset="0"/>
                <a:cs typeface="Verdana" panose="020B0604030504040204" pitchFamily="34" charset="0"/>
              </a:rPr>
              <a:t>31</a:t>
            </a:r>
            <a:endParaRPr lang="ca-ES" sz="1400" dirty="0">
              <a:latin typeface="Verdana" panose="020B0604030504040204" pitchFamily="34" charset="0"/>
              <a:ea typeface="Verdana" panose="020B0604030504040204" pitchFamily="34" charset="0"/>
              <a:cs typeface="Verdana" panose="020B0604030504040204" pitchFamily="34" charset="0"/>
            </a:endParaRPr>
          </a:p>
        </p:txBody>
      </p:sp>
      <p:sp>
        <p:nvSpPr>
          <p:cNvPr id="65" name="TextBox 104"/>
          <p:cNvSpPr txBox="1"/>
          <p:nvPr/>
        </p:nvSpPr>
        <p:spPr>
          <a:xfrm>
            <a:off x="3572678" y="3598375"/>
            <a:ext cx="2912952" cy="152349"/>
          </a:xfrm>
          <a:prstGeom prst="rect">
            <a:avLst/>
          </a:prstGeom>
          <a:noFill/>
        </p:spPr>
        <p:txBody>
          <a:bodyPr wrap="square" lIns="0" tIns="0" rIns="0" bIns="0" rtlCol="0" anchor="ctr">
            <a:spAutoFit/>
          </a:bodyPr>
          <a:lstStyle/>
          <a:p>
            <a:pPr>
              <a:lnSpc>
                <a:spcPct val="90000"/>
              </a:lnSpc>
            </a:pPr>
            <a:r>
              <a:rPr lang="ca-ES" sz="1100" dirty="0" smtClean="0">
                <a:latin typeface="Verdana" panose="020B0604030504040204" pitchFamily="34" charset="0"/>
                <a:ea typeface="Verdana" panose="020B0604030504040204" pitchFamily="34" charset="0"/>
                <a:cs typeface="Verdana" panose="020B0604030504040204" pitchFamily="34" charset="0"/>
              </a:rPr>
              <a:t>Consum de substàncies </a:t>
            </a:r>
            <a:r>
              <a:rPr lang="ca-ES" sz="1100" dirty="0" err="1" smtClean="0">
                <a:latin typeface="Verdana" panose="020B0604030504040204" pitchFamily="34" charset="0"/>
                <a:ea typeface="Verdana" panose="020B0604030504040204" pitchFamily="34" charset="0"/>
                <a:cs typeface="Verdana" panose="020B0604030504040204" pitchFamily="34" charset="0"/>
              </a:rPr>
              <a:t>addictives</a:t>
            </a:r>
            <a:endParaRPr lang="ca-ES" sz="1100" dirty="0">
              <a:latin typeface="Verdana" panose="020B0604030504040204" pitchFamily="34" charset="0"/>
              <a:ea typeface="Verdana" panose="020B0604030504040204" pitchFamily="34" charset="0"/>
              <a:cs typeface="Verdana" panose="020B0604030504040204" pitchFamily="34" charset="0"/>
            </a:endParaRPr>
          </a:p>
        </p:txBody>
      </p:sp>
      <p:sp>
        <p:nvSpPr>
          <p:cNvPr id="66" name="Oval 102">
            <a:hlinkClick r:id="" action="ppaction://noaction"/>
          </p:cNvPr>
          <p:cNvSpPr>
            <a:spLocks noChangeAspect="1"/>
          </p:cNvSpPr>
          <p:nvPr/>
        </p:nvSpPr>
        <p:spPr>
          <a:xfrm>
            <a:off x="3105389" y="3872230"/>
            <a:ext cx="337500" cy="3375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sz="1400" dirty="0" smtClean="0">
                <a:latin typeface="Verdana" panose="020B0604030504040204" pitchFamily="34" charset="0"/>
                <a:ea typeface="Verdana" panose="020B0604030504040204" pitchFamily="34" charset="0"/>
                <a:cs typeface="Verdana" panose="020B0604030504040204" pitchFamily="34" charset="0"/>
              </a:rPr>
              <a:t>42</a:t>
            </a:r>
            <a:endParaRPr lang="ca-ES" sz="1400" dirty="0">
              <a:latin typeface="Verdana" panose="020B0604030504040204" pitchFamily="34" charset="0"/>
              <a:ea typeface="Verdana" panose="020B0604030504040204" pitchFamily="34" charset="0"/>
              <a:cs typeface="Verdana" panose="020B0604030504040204" pitchFamily="34" charset="0"/>
            </a:endParaRPr>
          </a:p>
        </p:txBody>
      </p:sp>
      <p:sp>
        <p:nvSpPr>
          <p:cNvPr id="67" name="TextBox 104"/>
          <p:cNvSpPr txBox="1"/>
          <p:nvPr/>
        </p:nvSpPr>
        <p:spPr>
          <a:xfrm>
            <a:off x="3572678" y="3964806"/>
            <a:ext cx="2912952" cy="152349"/>
          </a:xfrm>
          <a:prstGeom prst="rect">
            <a:avLst/>
          </a:prstGeom>
          <a:noFill/>
        </p:spPr>
        <p:txBody>
          <a:bodyPr wrap="square" lIns="0" tIns="0" rIns="0" bIns="0" rtlCol="0" anchor="ctr">
            <a:spAutoFit/>
          </a:bodyPr>
          <a:lstStyle/>
          <a:p>
            <a:pPr>
              <a:lnSpc>
                <a:spcPct val="90000"/>
              </a:lnSpc>
            </a:pPr>
            <a:r>
              <a:rPr lang="ca-ES" sz="1100" dirty="0">
                <a:latin typeface="Verdana" panose="020B0604030504040204" pitchFamily="34" charset="0"/>
                <a:ea typeface="Verdana" panose="020B0604030504040204" pitchFamily="34" charset="0"/>
                <a:cs typeface="Verdana" panose="020B0604030504040204" pitchFamily="34" charset="0"/>
              </a:rPr>
              <a:t>Sexualitat</a:t>
            </a:r>
          </a:p>
        </p:txBody>
      </p:sp>
      <p:sp>
        <p:nvSpPr>
          <p:cNvPr id="68" name="Oval 102">
            <a:hlinkClick r:id="" action="ppaction://noaction"/>
          </p:cNvPr>
          <p:cNvSpPr>
            <a:spLocks noChangeAspect="1"/>
          </p:cNvSpPr>
          <p:nvPr/>
        </p:nvSpPr>
        <p:spPr>
          <a:xfrm>
            <a:off x="3105389" y="4245403"/>
            <a:ext cx="337500" cy="3375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sz="1400" dirty="0" smtClean="0">
                <a:latin typeface="Verdana" panose="020B0604030504040204" pitchFamily="34" charset="0"/>
                <a:ea typeface="Verdana" panose="020B0604030504040204" pitchFamily="34" charset="0"/>
                <a:cs typeface="Verdana" panose="020B0604030504040204" pitchFamily="34" charset="0"/>
              </a:rPr>
              <a:t>48</a:t>
            </a:r>
            <a:endParaRPr lang="ca-ES" sz="1400" dirty="0">
              <a:latin typeface="Verdana" panose="020B0604030504040204" pitchFamily="34" charset="0"/>
              <a:ea typeface="Verdana" panose="020B0604030504040204" pitchFamily="34" charset="0"/>
              <a:cs typeface="Verdana" panose="020B0604030504040204" pitchFamily="34" charset="0"/>
            </a:endParaRPr>
          </a:p>
        </p:txBody>
      </p:sp>
      <p:grpSp>
        <p:nvGrpSpPr>
          <p:cNvPr id="11" name="Group 3"/>
          <p:cNvGrpSpPr/>
          <p:nvPr/>
        </p:nvGrpSpPr>
        <p:grpSpPr>
          <a:xfrm>
            <a:off x="6597903" y="1169408"/>
            <a:ext cx="2328933" cy="937977"/>
            <a:chOff x="272481" y="1190845"/>
            <a:chExt cx="2328933" cy="937977"/>
          </a:xfrm>
        </p:grpSpPr>
        <p:sp>
          <p:nvSpPr>
            <p:cNvPr id="71" name="Oval 39">
              <a:hlinkClick r:id="" action="ppaction://noaction"/>
            </p:cNvPr>
            <p:cNvSpPr>
              <a:spLocks noChangeAspect="1"/>
            </p:cNvSpPr>
            <p:nvPr/>
          </p:nvSpPr>
          <p:spPr>
            <a:xfrm>
              <a:off x="272481" y="1190845"/>
              <a:ext cx="612000" cy="6120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dirty="0" smtClean="0">
                  <a:latin typeface="Verdana" panose="020B0604030504040204" pitchFamily="34" charset="0"/>
                  <a:ea typeface="Verdana" panose="020B0604030504040204" pitchFamily="34" charset="0"/>
                  <a:cs typeface="Verdana" panose="020B0604030504040204" pitchFamily="34" charset="0"/>
                </a:rPr>
                <a:t>69</a:t>
              </a:r>
              <a:endParaRPr lang="ca-ES" dirty="0">
                <a:latin typeface="Verdana" panose="020B0604030504040204" pitchFamily="34" charset="0"/>
                <a:ea typeface="Verdana" panose="020B0604030504040204" pitchFamily="34" charset="0"/>
                <a:cs typeface="Verdana" panose="020B0604030504040204" pitchFamily="34" charset="0"/>
              </a:endParaRPr>
            </a:p>
          </p:txBody>
        </p:sp>
        <p:grpSp>
          <p:nvGrpSpPr>
            <p:cNvPr id="12" name="Group 2"/>
            <p:cNvGrpSpPr/>
            <p:nvPr/>
          </p:nvGrpSpPr>
          <p:grpSpPr>
            <a:xfrm>
              <a:off x="1161413" y="1304068"/>
              <a:ext cx="1440001" cy="824754"/>
              <a:chOff x="1161413" y="1276518"/>
              <a:chExt cx="1440001" cy="824754"/>
            </a:xfrm>
          </p:grpSpPr>
          <p:sp>
            <p:nvSpPr>
              <p:cNvPr id="73" name="TextBox 54"/>
              <p:cNvSpPr txBox="1"/>
              <p:nvPr/>
            </p:nvSpPr>
            <p:spPr>
              <a:xfrm>
                <a:off x="1161414" y="1443081"/>
                <a:ext cx="1440000" cy="166199"/>
              </a:xfrm>
              <a:prstGeom prst="rect">
                <a:avLst/>
              </a:prstGeom>
              <a:noFill/>
            </p:spPr>
            <p:txBody>
              <a:bodyPr wrap="square" lIns="0" tIns="0" rIns="0" bIns="0" rtlCol="0" anchor="ctr">
                <a:spAutoFit/>
              </a:bodyPr>
              <a:lstStyle/>
              <a:p>
                <a:pPr>
                  <a:lnSpc>
                    <a:spcPct val="90000"/>
                  </a:lnSpc>
                </a:pPr>
                <a:endParaRPr lang="ca-ES" sz="1200" dirty="0">
                  <a:latin typeface="Verdana" panose="020B0604030504040204" pitchFamily="34" charset="0"/>
                  <a:ea typeface="Verdana" panose="020B0604030504040204" pitchFamily="34" charset="0"/>
                  <a:cs typeface="Verdana" panose="020B0604030504040204" pitchFamily="34" charset="0"/>
                </a:endParaRPr>
              </a:p>
            </p:txBody>
          </p:sp>
          <p:cxnSp>
            <p:nvCxnSpPr>
              <p:cNvPr id="74" name="Straight Connector 55"/>
              <p:cNvCxnSpPr/>
              <p:nvPr/>
            </p:nvCxnSpPr>
            <p:spPr>
              <a:xfrm>
                <a:off x="1161413" y="1276518"/>
                <a:ext cx="1440000"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5" name="Straight Connector 56"/>
              <p:cNvCxnSpPr/>
              <p:nvPr/>
            </p:nvCxnSpPr>
            <p:spPr>
              <a:xfrm>
                <a:off x="1161413" y="2101272"/>
                <a:ext cx="1440000"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6" name="95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9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82" name="TextBox 104"/>
          <p:cNvSpPr txBox="1"/>
          <p:nvPr/>
        </p:nvSpPr>
        <p:spPr>
          <a:xfrm>
            <a:off x="3574950" y="4708747"/>
            <a:ext cx="2912952" cy="152349"/>
          </a:xfrm>
          <a:prstGeom prst="rect">
            <a:avLst/>
          </a:prstGeom>
          <a:noFill/>
        </p:spPr>
        <p:txBody>
          <a:bodyPr wrap="square" lIns="0" tIns="0" rIns="0" bIns="0" rtlCol="0" anchor="ctr">
            <a:spAutoFit/>
          </a:bodyPr>
          <a:lstStyle/>
          <a:p>
            <a:pPr>
              <a:lnSpc>
                <a:spcPct val="90000"/>
              </a:lnSpc>
            </a:pPr>
            <a:r>
              <a:rPr lang="ca-ES" sz="1100" dirty="0" smtClean="0">
                <a:latin typeface="Verdana" panose="020B0604030504040204" pitchFamily="34" charset="0"/>
                <a:ea typeface="Verdana" panose="020B0604030504040204" pitchFamily="34" charset="0"/>
                <a:cs typeface="Verdana" panose="020B0604030504040204" pitchFamily="34" charset="0"/>
              </a:rPr>
              <a:t>Altres dades</a:t>
            </a:r>
            <a:endParaRPr lang="ca-ES" sz="1100" dirty="0">
              <a:latin typeface="Verdana" panose="020B0604030504040204" pitchFamily="34" charset="0"/>
              <a:ea typeface="Verdana" panose="020B0604030504040204" pitchFamily="34" charset="0"/>
              <a:cs typeface="Verdana" panose="020B0604030504040204" pitchFamily="34" charset="0"/>
            </a:endParaRPr>
          </a:p>
        </p:txBody>
      </p:sp>
      <p:sp>
        <p:nvSpPr>
          <p:cNvPr id="98" name="Oval 102">
            <a:hlinkClick r:id="" action="ppaction://noaction"/>
          </p:cNvPr>
          <p:cNvSpPr>
            <a:spLocks noChangeAspect="1"/>
          </p:cNvSpPr>
          <p:nvPr/>
        </p:nvSpPr>
        <p:spPr>
          <a:xfrm>
            <a:off x="3107661" y="4616171"/>
            <a:ext cx="337500" cy="3375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sz="1400" dirty="0" smtClean="0">
                <a:latin typeface="Verdana" panose="020B0604030504040204" pitchFamily="34" charset="0"/>
                <a:ea typeface="Verdana" panose="020B0604030504040204" pitchFamily="34" charset="0"/>
                <a:cs typeface="Verdana" panose="020B0604030504040204" pitchFamily="34" charset="0"/>
              </a:rPr>
              <a:t>53</a:t>
            </a:r>
            <a:endParaRPr lang="ca-ES" sz="1400" dirty="0">
              <a:latin typeface="Verdana" panose="020B0604030504040204" pitchFamily="34" charset="0"/>
              <a:ea typeface="Verdana" panose="020B0604030504040204" pitchFamily="34" charset="0"/>
              <a:cs typeface="Verdana" panose="020B0604030504040204" pitchFamily="34" charset="0"/>
            </a:endParaRPr>
          </a:p>
        </p:txBody>
      </p:sp>
      <p:sp>
        <p:nvSpPr>
          <p:cNvPr id="54"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7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72" name="Oval 102">
            <a:hlinkClick r:id="" action="ppaction://noaction"/>
          </p:cNvPr>
          <p:cNvSpPr>
            <a:spLocks noChangeAspect="1"/>
          </p:cNvSpPr>
          <p:nvPr/>
        </p:nvSpPr>
        <p:spPr>
          <a:xfrm>
            <a:off x="3099842" y="3170051"/>
            <a:ext cx="337500" cy="337500"/>
          </a:xfrm>
          <a:prstGeom prst="ellipse">
            <a:avLst/>
          </a:prstGeom>
          <a:solidFill>
            <a:srgbClr val="33669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ca-ES" sz="1400" dirty="0" smtClean="0">
                <a:latin typeface="Verdana" panose="020B0604030504040204" pitchFamily="34" charset="0"/>
                <a:ea typeface="Verdana" panose="020B0604030504040204" pitchFamily="34" charset="0"/>
                <a:cs typeface="Verdana" panose="020B0604030504040204" pitchFamily="34" charset="0"/>
              </a:rPr>
              <a:t>26</a:t>
            </a:r>
            <a:endParaRPr lang="ca-ES" sz="1400" dirty="0">
              <a:latin typeface="Verdana" panose="020B0604030504040204" pitchFamily="34" charset="0"/>
              <a:ea typeface="Verdana" panose="020B0604030504040204" pitchFamily="34" charset="0"/>
              <a:cs typeface="Verdana" panose="020B0604030504040204" pitchFamily="34" charset="0"/>
            </a:endParaRPr>
          </a:p>
        </p:txBody>
      </p:sp>
      <p:sp>
        <p:nvSpPr>
          <p:cNvPr id="76" name="TextBox 104"/>
          <p:cNvSpPr txBox="1"/>
          <p:nvPr/>
        </p:nvSpPr>
        <p:spPr>
          <a:xfrm>
            <a:off x="3575444" y="3237688"/>
            <a:ext cx="2912952" cy="152349"/>
          </a:xfrm>
          <a:prstGeom prst="rect">
            <a:avLst/>
          </a:prstGeom>
          <a:noFill/>
        </p:spPr>
        <p:txBody>
          <a:bodyPr wrap="square" lIns="0" tIns="0" rIns="0" bIns="0" rtlCol="0" anchor="ctr">
            <a:spAutoFit/>
          </a:bodyPr>
          <a:lstStyle/>
          <a:p>
            <a:pPr>
              <a:lnSpc>
                <a:spcPct val="90000"/>
              </a:lnSpc>
            </a:pPr>
            <a:r>
              <a:rPr lang="ca-ES" sz="1100" dirty="0" smtClean="0">
                <a:latin typeface="Verdana" panose="020B0604030504040204" pitchFamily="34" charset="0"/>
                <a:ea typeface="Verdana" panose="020B0604030504040204" pitchFamily="34" charset="0"/>
                <a:cs typeface="Verdana" panose="020B0604030504040204" pitchFamily="34" charset="0"/>
              </a:rPr>
              <a:t>Lleure</a:t>
            </a:r>
            <a:endParaRPr lang="ca-ES" sz="1100" dirty="0">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49111142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74000"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3"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19"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ACCIDENTS I MOBILITAT</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20"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1"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8" name="14 CuadroTexto"/>
          <p:cNvSpPr txBox="1"/>
          <p:nvPr/>
        </p:nvSpPr>
        <p:spPr>
          <a:xfrm>
            <a:off x="393549" y="4970757"/>
            <a:ext cx="8600182" cy="123111"/>
          </a:xfrm>
          <a:prstGeom prst="rect">
            <a:avLst/>
          </a:prstGeom>
        </p:spPr>
        <p:txBody>
          <a:bodyPr vert="horz" wrap="square" lIns="0" tIns="0" rIns="0" bIns="0" rtlCol="0">
            <a:spAutoFit/>
          </a:bodyPr>
          <a:lstStyle/>
          <a:p>
            <a:pPr marL="4763" algn="ctr"/>
            <a:r>
              <a:rPr lang="ca-ES" sz="800" dirty="0" smtClean="0">
                <a:latin typeface="Verdana" panose="020B0604030504040204" pitchFamily="34" charset="0"/>
                <a:ea typeface="Verdana" panose="020B0604030504040204" pitchFamily="34" charset="0"/>
                <a:cs typeface="Verdana" panose="020B0604030504040204" pitchFamily="34" charset="0"/>
              </a:rPr>
              <a:t>20</a:t>
            </a:r>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Accidents"/>
          <p:cNvGraphicFramePr>
            <a:graphicFrameLocks/>
          </p:cNvGraphicFramePr>
          <p:nvPr>
            <p:extLst>
              <p:ext uri="{D42A27DB-BD31-4B8C-83A1-F6EECF244321}">
                <p14:modId xmlns:p14="http://schemas.microsoft.com/office/powerpoint/2010/main" val="2876743549"/>
              </p:ext>
            </p:extLst>
          </p:nvPr>
        </p:nvGraphicFramePr>
        <p:xfrm>
          <a:off x="252000" y="1440000"/>
          <a:ext cx="3312000" cy="2268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Freq_accidents"/>
          <p:cNvGraphicFramePr>
            <a:graphicFrameLocks/>
          </p:cNvGraphicFramePr>
          <p:nvPr>
            <p:extLst>
              <p:ext uri="{D42A27DB-BD31-4B8C-83A1-F6EECF244321}">
                <p14:modId xmlns:p14="http://schemas.microsoft.com/office/powerpoint/2010/main" val="2883997246"/>
              </p:ext>
            </p:extLst>
          </p:nvPr>
        </p:nvGraphicFramePr>
        <p:xfrm>
          <a:off x="3600000" y="900000"/>
          <a:ext cx="5220000" cy="324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344852514"/>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3674514506"/>
                    </a:ext>
                  </a:extLst>
                </a:gridCol>
              </a:tblGrid>
              <a:tr h="1200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1656509307"/>
                  </a:ext>
                </a:extLst>
              </a:tr>
              <a:tr h="120000">
                <a:tc>
                  <a:txBody>
                    <a:bodyPr/>
                    <a:lstStyle/>
                    <a:p>
                      <a:pPr algn="l" fontAlgn="b"/>
                      <a:r>
                        <a:rPr lang="ca-ES" sz="700" b="0" i="0" u="none" strike="noStrike">
                          <a:solidFill>
                            <a:srgbClr val="000000"/>
                          </a:solidFill>
                          <a:effectLst/>
                          <a:latin typeface="Calibri" panose="020F0502020204030204" pitchFamily="34" charset="0"/>
                        </a:rPr>
                        <a:t>Q15. En els últims 12 mesos, quants accidents has tingut que hagin comportat assistència mèdica?</a:t>
                      </a:r>
                    </a:p>
                  </a:txBody>
                  <a:tcPr marL="0" marR="0" marT="0" marB="0" anchor="b">
                    <a:lnL>
                      <a:noFill/>
                    </a:lnL>
                    <a:lnR>
                      <a:noFill/>
                    </a:lnR>
                    <a:lnT>
                      <a:noFill/>
                    </a:lnT>
                    <a:lnB>
                      <a:noFill/>
                    </a:lnB>
                  </a:tcPr>
                </a:tc>
                <a:extLst>
                  <a:ext uri="{0D108BD9-81ED-4DB2-BD59-A6C34878D82A}">
                    <a16:rowId xmlns:a16="http://schemas.microsoft.com/office/drawing/2014/main" xmlns="" val="1842741415"/>
                  </a:ext>
                </a:extLst>
              </a:tr>
              <a:tr h="120000">
                <a:tc>
                  <a:txBody>
                    <a:bodyPr/>
                    <a:lstStyle/>
                    <a:p>
                      <a:pPr algn="l" fontAlgn="b"/>
                      <a:r>
                        <a:rPr lang="ca-ES" sz="700" b="0" i="0" u="none" strike="noStrike" dirty="0">
                          <a:solidFill>
                            <a:srgbClr val="000000"/>
                          </a:solidFill>
                          <a:effectLst/>
                          <a:latin typeface="Calibri" panose="020F0502020204030204" pitchFamily="34" charset="0"/>
                        </a:rPr>
                        <a:t>Q16. Amb quina freqüència utilitzes els mitjans de transport següents?</a:t>
                      </a:r>
                    </a:p>
                  </a:txBody>
                  <a:tcPr marL="0" marR="0" marT="0" marB="0" anchor="b">
                    <a:lnL>
                      <a:noFill/>
                    </a:lnL>
                    <a:lnR>
                      <a:noFill/>
                    </a:lnR>
                    <a:lnT>
                      <a:noFill/>
                    </a:lnT>
                    <a:lnB>
                      <a:noFill/>
                    </a:lnB>
                  </a:tcPr>
                </a:tc>
                <a:extLst>
                  <a:ext uri="{0D108BD9-81ED-4DB2-BD59-A6C34878D82A}">
                    <a16:rowId xmlns:a16="http://schemas.microsoft.com/office/drawing/2014/main" xmlns="" val="4164415552"/>
                  </a:ext>
                </a:extLst>
              </a:tr>
            </a:tbl>
          </a:graphicData>
        </a:graphic>
      </p:graphicFrame>
    </p:spTree>
    <p:extLst>
      <p:ext uri="{BB962C8B-B14F-4D97-AF65-F5344CB8AC3E}">
        <p14:creationId xmlns:p14="http://schemas.microsoft.com/office/powerpoint/2010/main" val="128907784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74000"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3"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19"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ACCIDENTS I MOBILITAT</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8"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9"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10" name="14 CuadroTexto"/>
          <p:cNvSpPr txBox="1"/>
          <p:nvPr/>
        </p:nvSpPr>
        <p:spPr>
          <a:xfrm>
            <a:off x="393549" y="4970757"/>
            <a:ext cx="8600182" cy="123111"/>
          </a:xfrm>
          <a:prstGeom prst="rect">
            <a:avLst/>
          </a:prstGeom>
        </p:spPr>
        <p:txBody>
          <a:bodyPr vert="horz" wrap="square" lIns="0" tIns="0" rIns="0" bIns="0" rtlCol="0">
            <a:spAutoFit/>
          </a:bodyPr>
          <a:lstStyle/>
          <a:p>
            <a:pPr marL="4763" algn="ctr"/>
            <a:r>
              <a:rPr lang="ca-ES" sz="800" dirty="0" smtClean="0">
                <a:latin typeface="Verdana" panose="020B0604030504040204" pitchFamily="34" charset="0"/>
                <a:ea typeface="Verdana" panose="020B0604030504040204" pitchFamily="34" charset="0"/>
                <a:cs typeface="Verdana" panose="020B0604030504040204" pitchFamily="34" charset="0"/>
              </a:rPr>
              <a:t>21</a:t>
            </a:r>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11" name="Cinturo"/>
          <p:cNvGraphicFramePr>
            <a:graphicFrameLocks/>
          </p:cNvGraphicFramePr>
          <p:nvPr>
            <p:extLst>
              <p:ext uri="{D42A27DB-BD31-4B8C-83A1-F6EECF244321}">
                <p14:modId xmlns:p14="http://schemas.microsoft.com/office/powerpoint/2010/main" val="1524842674"/>
              </p:ext>
            </p:extLst>
          </p:nvPr>
        </p:nvGraphicFramePr>
        <p:xfrm>
          <a:off x="72000" y="1080000"/>
          <a:ext cx="2988000" cy="270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Casc_moto"/>
          <p:cNvGraphicFramePr>
            <a:graphicFrameLocks/>
          </p:cNvGraphicFramePr>
          <p:nvPr>
            <p:extLst>
              <p:ext uri="{D42A27DB-BD31-4B8C-83A1-F6EECF244321}">
                <p14:modId xmlns:p14="http://schemas.microsoft.com/office/powerpoint/2010/main" val="2714884121"/>
              </p:ext>
            </p:extLst>
          </p:nvPr>
        </p:nvGraphicFramePr>
        <p:xfrm>
          <a:off x="3060000" y="1180800"/>
          <a:ext cx="2988000" cy="270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 name="Casc_bici"/>
          <p:cNvGraphicFramePr>
            <a:graphicFrameLocks/>
          </p:cNvGraphicFramePr>
          <p:nvPr>
            <p:extLst>
              <p:ext uri="{D42A27DB-BD31-4B8C-83A1-F6EECF244321}">
                <p14:modId xmlns:p14="http://schemas.microsoft.com/office/powerpoint/2010/main" val="1801160511"/>
              </p:ext>
            </p:extLst>
          </p:nvPr>
        </p:nvGraphicFramePr>
        <p:xfrm>
          <a:off x="6120000" y="1180800"/>
          <a:ext cx="2988000" cy="270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 name="Tabla 1"/>
          <p:cNvGraphicFramePr>
            <a:graphicFrameLocks noGrp="1"/>
          </p:cNvGraphicFramePr>
          <p:nvPr>
            <p:extLst>
              <p:ext uri="{D42A27DB-BD31-4B8C-83A1-F6EECF244321}">
                <p14:modId xmlns:p14="http://schemas.microsoft.com/office/powerpoint/2010/main" val="885914250"/>
              </p:ext>
            </p:extLst>
          </p:nvPr>
        </p:nvGraphicFramePr>
        <p:xfrm>
          <a:off x="360000" y="4608000"/>
          <a:ext cx="5400000" cy="426720"/>
        </p:xfrm>
        <a:graphic>
          <a:graphicData uri="http://schemas.openxmlformats.org/drawingml/2006/table">
            <a:tbl>
              <a:tblPr/>
              <a:tblGrid>
                <a:gridCol w="5400000">
                  <a:extLst>
                    <a:ext uri="{9D8B030D-6E8A-4147-A177-3AD203B41FA5}">
                      <a16:colId xmlns:a16="http://schemas.microsoft.com/office/drawing/2014/main" xmlns="" val="3204849812"/>
                    </a:ext>
                  </a:extLst>
                </a:gridCol>
              </a:tblGrid>
              <a:tr h="90000">
                <a:tc>
                  <a:txBody>
                    <a:bodyPr/>
                    <a:lstStyle/>
                    <a:p>
                      <a:pPr algn="l" fontAlgn="b"/>
                      <a:r>
                        <a:rPr lang="es-ES" sz="700" b="0" i="0" u="none" strike="noStrike">
                          <a:solidFill>
                            <a:srgbClr val="000000"/>
                          </a:solidFill>
                          <a:effectLst/>
                          <a:latin typeface="Calibri" panose="020F0502020204030204" pitchFamily="34" charset="0"/>
                        </a:rPr>
                        <a:t>Base: Utilitza el mitjà de transport</a:t>
                      </a:r>
                    </a:p>
                  </a:txBody>
                  <a:tcPr marL="0" marR="0" marT="0" marB="0" anchor="b">
                    <a:lnL>
                      <a:noFill/>
                    </a:lnL>
                    <a:lnR>
                      <a:noFill/>
                    </a:lnR>
                    <a:lnT>
                      <a:noFill/>
                    </a:lnT>
                    <a:lnB>
                      <a:noFill/>
                    </a:lnB>
                  </a:tcPr>
                </a:tc>
                <a:extLst>
                  <a:ext uri="{0D108BD9-81ED-4DB2-BD59-A6C34878D82A}">
                    <a16:rowId xmlns:a16="http://schemas.microsoft.com/office/drawing/2014/main" xmlns="" val="778114107"/>
                  </a:ext>
                </a:extLst>
              </a:tr>
              <a:tr h="90000">
                <a:tc>
                  <a:txBody>
                    <a:bodyPr/>
                    <a:lstStyle/>
                    <a:p>
                      <a:pPr algn="l" fontAlgn="b"/>
                      <a:r>
                        <a:rPr lang="ca-ES" sz="700" b="0" i="0" u="none" strike="noStrike">
                          <a:solidFill>
                            <a:srgbClr val="000000"/>
                          </a:solidFill>
                          <a:effectLst/>
                          <a:latin typeface="Calibri" panose="020F0502020204030204" pitchFamily="34" charset="0"/>
                        </a:rPr>
                        <a:t>Q16. Amb quina freqüència utilitzes els mitjans de transport següents?</a:t>
                      </a:r>
                    </a:p>
                  </a:txBody>
                  <a:tcPr marL="0" marR="0" marT="0" marB="0" anchor="b">
                    <a:lnL>
                      <a:noFill/>
                    </a:lnL>
                    <a:lnR>
                      <a:noFill/>
                    </a:lnR>
                    <a:lnT>
                      <a:noFill/>
                    </a:lnT>
                    <a:lnB>
                      <a:noFill/>
                    </a:lnB>
                  </a:tcPr>
                </a:tc>
                <a:extLst>
                  <a:ext uri="{0D108BD9-81ED-4DB2-BD59-A6C34878D82A}">
                    <a16:rowId xmlns:a16="http://schemas.microsoft.com/office/drawing/2014/main" xmlns="" val="4028018672"/>
                  </a:ext>
                </a:extLst>
              </a:tr>
              <a:tr h="90000">
                <a:tc>
                  <a:txBody>
                    <a:bodyPr/>
                    <a:lstStyle/>
                    <a:p>
                      <a:pPr algn="l" fontAlgn="b"/>
                      <a:r>
                        <a:rPr lang="ca-ES" sz="700" b="0" i="0" u="none" strike="noStrike">
                          <a:solidFill>
                            <a:srgbClr val="000000"/>
                          </a:solidFill>
                          <a:effectLst/>
                          <a:latin typeface="Calibri" panose="020F0502020204030204" pitchFamily="34" charset="0"/>
                        </a:rPr>
                        <a:t>Q17. Quan vas amb cotxe et poses el cinturó de seguretat?</a:t>
                      </a:r>
                    </a:p>
                  </a:txBody>
                  <a:tcPr marL="0" marR="0" marT="0" marB="0" anchor="b">
                    <a:lnL>
                      <a:noFill/>
                    </a:lnL>
                    <a:lnR>
                      <a:noFill/>
                    </a:lnR>
                    <a:lnT>
                      <a:noFill/>
                    </a:lnT>
                    <a:lnB>
                      <a:noFill/>
                    </a:lnB>
                  </a:tcPr>
                </a:tc>
                <a:extLst>
                  <a:ext uri="{0D108BD9-81ED-4DB2-BD59-A6C34878D82A}">
                    <a16:rowId xmlns:a16="http://schemas.microsoft.com/office/drawing/2014/main" xmlns="" val="3294141651"/>
                  </a:ext>
                </a:extLst>
              </a:tr>
              <a:tr h="90000">
                <a:tc>
                  <a:txBody>
                    <a:bodyPr/>
                    <a:lstStyle/>
                    <a:p>
                      <a:pPr algn="l" fontAlgn="b"/>
                      <a:r>
                        <a:rPr lang="ca-ES" sz="700" b="0" i="0" u="none" strike="noStrike" dirty="0">
                          <a:solidFill>
                            <a:srgbClr val="000000"/>
                          </a:solidFill>
                          <a:effectLst/>
                          <a:latin typeface="Calibri" panose="020F0502020204030204" pitchFamily="34" charset="0"/>
                        </a:rPr>
                        <a:t>Q18. Quan vas amb moto o amb bici, et poses el casc?</a:t>
                      </a:r>
                    </a:p>
                  </a:txBody>
                  <a:tcPr marL="0" marR="0" marT="0" marB="0" anchor="b">
                    <a:lnL>
                      <a:noFill/>
                    </a:lnL>
                    <a:lnR>
                      <a:noFill/>
                    </a:lnR>
                    <a:lnT>
                      <a:noFill/>
                    </a:lnT>
                    <a:lnB>
                      <a:noFill/>
                    </a:lnB>
                  </a:tcPr>
                </a:tc>
                <a:extLst>
                  <a:ext uri="{0D108BD9-81ED-4DB2-BD59-A6C34878D82A}">
                    <a16:rowId xmlns:a16="http://schemas.microsoft.com/office/drawing/2014/main" xmlns="" val="976577330"/>
                  </a:ext>
                </a:extLst>
              </a:tr>
            </a:tbl>
          </a:graphicData>
        </a:graphic>
      </p:graphicFrame>
      <p:sp>
        <p:nvSpPr>
          <p:cNvPr id="16" name="Estel de 5 puntes 15"/>
          <p:cNvSpPr/>
          <p:nvPr/>
        </p:nvSpPr>
        <p:spPr>
          <a:xfrm>
            <a:off x="2683014" y="1080000"/>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7" name="Estel de 5 puntes 16"/>
          <p:cNvSpPr/>
          <p:nvPr/>
        </p:nvSpPr>
        <p:spPr>
          <a:xfrm>
            <a:off x="8659618" y="1241476"/>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128907784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13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22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6"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9"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7"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20"/>
          <p:cNvSpPr>
            <a:spLocks noGrp="1"/>
          </p:cNvSpPr>
          <p:nvPr>
            <p:ph type="body" sz="quarter" idx="13"/>
          </p:nvPr>
        </p:nvSpPr>
        <p:spPr>
          <a:xfrm>
            <a:off x="3781046" y="2746678"/>
            <a:ext cx="5362952" cy="1511033"/>
          </a:xfrm>
        </p:spPr>
        <p:txBody>
          <a:bodyPr anchor="t" anchorCtr="0">
            <a:noAutofit/>
          </a:bodyPr>
          <a:lstStyle/>
          <a:p>
            <a:pPr marL="631825" indent="-457200">
              <a:spcBef>
                <a:spcPts val="0"/>
              </a:spcBef>
              <a:spcAft>
                <a:spcPts val="0"/>
              </a:spcAft>
            </a:pPr>
            <a:r>
              <a:rPr lang="ca-ES" sz="20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ALIMENTACIÓ I DIETA</a:t>
            </a:r>
            <a:endPar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endParaRPr>
          </a:p>
          <a:p>
            <a:pPr marL="834093" lvl="2" indent="-190500">
              <a:spcBef>
                <a:spcPts val="0"/>
              </a:spcBef>
              <a:spcAft>
                <a:spcPts val="0"/>
              </a:spcAft>
            </a:pPr>
            <a:r>
              <a:rPr lang="ca-ES" sz="20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Esmorzar</a:t>
            </a:r>
          </a:p>
          <a:p>
            <a:pPr marL="834093" lvl="2" indent="-190500">
              <a:spcBef>
                <a:spcPts val="0"/>
              </a:spcBef>
              <a:spcAft>
                <a:spcPts val="0"/>
              </a:spcAft>
            </a:pPr>
            <a:r>
              <a:rPr lang="ca-ES" sz="20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Productes que consumeix</a:t>
            </a:r>
            <a:endPar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endParaRPr>
          </a:p>
          <a:p>
            <a:pPr marL="834093" lvl="2" indent="-190500">
              <a:spcBef>
                <a:spcPts val="0"/>
              </a:spcBef>
              <a:spcAft>
                <a:spcPts val="0"/>
              </a:spcAft>
            </a:pPr>
            <a:r>
              <a:rPr lang="ca-ES" sz="20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Dieta</a:t>
            </a:r>
            <a:endPar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45293403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7820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 name="18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23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1"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7"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2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4"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5"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ALIMENTACIÓ I DIETA</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Freq_esmorzar"/>
          <p:cNvGraphicFramePr>
            <a:graphicFrameLocks/>
          </p:cNvGraphicFramePr>
          <p:nvPr>
            <p:extLst>
              <p:ext uri="{D42A27DB-BD31-4B8C-83A1-F6EECF244321}">
                <p14:modId xmlns:p14="http://schemas.microsoft.com/office/powerpoint/2010/main" val="3475938428"/>
              </p:ext>
            </p:extLst>
          </p:nvPr>
        </p:nvGraphicFramePr>
        <p:xfrm>
          <a:off x="18000" y="1349999"/>
          <a:ext cx="3168000" cy="234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Esmorzar_mig_mati"/>
          <p:cNvGraphicFramePr>
            <a:graphicFrameLocks/>
          </p:cNvGraphicFramePr>
          <p:nvPr>
            <p:extLst>
              <p:ext uri="{D42A27DB-BD31-4B8C-83A1-F6EECF244321}">
                <p14:modId xmlns:p14="http://schemas.microsoft.com/office/powerpoint/2010/main" val="3401373057"/>
              </p:ext>
            </p:extLst>
          </p:nvPr>
        </p:nvGraphicFramePr>
        <p:xfrm>
          <a:off x="2988000" y="1350000"/>
          <a:ext cx="3168000" cy="234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Que_esmorzar"/>
          <p:cNvGraphicFramePr>
            <a:graphicFrameLocks/>
          </p:cNvGraphicFramePr>
          <p:nvPr>
            <p:extLst>
              <p:ext uri="{D42A27DB-BD31-4B8C-83A1-F6EECF244321}">
                <p14:modId xmlns:p14="http://schemas.microsoft.com/office/powerpoint/2010/main" val="3591924017"/>
              </p:ext>
            </p:extLst>
          </p:nvPr>
        </p:nvGraphicFramePr>
        <p:xfrm>
          <a:off x="4968000" y="1620000"/>
          <a:ext cx="4752000" cy="309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949432005"/>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3194220116"/>
                    </a:ext>
                  </a:extLst>
                </a:gridCol>
              </a:tblGrid>
              <a:tr h="120000">
                <a:tc>
                  <a:txBody>
                    <a:bodyPr/>
                    <a:lstStyle/>
                    <a:p>
                      <a:pPr algn="l" fontAlgn="b"/>
                      <a:r>
                        <a:rPr lang="pt-BR" sz="700" b="0" i="0" u="none" strike="noStrike">
                          <a:solidFill>
                            <a:srgbClr val="000000"/>
                          </a:solidFill>
                          <a:effectLst/>
                          <a:latin typeface="Calibri" panose="020F0502020204030204" pitchFamily="34" charset="0"/>
                        </a:rPr>
                        <a:t>Base: Total Mostra (n=76); Nois (n=36); Noies (n=40)</a:t>
                      </a:r>
                    </a:p>
                  </a:txBody>
                  <a:tcPr marL="0" marR="0" marT="0" marB="0" anchor="b">
                    <a:lnL>
                      <a:noFill/>
                    </a:lnL>
                    <a:lnR>
                      <a:noFill/>
                    </a:lnR>
                    <a:lnT>
                      <a:noFill/>
                    </a:lnT>
                    <a:lnB>
                      <a:noFill/>
                    </a:lnB>
                  </a:tcPr>
                </a:tc>
                <a:extLst>
                  <a:ext uri="{0D108BD9-81ED-4DB2-BD59-A6C34878D82A}">
                    <a16:rowId xmlns:a16="http://schemas.microsoft.com/office/drawing/2014/main" xmlns="" val="1242403317"/>
                  </a:ext>
                </a:extLst>
              </a:tr>
              <a:tr h="120000">
                <a:tc>
                  <a:txBody>
                    <a:bodyPr/>
                    <a:lstStyle/>
                    <a:p>
                      <a:pPr algn="l" fontAlgn="b"/>
                      <a:r>
                        <a:rPr lang="ca-ES" sz="700" b="0" i="0" u="none" strike="noStrike">
                          <a:solidFill>
                            <a:srgbClr val="000000"/>
                          </a:solidFill>
                          <a:effectLst/>
                          <a:latin typeface="Calibri" panose="020F0502020204030204" pitchFamily="34" charset="0"/>
                        </a:rPr>
                        <a:t>Q21. Quantes vegades has fet els següents àpats durant els últims 7 dies? Esmorzar abans de sortir de casa/a mig matí</a:t>
                      </a:r>
                    </a:p>
                  </a:txBody>
                  <a:tcPr marL="0" marR="0" marT="0" marB="0" anchor="b">
                    <a:lnL>
                      <a:noFill/>
                    </a:lnL>
                    <a:lnR>
                      <a:noFill/>
                    </a:lnR>
                    <a:lnT>
                      <a:noFill/>
                    </a:lnT>
                    <a:lnB>
                      <a:noFill/>
                    </a:lnB>
                  </a:tcPr>
                </a:tc>
                <a:extLst>
                  <a:ext uri="{0D108BD9-81ED-4DB2-BD59-A6C34878D82A}">
                    <a16:rowId xmlns:a16="http://schemas.microsoft.com/office/drawing/2014/main" xmlns="" val="2624213131"/>
                  </a:ext>
                </a:extLst>
              </a:tr>
              <a:tr h="120000">
                <a:tc>
                  <a:txBody>
                    <a:bodyPr/>
                    <a:lstStyle/>
                    <a:p>
                      <a:pPr algn="l" fontAlgn="b"/>
                      <a:r>
                        <a:rPr lang="ca-ES" sz="700" b="0" i="0" u="none" strike="noStrike" dirty="0">
                          <a:solidFill>
                            <a:srgbClr val="000000"/>
                          </a:solidFill>
                          <a:effectLst/>
                          <a:latin typeface="Calibri" panose="020F0502020204030204" pitchFamily="34" charset="0"/>
                        </a:rPr>
                        <a:t>Q22. Si esmorzes abans de sortir de casa, què sols prendre?</a:t>
                      </a:r>
                    </a:p>
                  </a:txBody>
                  <a:tcPr marL="0" marR="0" marT="0" marB="0" anchor="b">
                    <a:lnL>
                      <a:noFill/>
                    </a:lnL>
                    <a:lnR>
                      <a:noFill/>
                    </a:lnR>
                    <a:lnT>
                      <a:noFill/>
                    </a:lnT>
                    <a:lnB>
                      <a:noFill/>
                    </a:lnB>
                  </a:tcPr>
                </a:tc>
                <a:extLst>
                  <a:ext uri="{0D108BD9-81ED-4DB2-BD59-A6C34878D82A}">
                    <a16:rowId xmlns:a16="http://schemas.microsoft.com/office/drawing/2014/main" xmlns="" val="2333394780"/>
                  </a:ext>
                </a:extLst>
              </a:tr>
            </a:tbl>
          </a:graphicData>
        </a:graphic>
      </p:graphicFrame>
    </p:spTree>
    <p:extLst>
      <p:ext uri="{BB962C8B-B14F-4D97-AF65-F5344CB8AC3E}">
        <p14:creationId xmlns:p14="http://schemas.microsoft.com/office/powerpoint/2010/main" val="312843813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7820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 name="18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24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1"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7"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2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4"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5"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ALIMENTACIÓ I DIETA</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Aliments1"/>
          <p:cNvGraphicFramePr>
            <a:graphicFrameLocks/>
          </p:cNvGraphicFramePr>
          <p:nvPr>
            <p:extLst>
              <p:ext uri="{D42A27DB-BD31-4B8C-83A1-F6EECF244321}">
                <p14:modId xmlns:p14="http://schemas.microsoft.com/office/powerpoint/2010/main" val="4249386069"/>
              </p:ext>
            </p:extLst>
          </p:nvPr>
        </p:nvGraphicFramePr>
        <p:xfrm>
          <a:off x="0" y="791999"/>
          <a:ext cx="5544000" cy="2358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Aliments2"/>
          <p:cNvGraphicFramePr>
            <a:graphicFrameLocks/>
          </p:cNvGraphicFramePr>
          <p:nvPr>
            <p:extLst>
              <p:ext uri="{D42A27DB-BD31-4B8C-83A1-F6EECF244321}">
                <p14:modId xmlns:p14="http://schemas.microsoft.com/office/powerpoint/2010/main" val="4031545052"/>
              </p:ext>
            </p:extLst>
          </p:nvPr>
        </p:nvGraphicFramePr>
        <p:xfrm>
          <a:off x="-1" y="3239999"/>
          <a:ext cx="5580000" cy="133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Adherencia"/>
          <p:cNvGraphicFramePr>
            <a:graphicFrameLocks/>
          </p:cNvGraphicFramePr>
          <p:nvPr>
            <p:extLst>
              <p:ext uri="{D42A27DB-BD31-4B8C-83A1-F6EECF244321}">
                <p14:modId xmlns:p14="http://schemas.microsoft.com/office/powerpoint/2010/main" val="2638348851"/>
              </p:ext>
            </p:extLst>
          </p:nvPr>
        </p:nvGraphicFramePr>
        <p:xfrm>
          <a:off x="5616000" y="1368000"/>
          <a:ext cx="3060000" cy="277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 name="Tabla 1"/>
          <p:cNvGraphicFramePr>
            <a:graphicFrameLocks noGrp="1"/>
          </p:cNvGraphicFramePr>
          <p:nvPr>
            <p:extLst>
              <p:ext uri="{D42A27DB-BD31-4B8C-83A1-F6EECF244321}">
                <p14:modId xmlns:p14="http://schemas.microsoft.com/office/powerpoint/2010/main" val="2998531478"/>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1218412986"/>
                    </a:ext>
                  </a:extLst>
                </a:gridCol>
              </a:tblGrid>
              <a:tr h="1200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1121578789"/>
                  </a:ext>
                </a:extLst>
              </a:tr>
              <a:tr h="120000">
                <a:tc>
                  <a:txBody>
                    <a:bodyPr/>
                    <a:lstStyle/>
                    <a:p>
                      <a:pPr algn="l" fontAlgn="b"/>
                      <a:r>
                        <a:rPr lang="fr-FR" sz="700" b="0" i="0" u="none" strike="noStrike">
                          <a:solidFill>
                            <a:srgbClr val="000000"/>
                          </a:solidFill>
                          <a:effectLst/>
                          <a:latin typeface="Calibri" panose="020F0502020204030204" pitchFamily="34" charset="0"/>
                        </a:rPr>
                        <a:t>Q23. Quantes vegades has pres els següents productes en els darrers 7 dies?</a:t>
                      </a:r>
                    </a:p>
                  </a:txBody>
                  <a:tcPr marL="0" marR="0" marT="0" marB="0" anchor="b">
                    <a:lnL>
                      <a:noFill/>
                    </a:lnL>
                    <a:lnR>
                      <a:noFill/>
                    </a:lnR>
                    <a:lnT>
                      <a:noFill/>
                    </a:lnT>
                    <a:lnB>
                      <a:noFill/>
                    </a:lnB>
                  </a:tcPr>
                </a:tc>
                <a:extLst>
                  <a:ext uri="{0D108BD9-81ED-4DB2-BD59-A6C34878D82A}">
                    <a16:rowId xmlns:a16="http://schemas.microsoft.com/office/drawing/2014/main" xmlns="" val="3779102138"/>
                  </a:ext>
                </a:extLst>
              </a:tr>
              <a:tr h="120000">
                <a:tc>
                  <a:txBody>
                    <a:bodyPr/>
                    <a:lstStyle/>
                    <a:p>
                      <a:pPr algn="l" fontAlgn="b"/>
                      <a:r>
                        <a:rPr lang="it-IT" sz="700" b="0" i="0" u="none" strike="noStrike" dirty="0">
                          <a:solidFill>
                            <a:srgbClr val="000000"/>
                          </a:solidFill>
                          <a:effectLst/>
                          <a:latin typeface="Calibri" panose="020F0502020204030204" pitchFamily="34" charset="0"/>
                        </a:rPr>
                        <a:t>Q23. Adherència a la dieta Mediterrània</a:t>
                      </a:r>
                    </a:p>
                  </a:txBody>
                  <a:tcPr marL="0" marR="0" marT="0" marB="0" anchor="b">
                    <a:lnL>
                      <a:noFill/>
                    </a:lnL>
                    <a:lnR>
                      <a:noFill/>
                    </a:lnR>
                    <a:lnT>
                      <a:noFill/>
                    </a:lnT>
                    <a:lnB>
                      <a:noFill/>
                    </a:lnB>
                  </a:tcPr>
                </a:tc>
                <a:extLst>
                  <a:ext uri="{0D108BD9-81ED-4DB2-BD59-A6C34878D82A}">
                    <a16:rowId xmlns:a16="http://schemas.microsoft.com/office/drawing/2014/main" xmlns="" val="678475632"/>
                  </a:ext>
                </a:extLst>
              </a:tr>
            </a:tbl>
          </a:graphicData>
        </a:graphic>
      </p:graphicFrame>
      <p:sp>
        <p:nvSpPr>
          <p:cNvPr id="13" name="Estel de 5 puntes 12"/>
          <p:cNvSpPr/>
          <p:nvPr/>
        </p:nvSpPr>
        <p:spPr>
          <a:xfrm>
            <a:off x="292958" y="2501934"/>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4" name="Estel de 5 puntes 13"/>
          <p:cNvSpPr/>
          <p:nvPr/>
        </p:nvSpPr>
        <p:spPr>
          <a:xfrm>
            <a:off x="721640" y="3928863"/>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5" name="Estel de 5 puntes 14"/>
          <p:cNvSpPr/>
          <p:nvPr/>
        </p:nvSpPr>
        <p:spPr>
          <a:xfrm>
            <a:off x="-1" y="3597854"/>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6" name="Estel de 5 puntes 15"/>
          <p:cNvSpPr/>
          <p:nvPr/>
        </p:nvSpPr>
        <p:spPr>
          <a:xfrm>
            <a:off x="458538" y="3425223"/>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8" name="Estel de 5 puntes 17"/>
          <p:cNvSpPr/>
          <p:nvPr/>
        </p:nvSpPr>
        <p:spPr>
          <a:xfrm>
            <a:off x="711164" y="4090912"/>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312843813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7820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 name="18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25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1"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7"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2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4"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5"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ALIMENTACIÓ I DIETA</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Dieta1"/>
          <p:cNvGraphicFramePr>
            <a:graphicFrameLocks/>
          </p:cNvGraphicFramePr>
          <p:nvPr>
            <p:extLst>
              <p:ext uri="{D42A27DB-BD31-4B8C-83A1-F6EECF244321}">
                <p14:modId xmlns:p14="http://schemas.microsoft.com/office/powerpoint/2010/main" val="1085460467"/>
              </p:ext>
            </p:extLst>
          </p:nvPr>
        </p:nvGraphicFramePr>
        <p:xfrm>
          <a:off x="125999" y="828000"/>
          <a:ext cx="3600000" cy="180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Dieta2"/>
          <p:cNvGraphicFramePr>
            <a:graphicFrameLocks/>
          </p:cNvGraphicFramePr>
          <p:nvPr>
            <p:extLst>
              <p:ext uri="{D42A27DB-BD31-4B8C-83A1-F6EECF244321}">
                <p14:modId xmlns:p14="http://schemas.microsoft.com/office/powerpoint/2010/main" val="3498732046"/>
              </p:ext>
            </p:extLst>
          </p:nvPr>
        </p:nvGraphicFramePr>
        <p:xfrm>
          <a:off x="125999" y="2700000"/>
          <a:ext cx="3600000" cy="180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Dieta_IMC"/>
          <p:cNvGraphicFramePr>
            <a:graphicFrameLocks/>
          </p:cNvGraphicFramePr>
          <p:nvPr>
            <p:extLst>
              <p:ext uri="{D42A27DB-BD31-4B8C-83A1-F6EECF244321}">
                <p14:modId xmlns:p14="http://schemas.microsoft.com/office/powerpoint/2010/main" val="3631902912"/>
              </p:ext>
            </p:extLst>
          </p:nvPr>
        </p:nvGraphicFramePr>
        <p:xfrm>
          <a:off x="4430094" y="1440000"/>
          <a:ext cx="3774567" cy="234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 name="Tabla 1"/>
          <p:cNvGraphicFramePr>
            <a:graphicFrameLocks noGrp="1"/>
          </p:cNvGraphicFramePr>
          <p:nvPr>
            <p:extLst>
              <p:ext uri="{D42A27DB-BD31-4B8C-83A1-F6EECF244321}">
                <p14:modId xmlns:p14="http://schemas.microsoft.com/office/powerpoint/2010/main" val="2304792515"/>
              </p:ext>
            </p:extLst>
          </p:nvPr>
        </p:nvGraphicFramePr>
        <p:xfrm>
          <a:off x="360000" y="4608000"/>
          <a:ext cx="5400000" cy="360000"/>
        </p:xfrm>
        <a:graphic>
          <a:graphicData uri="http://schemas.openxmlformats.org/drawingml/2006/table">
            <a:tbl>
              <a:tblPr/>
              <a:tblGrid>
                <a:gridCol w="5400000">
                  <a:extLst>
                    <a:ext uri="{9D8B030D-6E8A-4147-A177-3AD203B41FA5}">
                      <a16:colId xmlns:a16="http://schemas.microsoft.com/office/drawing/2014/main" xmlns="" val="2787967998"/>
                    </a:ext>
                  </a:extLst>
                </a:gridCol>
              </a:tblGrid>
              <a:tr h="120000">
                <a:tc>
                  <a:txBody>
                    <a:bodyPr/>
                    <a:lstStyle/>
                    <a:p>
                      <a:pPr algn="l" fontAlgn="b"/>
                      <a:r>
                        <a:rPr lang="pt-BR" sz="700" b="0" i="0" u="none" strike="noStrike">
                          <a:solidFill>
                            <a:srgbClr val="000000"/>
                          </a:solidFill>
                          <a:effectLst/>
                          <a:latin typeface="Calibri" panose="020F0502020204030204" pitchFamily="34" charset="0"/>
                        </a:rPr>
                        <a:t>Base: Nois (n=36); Noies (n=40); Han fet dieta</a:t>
                      </a:r>
                    </a:p>
                  </a:txBody>
                  <a:tcPr marL="0" marR="0" marT="0" marB="0" anchor="b">
                    <a:lnL>
                      <a:noFill/>
                    </a:lnL>
                    <a:lnR>
                      <a:noFill/>
                    </a:lnR>
                    <a:lnT>
                      <a:noFill/>
                    </a:lnT>
                    <a:lnB>
                      <a:noFill/>
                    </a:lnB>
                  </a:tcPr>
                </a:tc>
                <a:extLst>
                  <a:ext uri="{0D108BD9-81ED-4DB2-BD59-A6C34878D82A}">
                    <a16:rowId xmlns:a16="http://schemas.microsoft.com/office/drawing/2014/main" xmlns="" val="1259950367"/>
                  </a:ext>
                </a:extLst>
              </a:tr>
              <a:tr h="120000">
                <a:tc>
                  <a:txBody>
                    <a:bodyPr/>
                    <a:lstStyle/>
                    <a:p>
                      <a:pPr algn="l" fontAlgn="b"/>
                      <a:r>
                        <a:rPr lang="ca-ES" sz="700" b="0" i="0" u="none" strike="noStrike">
                          <a:solidFill>
                            <a:srgbClr val="000000"/>
                          </a:solidFill>
                          <a:effectLst/>
                          <a:latin typeface="Calibri" panose="020F0502020204030204" pitchFamily="34" charset="0"/>
                        </a:rPr>
                        <a:t>Q24. Fas o has fet alguna vegada dieta per aprimar-te?</a:t>
                      </a:r>
                    </a:p>
                  </a:txBody>
                  <a:tcPr marL="0" marR="0" marT="0" marB="0" anchor="b">
                    <a:lnL>
                      <a:noFill/>
                    </a:lnL>
                    <a:lnR>
                      <a:noFill/>
                    </a:lnR>
                    <a:lnT>
                      <a:noFill/>
                    </a:lnT>
                    <a:lnB>
                      <a:noFill/>
                    </a:lnB>
                  </a:tcPr>
                </a:tc>
                <a:extLst>
                  <a:ext uri="{0D108BD9-81ED-4DB2-BD59-A6C34878D82A}">
                    <a16:rowId xmlns:a16="http://schemas.microsoft.com/office/drawing/2014/main" xmlns="" val="2456627035"/>
                  </a:ext>
                </a:extLst>
              </a:tr>
              <a:tr h="120000">
                <a:tc>
                  <a:txBody>
                    <a:bodyPr/>
                    <a:lstStyle/>
                    <a:p>
                      <a:pPr algn="l" fontAlgn="b"/>
                      <a:r>
                        <a:rPr lang="ca-ES" sz="700" b="0" i="0" u="none" strike="noStrike" dirty="0">
                          <a:solidFill>
                            <a:srgbClr val="000000"/>
                          </a:solidFill>
                          <a:effectLst/>
                          <a:latin typeface="Calibri" panose="020F0502020204030204" pitchFamily="34" charset="0"/>
                        </a:rPr>
                        <a:t>Q25. Tant si estàs fent dieta com si n'has fet alguna vegada, ha estat sempre sota la supervisió d'un professional de la salut?</a:t>
                      </a:r>
                    </a:p>
                  </a:txBody>
                  <a:tcPr marL="0" marR="0" marT="0" marB="0" anchor="b">
                    <a:lnL>
                      <a:noFill/>
                    </a:lnL>
                    <a:lnR>
                      <a:noFill/>
                    </a:lnR>
                    <a:lnT>
                      <a:noFill/>
                    </a:lnT>
                    <a:lnB>
                      <a:noFill/>
                    </a:lnB>
                  </a:tcPr>
                </a:tc>
                <a:extLst>
                  <a:ext uri="{0D108BD9-81ED-4DB2-BD59-A6C34878D82A}">
                    <a16:rowId xmlns:a16="http://schemas.microsoft.com/office/drawing/2014/main" xmlns="" val="1534944105"/>
                  </a:ext>
                </a:extLst>
              </a:tr>
            </a:tbl>
          </a:graphicData>
        </a:graphic>
      </p:graphicFrame>
    </p:spTree>
    <p:extLst>
      <p:ext uri="{BB962C8B-B14F-4D97-AF65-F5344CB8AC3E}">
        <p14:creationId xmlns:p14="http://schemas.microsoft.com/office/powerpoint/2010/main" val="312843813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13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26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6"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9"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7"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20"/>
          <p:cNvSpPr>
            <a:spLocks noGrp="1"/>
          </p:cNvSpPr>
          <p:nvPr>
            <p:ph type="body" sz="quarter" idx="13"/>
          </p:nvPr>
        </p:nvSpPr>
        <p:spPr>
          <a:xfrm>
            <a:off x="3781046" y="2746678"/>
            <a:ext cx="5362952" cy="1511033"/>
          </a:xfrm>
        </p:spPr>
        <p:txBody>
          <a:bodyPr anchor="t" anchorCtr="0">
            <a:noAutofit/>
          </a:bodyPr>
          <a:lstStyle/>
          <a:p>
            <a:pPr marL="631825" indent="-457200">
              <a:spcBef>
                <a:spcPts val="0"/>
              </a:spcBef>
              <a:spcAft>
                <a:spcPts val="0"/>
              </a:spcAft>
            </a:pPr>
            <a:r>
              <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rPr>
              <a:t>LLEURE</a:t>
            </a:r>
          </a:p>
          <a:p>
            <a:pPr marL="834093" lvl="2" indent="-190500">
              <a:spcBef>
                <a:spcPts val="0"/>
              </a:spcBef>
              <a:spcAft>
                <a:spcPts val="0"/>
              </a:spcAft>
            </a:pPr>
            <a:r>
              <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rPr>
              <a:t>Activitat física i esport</a:t>
            </a:r>
          </a:p>
          <a:p>
            <a:pPr marL="834093" lvl="2" indent="-190500">
              <a:spcBef>
                <a:spcPts val="0"/>
              </a:spcBef>
              <a:spcAft>
                <a:spcPts val="0"/>
              </a:spcAft>
            </a:pPr>
            <a:r>
              <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rPr>
              <a:t>Horari de l’oci nocturn</a:t>
            </a:r>
          </a:p>
          <a:p>
            <a:pPr marL="834093" lvl="2" indent="-190500">
              <a:spcBef>
                <a:spcPts val="0"/>
              </a:spcBef>
              <a:spcAft>
                <a:spcPts val="0"/>
              </a:spcAft>
            </a:pPr>
            <a:r>
              <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rPr>
              <a:t>Ús de tecnologies</a:t>
            </a:r>
          </a:p>
        </p:txBody>
      </p:sp>
    </p:spTree>
    <p:extLst>
      <p:ext uri="{BB962C8B-B14F-4D97-AF65-F5344CB8AC3E}">
        <p14:creationId xmlns:p14="http://schemas.microsoft.com/office/powerpoint/2010/main" val="350544842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6981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27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0"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8"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28"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9"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31"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LLEURE</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Esport"/>
          <p:cNvGraphicFramePr>
            <a:graphicFrameLocks/>
          </p:cNvGraphicFramePr>
          <p:nvPr>
            <p:extLst>
              <p:ext uri="{D42A27DB-BD31-4B8C-83A1-F6EECF244321}">
                <p14:modId xmlns:p14="http://schemas.microsoft.com/office/powerpoint/2010/main" val="1170571876"/>
              </p:ext>
            </p:extLst>
          </p:nvPr>
        </p:nvGraphicFramePr>
        <p:xfrm>
          <a:off x="180000" y="1007999"/>
          <a:ext cx="4068000" cy="313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Freq_esport"/>
          <p:cNvGraphicFramePr>
            <a:graphicFrameLocks/>
          </p:cNvGraphicFramePr>
          <p:nvPr>
            <p:extLst>
              <p:ext uri="{D42A27DB-BD31-4B8C-83A1-F6EECF244321}">
                <p14:modId xmlns:p14="http://schemas.microsoft.com/office/powerpoint/2010/main" val="581918287"/>
              </p:ext>
            </p:extLst>
          </p:nvPr>
        </p:nvGraphicFramePr>
        <p:xfrm>
          <a:off x="4968000" y="360000"/>
          <a:ext cx="4068000" cy="219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Freq_fisica"/>
          <p:cNvGraphicFramePr>
            <a:graphicFrameLocks/>
          </p:cNvGraphicFramePr>
          <p:nvPr>
            <p:extLst>
              <p:ext uri="{D42A27DB-BD31-4B8C-83A1-F6EECF244321}">
                <p14:modId xmlns:p14="http://schemas.microsoft.com/office/powerpoint/2010/main" val="1740824482"/>
              </p:ext>
            </p:extLst>
          </p:nvPr>
        </p:nvGraphicFramePr>
        <p:xfrm>
          <a:off x="4968000" y="2664000"/>
          <a:ext cx="4068000" cy="219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 name="Tabla 1"/>
          <p:cNvGraphicFramePr>
            <a:graphicFrameLocks noGrp="1"/>
          </p:cNvGraphicFramePr>
          <p:nvPr>
            <p:extLst>
              <p:ext uri="{D42A27DB-BD31-4B8C-83A1-F6EECF244321}">
                <p14:modId xmlns:p14="http://schemas.microsoft.com/office/powerpoint/2010/main" val="584714769"/>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831212022"/>
                    </a:ext>
                  </a:extLst>
                </a:gridCol>
              </a:tblGrid>
              <a:tr h="118800">
                <a:tc>
                  <a:txBody>
                    <a:bodyPr/>
                    <a:lstStyle/>
                    <a:p>
                      <a:pPr algn="l" fontAlgn="b"/>
                      <a:r>
                        <a:rPr lang="pt-BR" sz="700" b="0" i="0" u="none" strike="noStrike">
                          <a:solidFill>
                            <a:srgbClr val="000000"/>
                          </a:solidFill>
                          <a:effectLst/>
                          <a:latin typeface="Calibri" panose="020F0502020204030204" pitchFamily="34" charset="0"/>
                        </a:rPr>
                        <a:t>Base: Nois (n=36); Noies (n=40); Practiquen esport/activitat física</a:t>
                      </a:r>
                    </a:p>
                  </a:txBody>
                  <a:tcPr marL="0" marR="0" marT="0" marB="0" anchor="b">
                    <a:lnL>
                      <a:noFill/>
                    </a:lnL>
                    <a:lnR>
                      <a:noFill/>
                    </a:lnR>
                    <a:lnT>
                      <a:noFill/>
                    </a:lnT>
                    <a:lnB>
                      <a:noFill/>
                    </a:lnB>
                  </a:tcPr>
                </a:tc>
                <a:extLst>
                  <a:ext uri="{0D108BD9-81ED-4DB2-BD59-A6C34878D82A}">
                    <a16:rowId xmlns:a16="http://schemas.microsoft.com/office/drawing/2014/main" xmlns="" val="3668798115"/>
                  </a:ext>
                </a:extLst>
              </a:tr>
              <a:tr h="118800">
                <a:tc>
                  <a:txBody>
                    <a:bodyPr/>
                    <a:lstStyle/>
                    <a:p>
                      <a:pPr algn="l" fontAlgn="b"/>
                      <a:r>
                        <a:rPr lang="pt-BR" sz="700" b="0" i="0" u="none" strike="noStrike" dirty="0">
                          <a:solidFill>
                            <a:srgbClr val="000000"/>
                          </a:solidFill>
                          <a:effectLst/>
                          <a:latin typeface="Calibri" panose="020F0502020204030204" pitchFamily="34" charset="0"/>
                        </a:rPr>
                        <a:t>Q26. </a:t>
                      </a:r>
                      <a:r>
                        <a:rPr lang="pt-BR" sz="700" b="0" i="0" u="none" strike="noStrike" dirty="0" err="1">
                          <a:solidFill>
                            <a:srgbClr val="000000"/>
                          </a:solidFill>
                          <a:effectLst/>
                          <a:latin typeface="Calibri" panose="020F0502020204030204" pitchFamily="34" charset="0"/>
                        </a:rPr>
                        <a:t>Actualment</a:t>
                      </a:r>
                      <a:r>
                        <a:rPr lang="pt-BR" sz="700" b="0" i="0" u="none" strike="noStrike" dirty="0">
                          <a:solidFill>
                            <a:srgbClr val="000000"/>
                          </a:solidFill>
                          <a:effectLst/>
                          <a:latin typeface="Calibri" panose="020F0502020204030204" pitchFamily="34" charset="0"/>
                        </a:rPr>
                        <a:t>, fora de </a:t>
                      </a:r>
                      <a:r>
                        <a:rPr lang="pt-BR" sz="700" b="0" i="0" u="none" strike="noStrike" dirty="0" err="1">
                          <a:solidFill>
                            <a:srgbClr val="000000"/>
                          </a:solidFill>
                          <a:effectLst/>
                          <a:latin typeface="Calibri" panose="020F0502020204030204" pitchFamily="34" charset="0"/>
                        </a:rPr>
                        <a:t>l'horari</a:t>
                      </a:r>
                      <a:r>
                        <a:rPr lang="pt-BR" sz="700" b="0" i="0" u="none" strike="noStrike" dirty="0">
                          <a:solidFill>
                            <a:srgbClr val="000000"/>
                          </a:solidFill>
                          <a:effectLst/>
                          <a:latin typeface="Calibri" panose="020F0502020204030204" pitchFamily="34" charset="0"/>
                        </a:rPr>
                        <a:t> escolar, </a:t>
                      </a:r>
                      <a:r>
                        <a:rPr lang="pt-BR" sz="700" b="0" i="0" u="none" strike="noStrike" dirty="0" err="1">
                          <a:solidFill>
                            <a:srgbClr val="000000"/>
                          </a:solidFill>
                          <a:effectLst/>
                          <a:latin typeface="Calibri" panose="020F0502020204030204" pitchFamily="34" charset="0"/>
                        </a:rPr>
                        <a:t>fas</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esport</a:t>
                      </a:r>
                      <a:r>
                        <a:rPr lang="pt-BR" sz="700" b="0" i="0" u="none" strike="noStrike" dirty="0">
                          <a:solidFill>
                            <a:srgbClr val="000000"/>
                          </a:solidFill>
                          <a:effectLst/>
                          <a:latin typeface="Calibri" panose="020F0502020204030204" pitchFamily="34" charset="0"/>
                        </a:rPr>
                        <a:t>? I </a:t>
                      </a:r>
                      <a:r>
                        <a:rPr lang="pt-BR" sz="700" b="0" i="0" u="none" strike="noStrike" dirty="0" err="1">
                          <a:solidFill>
                            <a:srgbClr val="000000"/>
                          </a:solidFill>
                          <a:effectLst/>
                          <a:latin typeface="Calibri" panose="020F0502020204030204" pitchFamily="34" charset="0"/>
                        </a:rPr>
                        <a:t>alguna</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altra</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activitat</a:t>
                      </a:r>
                      <a:r>
                        <a:rPr lang="pt-BR" sz="700" b="0" i="0" u="none" strike="noStrike" dirty="0">
                          <a:solidFill>
                            <a:srgbClr val="000000"/>
                          </a:solidFill>
                          <a:effectLst/>
                          <a:latin typeface="Calibri" panose="020F0502020204030204" pitchFamily="34" charset="0"/>
                        </a:rPr>
                        <a:t> física?</a:t>
                      </a:r>
                    </a:p>
                  </a:txBody>
                  <a:tcPr marL="0" marR="0" marT="0" marB="0" anchor="b">
                    <a:lnL>
                      <a:noFill/>
                    </a:lnL>
                    <a:lnR>
                      <a:noFill/>
                    </a:lnR>
                    <a:lnT>
                      <a:noFill/>
                    </a:lnT>
                    <a:lnB>
                      <a:noFill/>
                    </a:lnB>
                  </a:tcPr>
                </a:tc>
                <a:extLst>
                  <a:ext uri="{0D108BD9-81ED-4DB2-BD59-A6C34878D82A}">
                    <a16:rowId xmlns:a16="http://schemas.microsoft.com/office/drawing/2014/main" xmlns="" val="56406711"/>
                  </a:ext>
                </a:extLst>
              </a:tr>
            </a:tbl>
          </a:graphicData>
        </a:graphic>
      </p:graphicFrame>
      <p:sp>
        <p:nvSpPr>
          <p:cNvPr id="13" name="Estel de 5 puntes 12"/>
          <p:cNvSpPr/>
          <p:nvPr/>
        </p:nvSpPr>
        <p:spPr>
          <a:xfrm>
            <a:off x="8325096" y="2556000"/>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4" name="Estel de 5 puntes 13"/>
          <p:cNvSpPr/>
          <p:nvPr/>
        </p:nvSpPr>
        <p:spPr>
          <a:xfrm>
            <a:off x="8116396" y="315188"/>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76952685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6981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28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0"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8"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28"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9"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31"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LLEURE</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Freq_nit"/>
          <p:cNvGraphicFramePr>
            <a:graphicFrameLocks/>
          </p:cNvGraphicFramePr>
          <p:nvPr>
            <p:extLst>
              <p:ext uri="{D42A27DB-BD31-4B8C-83A1-F6EECF244321}">
                <p14:modId xmlns:p14="http://schemas.microsoft.com/office/powerpoint/2010/main" val="462281942"/>
              </p:ext>
            </p:extLst>
          </p:nvPr>
        </p:nvGraphicFramePr>
        <p:xfrm>
          <a:off x="360000" y="1188000"/>
          <a:ext cx="3996000" cy="277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Nit_diver"/>
          <p:cNvGraphicFramePr>
            <a:graphicFrameLocks/>
          </p:cNvGraphicFramePr>
          <p:nvPr>
            <p:extLst>
              <p:ext uri="{D42A27DB-BD31-4B8C-83A1-F6EECF244321}">
                <p14:modId xmlns:p14="http://schemas.microsoft.com/office/powerpoint/2010/main" val="1216967469"/>
              </p:ext>
            </p:extLst>
          </p:nvPr>
        </p:nvGraphicFramePr>
        <p:xfrm>
          <a:off x="3456000" y="179999"/>
          <a:ext cx="5220000" cy="234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Hora"/>
          <p:cNvGraphicFramePr>
            <a:graphicFrameLocks/>
          </p:cNvGraphicFramePr>
          <p:nvPr>
            <p:extLst>
              <p:ext uri="{D42A27DB-BD31-4B8C-83A1-F6EECF244321}">
                <p14:modId xmlns:p14="http://schemas.microsoft.com/office/powerpoint/2010/main" val="3717804775"/>
              </p:ext>
            </p:extLst>
          </p:nvPr>
        </p:nvGraphicFramePr>
        <p:xfrm>
          <a:off x="3960000" y="2339999"/>
          <a:ext cx="3960000" cy="2736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444005650"/>
              </p:ext>
            </p:extLst>
          </p:nvPr>
        </p:nvGraphicFramePr>
        <p:xfrm>
          <a:off x="360000" y="4608000"/>
          <a:ext cx="5400000" cy="426720"/>
        </p:xfrm>
        <a:graphic>
          <a:graphicData uri="http://schemas.openxmlformats.org/drawingml/2006/table">
            <a:tbl>
              <a:tblPr/>
              <a:tblGrid>
                <a:gridCol w="5400000">
                  <a:extLst>
                    <a:ext uri="{9D8B030D-6E8A-4147-A177-3AD203B41FA5}">
                      <a16:colId xmlns:a16="http://schemas.microsoft.com/office/drawing/2014/main" xmlns="" val="3013599145"/>
                    </a:ext>
                  </a:extLst>
                </a:gridCol>
              </a:tblGrid>
              <a:tr h="90000">
                <a:tc>
                  <a:txBody>
                    <a:bodyPr/>
                    <a:lstStyle/>
                    <a:p>
                      <a:pPr algn="l" fontAlgn="b"/>
                      <a:r>
                        <a:rPr lang="ca-ES" sz="700" b="0" i="0" u="none" strike="noStrike" dirty="0">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1354105243"/>
                  </a:ext>
                </a:extLst>
              </a:tr>
              <a:tr h="90000">
                <a:tc>
                  <a:txBody>
                    <a:bodyPr/>
                    <a:lstStyle/>
                    <a:p>
                      <a:pPr algn="l" fontAlgn="b"/>
                      <a:r>
                        <a:rPr lang="ca-ES" sz="700" b="0" i="0" u="none" strike="noStrike" dirty="0">
                          <a:solidFill>
                            <a:srgbClr val="000000"/>
                          </a:solidFill>
                          <a:effectLst/>
                          <a:latin typeface="Calibri" panose="020F0502020204030204" pitchFamily="34" charset="0"/>
                        </a:rPr>
                        <a:t>Q28. Habitualment, amb quina freqüència surts de nit per divertir-te?</a:t>
                      </a:r>
                    </a:p>
                  </a:txBody>
                  <a:tcPr marL="0" marR="0" marT="0" marB="0" anchor="b">
                    <a:lnL>
                      <a:noFill/>
                    </a:lnL>
                    <a:lnR>
                      <a:noFill/>
                    </a:lnR>
                    <a:lnT>
                      <a:noFill/>
                    </a:lnT>
                    <a:lnB>
                      <a:noFill/>
                    </a:lnB>
                  </a:tcPr>
                </a:tc>
                <a:extLst>
                  <a:ext uri="{0D108BD9-81ED-4DB2-BD59-A6C34878D82A}">
                    <a16:rowId xmlns:a16="http://schemas.microsoft.com/office/drawing/2014/main" xmlns="" val="2108870197"/>
                  </a:ext>
                </a:extLst>
              </a:tr>
              <a:tr h="90000">
                <a:tc>
                  <a:txBody>
                    <a:bodyPr/>
                    <a:lstStyle/>
                    <a:p>
                      <a:pPr algn="l" fontAlgn="b"/>
                      <a:r>
                        <a:rPr lang="ca-ES" sz="700" b="0" i="0" u="none" strike="noStrike" dirty="0">
                          <a:solidFill>
                            <a:srgbClr val="000000"/>
                          </a:solidFill>
                          <a:effectLst/>
                          <a:latin typeface="Calibri" panose="020F0502020204030204" pitchFamily="34" charset="0"/>
                        </a:rPr>
                        <a:t>Q29. I aquestes sortides, són habitualment en cap de setmana o en dies entre setmana?</a:t>
                      </a:r>
                    </a:p>
                  </a:txBody>
                  <a:tcPr marL="0" marR="0" marT="0" marB="0" anchor="b">
                    <a:lnL>
                      <a:noFill/>
                    </a:lnL>
                    <a:lnR>
                      <a:noFill/>
                    </a:lnR>
                    <a:lnT>
                      <a:noFill/>
                    </a:lnT>
                    <a:lnB>
                      <a:noFill/>
                    </a:lnB>
                  </a:tcPr>
                </a:tc>
                <a:extLst>
                  <a:ext uri="{0D108BD9-81ED-4DB2-BD59-A6C34878D82A}">
                    <a16:rowId xmlns:a16="http://schemas.microsoft.com/office/drawing/2014/main" xmlns="" val="3666682487"/>
                  </a:ext>
                </a:extLst>
              </a:tr>
              <a:tr h="90000">
                <a:tc>
                  <a:txBody>
                    <a:bodyPr/>
                    <a:lstStyle/>
                    <a:p>
                      <a:pPr algn="l" fontAlgn="b"/>
                      <a:r>
                        <a:rPr lang="ca-ES" sz="700" b="0" i="0" u="none" strike="noStrike" dirty="0">
                          <a:solidFill>
                            <a:srgbClr val="000000"/>
                          </a:solidFill>
                          <a:effectLst/>
                          <a:latin typeface="Calibri" panose="020F0502020204030204" pitchFamily="34" charset="0"/>
                        </a:rPr>
                        <a:t>Q30. L'última vegada que vas sortir de nit en cap de setmana per divertir-te, a quina hora vas tornar a casa?</a:t>
                      </a:r>
                    </a:p>
                  </a:txBody>
                  <a:tcPr marL="0" marR="0" marT="0" marB="0" anchor="b">
                    <a:lnL>
                      <a:noFill/>
                    </a:lnL>
                    <a:lnR>
                      <a:noFill/>
                    </a:lnR>
                    <a:lnT>
                      <a:noFill/>
                    </a:lnT>
                    <a:lnB>
                      <a:noFill/>
                    </a:lnB>
                  </a:tcPr>
                </a:tc>
                <a:extLst>
                  <a:ext uri="{0D108BD9-81ED-4DB2-BD59-A6C34878D82A}">
                    <a16:rowId xmlns:a16="http://schemas.microsoft.com/office/drawing/2014/main" xmlns="" val="3417475886"/>
                  </a:ext>
                </a:extLst>
              </a:tr>
            </a:tbl>
          </a:graphicData>
        </a:graphic>
      </p:graphicFrame>
      <p:sp>
        <p:nvSpPr>
          <p:cNvPr id="13" name="Estel de 5 puntes 12"/>
          <p:cNvSpPr/>
          <p:nvPr/>
        </p:nvSpPr>
        <p:spPr>
          <a:xfrm>
            <a:off x="2716387" y="1138912"/>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76952685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6981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29</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0"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8"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28"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9"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31"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LLEURE</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Ac_laborables"/>
          <p:cNvGraphicFramePr>
            <a:graphicFrameLocks/>
          </p:cNvGraphicFramePr>
          <p:nvPr>
            <p:extLst>
              <p:ext uri="{D42A27DB-BD31-4B8C-83A1-F6EECF244321}">
                <p14:modId xmlns:p14="http://schemas.microsoft.com/office/powerpoint/2010/main" val="3792120793"/>
              </p:ext>
            </p:extLst>
          </p:nvPr>
        </p:nvGraphicFramePr>
        <p:xfrm>
          <a:off x="1404000" y="755999"/>
          <a:ext cx="3690000" cy="3636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Ac_finde"/>
          <p:cNvGraphicFramePr>
            <a:graphicFrameLocks/>
          </p:cNvGraphicFramePr>
          <p:nvPr>
            <p:extLst>
              <p:ext uri="{D42A27DB-BD31-4B8C-83A1-F6EECF244321}">
                <p14:modId xmlns:p14="http://schemas.microsoft.com/office/powerpoint/2010/main" val="2305257384"/>
              </p:ext>
            </p:extLst>
          </p:nvPr>
        </p:nvGraphicFramePr>
        <p:xfrm>
          <a:off x="5040000" y="179999"/>
          <a:ext cx="3240000" cy="471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a 1"/>
          <p:cNvGraphicFramePr>
            <a:graphicFrameLocks noGrp="1"/>
          </p:cNvGraphicFramePr>
          <p:nvPr>
            <p:extLst>
              <p:ext uri="{D42A27DB-BD31-4B8C-83A1-F6EECF244321}">
                <p14:modId xmlns:p14="http://schemas.microsoft.com/office/powerpoint/2010/main" val="3833781995"/>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978803620"/>
                    </a:ext>
                  </a:extLst>
                </a:gridCol>
              </a:tblGrid>
              <a:tr h="118800">
                <a:tc>
                  <a:txBody>
                    <a:bodyPr/>
                    <a:lstStyle/>
                    <a:p>
                      <a:pPr algn="l" fontAlgn="b"/>
                      <a:r>
                        <a:rPr lang="pt-BR" sz="700" b="0" i="0" u="none" strike="noStrike">
                          <a:solidFill>
                            <a:srgbClr val="000000"/>
                          </a:solidFill>
                          <a:effectLst/>
                          <a:latin typeface="Calibri" panose="020F0502020204030204" pitchFamily="34" charset="0"/>
                        </a:rPr>
                        <a:t>Base: Nois (n=36); Noies (n=40)</a:t>
                      </a:r>
                    </a:p>
                  </a:txBody>
                  <a:tcPr marL="0" marR="0" marT="0" marB="0" anchor="b">
                    <a:lnL>
                      <a:noFill/>
                    </a:lnL>
                    <a:lnR>
                      <a:noFill/>
                    </a:lnR>
                    <a:lnT>
                      <a:noFill/>
                    </a:lnT>
                    <a:lnB>
                      <a:noFill/>
                    </a:lnB>
                  </a:tcPr>
                </a:tc>
                <a:extLst>
                  <a:ext uri="{0D108BD9-81ED-4DB2-BD59-A6C34878D82A}">
                    <a16:rowId xmlns:a16="http://schemas.microsoft.com/office/drawing/2014/main" xmlns="" val="1265864083"/>
                  </a:ext>
                </a:extLst>
              </a:tr>
              <a:tr h="118800">
                <a:tc>
                  <a:txBody>
                    <a:bodyPr/>
                    <a:lstStyle/>
                    <a:p>
                      <a:pPr algn="l" fontAlgn="b"/>
                      <a:r>
                        <a:rPr lang="fr-FR" sz="700" b="0" i="0" u="none" strike="noStrike" dirty="0">
                          <a:solidFill>
                            <a:srgbClr val="000000"/>
                          </a:solidFill>
                          <a:effectLst/>
                          <a:latin typeface="Calibri" panose="020F0502020204030204" pitchFamily="34" charset="0"/>
                        </a:rPr>
                        <a:t>Q31. Per divertir-te, quines són les 3 activitats que sols fer amb més freqüència?</a:t>
                      </a:r>
                    </a:p>
                  </a:txBody>
                  <a:tcPr marL="0" marR="0" marT="0" marB="0" anchor="b">
                    <a:lnL>
                      <a:noFill/>
                    </a:lnL>
                    <a:lnR>
                      <a:noFill/>
                    </a:lnR>
                    <a:lnT>
                      <a:noFill/>
                    </a:lnT>
                    <a:lnB>
                      <a:noFill/>
                    </a:lnB>
                  </a:tcPr>
                </a:tc>
                <a:extLst>
                  <a:ext uri="{0D108BD9-81ED-4DB2-BD59-A6C34878D82A}">
                    <a16:rowId xmlns:a16="http://schemas.microsoft.com/office/drawing/2014/main" xmlns="" val="3638269671"/>
                  </a:ext>
                </a:extLst>
              </a:tr>
            </a:tbl>
          </a:graphicData>
        </a:graphic>
      </p:graphicFrame>
      <p:sp>
        <p:nvSpPr>
          <p:cNvPr id="12" name="Estel de 5 puntes 11"/>
          <p:cNvSpPr/>
          <p:nvPr/>
        </p:nvSpPr>
        <p:spPr>
          <a:xfrm>
            <a:off x="5204680" y="4688267"/>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3" name="Estel de 5 puntes 12"/>
          <p:cNvSpPr/>
          <p:nvPr/>
        </p:nvSpPr>
        <p:spPr>
          <a:xfrm>
            <a:off x="5946856" y="2330602"/>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7695268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1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9" name="18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027"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6"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5" name="Text Placeholder 20"/>
          <p:cNvSpPr txBox="1">
            <a:spLocks/>
          </p:cNvSpPr>
          <p:nvPr/>
        </p:nvSpPr>
        <p:spPr>
          <a:xfrm>
            <a:off x="3781047" y="3060000"/>
            <a:ext cx="4530746" cy="418040"/>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2200" b="0" kern="1200" cap="none"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ctr"/>
            <a:r>
              <a:rPr lang="ca-ES" sz="3200" dirty="0">
                <a:solidFill>
                  <a:srgbClr val="336699"/>
                </a:solidFill>
                <a:latin typeface="Verdana" panose="020B0604030504040204" pitchFamily="34" charset="0"/>
                <a:ea typeface="Verdana" panose="020B0604030504040204" pitchFamily="34" charset="0"/>
                <a:cs typeface="Verdana" panose="020B0604030504040204" pitchFamily="34" charset="0"/>
              </a:rPr>
              <a:t>INTRODUCCIÓ</a:t>
            </a:r>
          </a:p>
        </p:txBody>
      </p:sp>
    </p:spTree>
    <p:extLst>
      <p:ext uri="{BB962C8B-B14F-4D97-AF65-F5344CB8AC3E}">
        <p14:creationId xmlns:p14="http://schemas.microsoft.com/office/powerpoint/2010/main" val="382200450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6981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30</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0"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18"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28"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9"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31"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LLEURE</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9" name="Internet"/>
          <p:cNvGraphicFramePr>
            <a:graphicFrameLocks/>
          </p:cNvGraphicFramePr>
          <p:nvPr>
            <p:extLst>
              <p:ext uri="{D42A27DB-BD31-4B8C-83A1-F6EECF244321}">
                <p14:modId xmlns:p14="http://schemas.microsoft.com/office/powerpoint/2010/main" val="1571706732"/>
              </p:ext>
            </p:extLst>
          </p:nvPr>
        </p:nvGraphicFramePr>
        <p:xfrm>
          <a:off x="1332000" y="1331999"/>
          <a:ext cx="6480000" cy="252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443948874"/>
              </p:ext>
            </p:extLst>
          </p:nvPr>
        </p:nvGraphicFramePr>
        <p:xfrm>
          <a:off x="360000" y="4608000"/>
          <a:ext cx="5400000" cy="426720"/>
        </p:xfrm>
        <a:graphic>
          <a:graphicData uri="http://schemas.openxmlformats.org/drawingml/2006/table">
            <a:tbl>
              <a:tblPr/>
              <a:tblGrid>
                <a:gridCol w="5400000">
                  <a:extLst>
                    <a:ext uri="{9D8B030D-6E8A-4147-A177-3AD203B41FA5}">
                      <a16:colId xmlns:a16="http://schemas.microsoft.com/office/drawing/2014/main" xmlns="" val="1073225255"/>
                    </a:ext>
                  </a:extLst>
                </a:gridCol>
              </a:tblGrid>
              <a:tr h="900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1472029457"/>
                  </a:ext>
                </a:extLst>
              </a:tr>
              <a:tr h="90000">
                <a:tc>
                  <a:txBody>
                    <a:bodyPr/>
                    <a:lstStyle/>
                    <a:p>
                      <a:pPr algn="l" fontAlgn="b"/>
                      <a:r>
                        <a:rPr lang="fr-FR" sz="700" b="0" i="0" u="none" strike="noStrike">
                          <a:solidFill>
                            <a:srgbClr val="000000"/>
                          </a:solidFill>
                          <a:effectLst/>
                          <a:latin typeface="Calibri" panose="020F0502020204030204" pitchFamily="34" charset="0"/>
                        </a:rPr>
                        <a:t>Q33. Desatens les teves obligacions per passar més temps navegant per la xarxa?</a:t>
                      </a:r>
                    </a:p>
                  </a:txBody>
                  <a:tcPr marL="0" marR="0" marT="0" marB="0" anchor="b">
                    <a:lnL>
                      <a:noFill/>
                    </a:lnL>
                    <a:lnR>
                      <a:noFill/>
                    </a:lnR>
                    <a:lnT>
                      <a:noFill/>
                    </a:lnT>
                    <a:lnB>
                      <a:noFill/>
                    </a:lnB>
                  </a:tcPr>
                </a:tc>
                <a:extLst>
                  <a:ext uri="{0D108BD9-81ED-4DB2-BD59-A6C34878D82A}">
                    <a16:rowId xmlns:a16="http://schemas.microsoft.com/office/drawing/2014/main" xmlns="" val="599068003"/>
                  </a:ext>
                </a:extLst>
              </a:tr>
              <a:tr h="90000">
                <a:tc>
                  <a:txBody>
                    <a:bodyPr/>
                    <a:lstStyle/>
                    <a:p>
                      <a:pPr algn="l" fontAlgn="b"/>
                      <a:r>
                        <a:rPr lang="ca-ES" sz="700" b="0" i="0" u="none" strike="noStrike">
                          <a:solidFill>
                            <a:srgbClr val="000000"/>
                          </a:solidFill>
                          <a:effectLst/>
                          <a:latin typeface="Calibri" panose="020F0502020204030204" pitchFamily="34" charset="0"/>
                        </a:rPr>
                        <a:t>Q34. Has deixat de practicar alguna activitat d'oci per poder tenir més temps per connectar-te a Internet?</a:t>
                      </a:r>
                    </a:p>
                  </a:txBody>
                  <a:tcPr marL="0" marR="0" marT="0" marB="0" anchor="b">
                    <a:lnL>
                      <a:noFill/>
                    </a:lnL>
                    <a:lnR>
                      <a:noFill/>
                    </a:lnR>
                    <a:lnT>
                      <a:noFill/>
                    </a:lnT>
                    <a:lnB>
                      <a:noFill/>
                    </a:lnB>
                  </a:tcPr>
                </a:tc>
                <a:extLst>
                  <a:ext uri="{0D108BD9-81ED-4DB2-BD59-A6C34878D82A}">
                    <a16:rowId xmlns:a16="http://schemas.microsoft.com/office/drawing/2014/main" xmlns="" val="2847920313"/>
                  </a:ext>
                </a:extLst>
              </a:tr>
              <a:tr h="90000">
                <a:tc>
                  <a:txBody>
                    <a:bodyPr/>
                    <a:lstStyle/>
                    <a:p>
                      <a:pPr algn="l" fontAlgn="b"/>
                      <a:r>
                        <a:rPr lang="fr-FR" sz="700" b="0" i="0" u="none" strike="noStrike" dirty="0">
                          <a:solidFill>
                            <a:srgbClr val="000000"/>
                          </a:solidFill>
                          <a:effectLst/>
                          <a:latin typeface="Calibri" panose="020F0502020204030204" pitchFamily="34" charset="0"/>
                        </a:rPr>
                        <a:t>Q35. Passes més temps navegant per Internet que amb els teus amics/igues?</a:t>
                      </a:r>
                    </a:p>
                  </a:txBody>
                  <a:tcPr marL="0" marR="0" marT="0" marB="0" anchor="b">
                    <a:lnL>
                      <a:noFill/>
                    </a:lnL>
                    <a:lnR>
                      <a:noFill/>
                    </a:lnR>
                    <a:lnT>
                      <a:noFill/>
                    </a:lnT>
                    <a:lnB>
                      <a:noFill/>
                    </a:lnB>
                  </a:tcPr>
                </a:tc>
                <a:extLst>
                  <a:ext uri="{0D108BD9-81ED-4DB2-BD59-A6C34878D82A}">
                    <a16:rowId xmlns:a16="http://schemas.microsoft.com/office/drawing/2014/main" xmlns="" val="4240726944"/>
                  </a:ext>
                </a:extLst>
              </a:tr>
            </a:tbl>
          </a:graphicData>
        </a:graphic>
      </p:graphicFrame>
    </p:spTree>
    <p:extLst>
      <p:ext uri="{BB962C8B-B14F-4D97-AF65-F5344CB8AC3E}">
        <p14:creationId xmlns:p14="http://schemas.microsoft.com/office/powerpoint/2010/main" val="76952685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13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31</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9"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6"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20"/>
          <p:cNvSpPr>
            <a:spLocks noGrp="1"/>
          </p:cNvSpPr>
          <p:nvPr>
            <p:ph type="body" sz="quarter" idx="13"/>
          </p:nvPr>
        </p:nvSpPr>
        <p:spPr>
          <a:xfrm>
            <a:off x="3781046" y="2746678"/>
            <a:ext cx="5362952" cy="2041453"/>
          </a:xfrm>
        </p:spPr>
        <p:txBody>
          <a:bodyPr anchor="t" anchorCtr="0">
            <a:noAutofit/>
          </a:bodyPr>
          <a:lstStyle/>
          <a:p>
            <a:pPr marL="631825" indent="-457200">
              <a:spcBef>
                <a:spcPts val="0"/>
              </a:spcBef>
              <a:spcAft>
                <a:spcPts val="0"/>
              </a:spcAft>
            </a:pPr>
            <a:r>
              <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rPr>
              <a:t>CONSUM DE SUBSTÀNCIES ADDICTIVES</a:t>
            </a:r>
          </a:p>
          <a:p>
            <a:pPr marL="834093" lvl="2" indent="-190500">
              <a:spcBef>
                <a:spcPts val="0"/>
              </a:spcBef>
              <a:spcAft>
                <a:spcPts val="0"/>
              </a:spcAft>
            </a:pP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Tabac</a:t>
            </a:r>
          </a:p>
          <a:p>
            <a:pPr marL="834093" lvl="2" indent="-190500">
              <a:spcBef>
                <a:spcPts val="0"/>
              </a:spcBef>
              <a:spcAft>
                <a:spcPts val="0"/>
              </a:spcAft>
            </a:pP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Alcohol</a:t>
            </a:r>
          </a:p>
          <a:p>
            <a:pPr marL="834093" lvl="2" indent="-190500">
              <a:spcBef>
                <a:spcPts val="0"/>
              </a:spcBef>
              <a:spcAft>
                <a:spcPts val="0"/>
              </a:spcAft>
            </a:pP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Cànnabis</a:t>
            </a:r>
          </a:p>
          <a:p>
            <a:pPr marL="834093" lvl="2" indent="-190500">
              <a:spcBef>
                <a:spcPts val="0"/>
              </a:spcBef>
              <a:spcAft>
                <a:spcPts val="0"/>
              </a:spcAft>
            </a:pP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Cocaïna</a:t>
            </a:r>
          </a:p>
          <a:p>
            <a:pPr marL="834093" lvl="2" indent="-190500">
              <a:spcBef>
                <a:spcPts val="0"/>
              </a:spcBef>
              <a:spcAft>
                <a:spcPts val="0"/>
              </a:spcAft>
            </a:pPr>
            <a:r>
              <a:rPr lang="ca-ES" sz="18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Altres</a:t>
            </a:r>
            <a:endPar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7573495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hlinkClick r:id="" action="ppaction://noaction"/>
          </p:cNvPr>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92000"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32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46"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47" name="Ipsos Ribbon Rules" hidden="1"/>
          <p:cNvGraphicFramePr/>
          <p:nvPr>
            <p:extLst/>
          </p:nvPr>
        </p:nvGraphicFramePr>
        <p:xfrm>
          <a:off x="7200900" y="-673100"/>
          <a:ext cx="2032000" cy="508000"/>
        </p:xfrm>
        <a:graphic>
          <a:graphicData uri="http://schemas.openxmlformats.org/drawingml/2006/chart">
            <c:chart xmlns:c="http://schemas.openxmlformats.org/drawingml/2006/chart" xmlns:r="http://schemas.openxmlformats.org/officeDocument/2006/relationships" r:id="rId5"/>
          </a:graphicData>
        </a:graphic>
      </p:graphicFrame>
      <p:sp>
        <p:nvSpPr>
          <p:cNvPr id="39"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TABAC</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4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5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10" name="Fumar"/>
          <p:cNvGraphicFramePr>
            <a:graphicFrameLocks/>
          </p:cNvGraphicFramePr>
          <p:nvPr>
            <p:extLst>
              <p:ext uri="{D42A27DB-BD31-4B8C-83A1-F6EECF244321}">
                <p14:modId xmlns:p14="http://schemas.microsoft.com/office/powerpoint/2010/main" val="1736486530"/>
              </p:ext>
            </p:extLst>
          </p:nvPr>
        </p:nvGraphicFramePr>
        <p:xfrm>
          <a:off x="396000" y="1188000"/>
          <a:ext cx="2052000" cy="309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Edat_fumar"/>
          <p:cNvGraphicFramePr>
            <a:graphicFrameLocks/>
          </p:cNvGraphicFramePr>
          <p:nvPr>
            <p:extLst>
              <p:ext uri="{D42A27DB-BD31-4B8C-83A1-F6EECF244321}">
                <p14:modId xmlns:p14="http://schemas.microsoft.com/office/powerpoint/2010/main" val="2080626850"/>
              </p:ext>
            </p:extLst>
          </p:nvPr>
        </p:nvGraphicFramePr>
        <p:xfrm>
          <a:off x="2844000" y="1944000"/>
          <a:ext cx="3420000" cy="216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2" name="Fuma_ara"/>
          <p:cNvGraphicFramePr>
            <a:graphicFrameLocks/>
          </p:cNvGraphicFramePr>
          <p:nvPr>
            <p:extLst>
              <p:ext uri="{D42A27DB-BD31-4B8C-83A1-F6EECF244321}">
                <p14:modId xmlns:p14="http://schemas.microsoft.com/office/powerpoint/2010/main" val="939196820"/>
              </p:ext>
            </p:extLst>
          </p:nvPr>
        </p:nvGraphicFramePr>
        <p:xfrm>
          <a:off x="6551999" y="684000"/>
          <a:ext cx="2340000" cy="367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3" name="Tabla 2"/>
          <p:cNvGraphicFramePr>
            <a:graphicFrameLocks noGrp="1"/>
          </p:cNvGraphicFramePr>
          <p:nvPr>
            <p:extLst>
              <p:ext uri="{D42A27DB-BD31-4B8C-83A1-F6EECF244321}">
                <p14:modId xmlns:p14="http://schemas.microsoft.com/office/powerpoint/2010/main" val="2386917777"/>
              </p:ext>
            </p:extLst>
          </p:nvPr>
        </p:nvGraphicFramePr>
        <p:xfrm>
          <a:off x="360000" y="4608000"/>
          <a:ext cx="5400000" cy="426720"/>
        </p:xfrm>
        <a:graphic>
          <a:graphicData uri="http://schemas.openxmlformats.org/drawingml/2006/table">
            <a:tbl>
              <a:tblPr/>
              <a:tblGrid>
                <a:gridCol w="5400000">
                  <a:extLst>
                    <a:ext uri="{9D8B030D-6E8A-4147-A177-3AD203B41FA5}">
                      <a16:colId xmlns:a16="http://schemas.microsoft.com/office/drawing/2014/main" xmlns="" val="3826671052"/>
                    </a:ext>
                  </a:extLst>
                </a:gridCol>
              </a:tblGrid>
              <a:tr h="90000">
                <a:tc>
                  <a:txBody>
                    <a:bodyPr/>
                    <a:lstStyle/>
                    <a:p>
                      <a:pPr algn="l" fontAlgn="b"/>
                      <a:r>
                        <a:rPr lang="pt-BR" sz="700" b="0" i="0" u="none" strike="noStrike">
                          <a:solidFill>
                            <a:srgbClr val="000000"/>
                          </a:solidFill>
                          <a:effectLst/>
                          <a:latin typeface="Calibri" panose="020F0502020204030204" pitchFamily="34" charset="0"/>
                        </a:rPr>
                        <a:t>Base: Nois (n=36); Noies (n=40); Ha fumat alguna vegada</a:t>
                      </a:r>
                    </a:p>
                  </a:txBody>
                  <a:tcPr marL="0" marR="0" marT="0" marB="0" anchor="b">
                    <a:lnL>
                      <a:noFill/>
                    </a:lnL>
                    <a:lnR>
                      <a:noFill/>
                    </a:lnR>
                    <a:lnT>
                      <a:noFill/>
                    </a:lnT>
                    <a:lnB>
                      <a:noFill/>
                    </a:lnB>
                  </a:tcPr>
                </a:tc>
                <a:extLst>
                  <a:ext uri="{0D108BD9-81ED-4DB2-BD59-A6C34878D82A}">
                    <a16:rowId xmlns:a16="http://schemas.microsoft.com/office/drawing/2014/main" xmlns="" val="3823148871"/>
                  </a:ext>
                </a:extLst>
              </a:tr>
              <a:tr h="90000">
                <a:tc>
                  <a:txBody>
                    <a:bodyPr/>
                    <a:lstStyle/>
                    <a:p>
                      <a:pPr algn="l" fontAlgn="b"/>
                      <a:r>
                        <a:rPr lang="es-ES" sz="700" b="0" i="0" u="none" strike="noStrike">
                          <a:solidFill>
                            <a:srgbClr val="000000"/>
                          </a:solidFill>
                          <a:effectLst/>
                          <a:latin typeface="Calibri" panose="020F0502020204030204" pitchFamily="34" charset="0"/>
                        </a:rPr>
                        <a:t>Q36. Has fumat alguna vegada?</a:t>
                      </a:r>
                    </a:p>
                  </a:txBody>
                  <a:tcPr marL="0" marR="0" marT="0" marB="0" anchor="b">
                    <a:lnL>
                      <a:noFill/>
                    </a:lnL>
                    <a:lnR>
                      <a:noFill/>
                    </a:lnR>
                    <a:lnT>
                      <a:noFill/>
                    </a:lnT>
                    <a:lnB>
                      <a:noFill/>
                    </a:lnB>
                  </a:tcPr>
                </a:tc>
                <a:extLst>
                  <a:ext uri="{0D108BD9-81ED-4DB2-BD59-A6C34878D82A}">
                    <a16:rowId xmlns:a16="http://schemas.microsoft.com/office/drawing/2014/main" xmlns="" val="2003842533"/>
                  </a:ext>
                </a:extLst>
              </a:tr>
              <a:tr h="90000">
                <a:tc>
                  <a:txBody>
                    <a:bodyPr/>
                    <a:lstStyle/>
                    <a:p>
                      <a:pPr algn="l" fontAlgn="b"/>
                      <a:r>
                        <a:rPr lang="ca-ES" sz="700" b="0" i="0" u="none" strike="noStrike">
                          <a:solidFill>
                            <a:srgbClr val="000000"/>
                          </a:solidFill>
                          <a:effectLst/>
                          <a:latin typeface="Calibri" panose="020F0502020204030204" pitchFamily="34" charset="0"/>
                        </a:rPr>
                        <a:t>Q37. A quina edat vas fumar tabac per primera vegada?</a:t>
                      </a:r>
                    </a:p>
                  </a:txBody>
                  <a:tcPr marL="0" marR="0" marT="0" marB="0" anchor="b">
                    <a:lnL>
                      <a:noFill/>
                    </a:lnL>
                    <a:lnR>
                      <a:noFill/>
                    </a:lnR>
                    <a:lnT>
                      <a:noFill/>
                    </a:lnT>
                    <a:lnB>
                      <a:noFill/>
                    </a:lnB>
                  </a:tcPr>
                </a:tc>
                <a:extLst>
                  <a:ext uri="{0D108BD9-81ED-4DB2-BD59-A6C34878D82A}">
                    <a16:rowId xmlns:a16="http://schemas.microsoft.com/office/drawing/2014/main" xmlns="" val="3054244896"/>
                  </a:ext>
                </a:extLst>
              </a:tr>
              <a:tr h="90000">
                <a:tc>
                  <a:txBody>
                    <a:bodyPr/>
                    <a:lstStyle/>
                    <a:p>
                      <a:pPr algn="l" fontAlgn="b"/>
                      <a:r>
                        <a:rPr lang="ca-ES" sz="700" b="0" i="0" u="none" strike="noStrike" dirty="0">
                          <a:solidFill>
                            <a:srgbClr val="000000"/>
                          </a:solidFill>
                          <a:effectLst/>
                          <a:latin typeface="Calibri" panose="020F0502020204030204" pitchFamily="34" charset="0"/>
                        </a:rPr>
                        <a:t>Q38. Fumes tabac actualment?</a:t>
                      </a:r>
                    </a:p>
                  </a:txBody>
                  <a:tcPr marL="0" marR="0" marT="0" marB="0" anchor="b">
                    <a:lnL>
                      <a:noFill/>
                    </a:lnL>
                    <a:lnR>
                      <a:noFill/>
                    </a:lnR>
                    <a:lnT>
                      <a:noFill/>
                    </a:lnT>
                    <a:lnB>
                      <a:noFill/>
                    </a:lnB>
                  </a:tcPr>
                </a:tc>
                <a:extLst>
                  <a:ext uri="{0D108BD9-81ED-4DB2-BD59-A6C34878D82A}">
                    <a16:rowId xmlns:a16="http://schemas.microsoft.com/office/drawing/2014/main" xmlns="" val="672740820"/>
                  </a:ext>
                </a:extLst>
              </a:tr>
            </a:tbl>
          </a:graphicData>
        </a:graphic>
      </p:graphicFrame>
    </p:spTree>
    <p:extLst>
      <p:ext uri="{BB962C8B-B14F-4D97-AF65-F5344CB8AC3E}">
        <p14:creationId xmlns:p14="http://schemas.microsoft.com/office/powerpoint/2010/main" val="146763710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hlinkClick r:id="" action="ppaction://noaction"/>
          </p:cNvPr>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92000"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33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46"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47" name="Ipsos Ribbon Rules" hidden="1"/>
          <p:cNvGraphicFramePr/>
          <p:nvPr>
            <p:extLst/>
          </p:nvPr>
        </p:nvGraphicFramePr>
        <p:xfrm>
          <a:off x="7200900" y="-673100"/>
          <a:ext cx="2032000" cy="508000"/>
        </p:xfrm>
        <a:graphic>
          <a:graphicData uri="http://schemas.openxmlformats.org/drawingml/2006/chart">
            <c:chart xmlns:c="http://schemas.openxmlformats.org/drawingml/2006/chart" xmlns:r="http://schemas.openxmlformats.org/officeDocument/2006/relationships" r:id="rId5"/>
          </a:graphicData>
        </a:graphic>
      </p:graphicFrame>
      <p:sp>
        <p:nvSpPr>
          <p:cNvPr id="39"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TABAC</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4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5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10" name="Freq_fumar"/>
          <p:cNvGraphicFramePr>
            <a:graphicFrameLocks/>
          </p:cNvGraphicFramePr>
          <p:nvPr>
            <p:extLst>
              <p:ext uri="{D42A27DB-BD31-4B8C-83A1-F6EECF244321}">
                <p14:modId xmlns:p14="http://schemas.microsoft.com/office/powerpoint/2010/main" val="412364463"/>
              </p:ext>
            </p:extLst>
          </p:nvPr>
        </p:nvGraphicFramePr>
        <p:xfrm>
          <a:off x="18000" y="1619999"/>
          <a:ext cx="2808000" cy="192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N_cigar"/>
          <p:cNvGraphicFramePr>
            <a:graphicFrameLocks/>
          </p:cNvGraphicFramePr>
          <p:nvPr>
            <p:extLst>
              <p:ext uri="{D42A27DB-BD31-4B8C-83A1-F6EECF244321}">
                <p14:modId xmlns:p14="http://schemas.microsoft.com/office/powerpoint/2010/main" val="2135671629"/>
              </p:ext>
            </p:extLst>
          </p:nvPr>
        </p:nvGraphicFramePr>
        <p:xfrm>
          <a:off x="2808000" y="1080000"/>
          <a:ext cx="2844000" cy="2772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2" name="Deixar_fumar"/>
          <p:cNvGraphicFramePr>
            <a:graphicFrameLocks/>
          </p:cNvGraphicFramePr>
          <p:nvPr>
            <p:extLst>
              <p:ext uri="{D42A27DB-BD31-4B8C-83A1-F6EECF244321}">
                <p14:modId xmlns:p14="http://schemas.microsoft.com/office/powerpoint/2010/main" val="201723037"/>
              </p:ext>
            </p:extLst>
          </p:nvPr>
        </p:nvGraphicFramePr>
        <p:xfrm>
          <a:off x="5386647" y="1007999"/>
          <a:ext cx="3739353" cy="3132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3" name="Tabla 2"/>
          <p:cNvGraphicFramePr>
            <a:graphicFrameLocks noGrp="1"/>
          </p:cNvGraphicFramePr>
          <p:nvPr>
            <p:extLst>
              <p:ext uri="{D42A27DB-BD31-4B8C-83A1-F6EECF244321}">
                <p14:modId xmlns:p14="http://schemas.microsoft.com/office/powerpoint/2010/main" val="373648218"/>
              </p:ext>
            </p:extLst>
          </p:nvPr>
        </p:nvGraphicFramePr>
        <p:xfrm>
          <a:off x="360000" y="4608000"/>
          <a:ext cx="5400000" cy="426720"/>
        </p:xfrm>
        <a:graphic>
          <a:graphicData uri="http://schemas.openxmlformats.org/drawingml/2006/table">
            <a:tbl>
              <a:tblPr/>
              <a:tblGrid>
                <a:gridCol w="5400000">
                  <a:extLst>
                    <a:ext uri="{9D8B030D-6E8A-4147-A177-3AD203B41FA5}">
                      <a16:colId xmlns:a16="http://schemas.microsoft.com/office/drawing/2014/main" xmlns="" val="302881810"/>
                    </a:ext>
                  </a:extLst>
                </a:gridCol>
              </a:tblGrid>
              <a:tr h="90000">
                <a:tc>
                  <a:txBody>
                    <a:bodyPr/>
                    <a:lstStyle/>
                    <a:p>
                      <a:pPr algn="l" fontAlgn="b"/>
                      <a:r>
                        <a:rPr lang="es-ES" sz="700" b="0" i="0" u="none" strike="noStrike">
                          <a:solidFill>
                            <a:srgbClr val="000000"/>
                          </a:solidFill>
                          <a:effectLst/>
                          <a:latin typeface="Calibri" panose="020F0502020204030204" pitchFamily="34" charset="0"/>
                        </a:rPr>
                        <a:t>Base: Alumnes que fumen actualment</a:t>
                      </a:r>
                    </a:p>
                  </a:txBody>
                  <a:tcPr marL="0" marR="0" marT="0" marB="0" anchor="b">
                    <a:lnL>
                      <a:noFill/>
                    </a:lnL>
                    <a:lnR>
                      <a:noFill/>
                    </a:lnR>
                    <a:lnT>
                      <a:noFill/>
                    </a:lnT>
                    <a:lnB>
                      <a:noFill/>
                    </a:lnB>
                  </a:tcPr>
                </a:tc>
                <a:extLst>
                  <a:ext uri="{0D108BD9-81ED-4DB2-BD59-A6C34878D82A}">
                    <a16:rowId xmlns:a16="http://schemas.microsoft.com/office/drawing/2014/main" xmlns="" val="1290227422"/>
                  </a:ext>
                </a:extLst>
              </a:tr>
              <a:tr h="90000">
                <a:tc>
                  <a:txBody>
                    <a:bodyPr/>
                    <a:lstStyle/>
                    <a:p>
                      <a:pPr algn="l" fontAlgn="b"/>
                      <a:r>
                        <a:rPr lang="ca-ES" sz="700" b="0" i="0" u="none" strike="noStrike">
                          <a:solidFill>
                            <a:srgbClr val="000000"/>
                          </a:solidFill>
                          <a:effectLst/>
                          <a:latin typeface="Calibri" panose="020F0502020204030204" pitchFamily="34" charset="0"/>
                        </a:rPr>
                        <a:t>Q38. Amb quina freqüència fumes tabac actualment?</a:t>
                      </a:r>
                    </a:p>
                  </a:txBody>
                  <a:tcPr marL="0" marR="0" marT="0" marB="0" anchor="b">
                    <a:lnL>
                      <a:noFill/>
                    </a:lnL>
                    <a:lnR>
                      <a:noFill/>
                    </a:lnR>
                    <a:lnT>
                      <a:noFill/>
                    </a:lnT>
                    <a:lnB>
                      <a:noFill/>
                    </a:lnB>
                  </a:tcPr>
                </a:tc>
                <a:extLst>
                  <a:ext uri="{0D108BD9-81ED-4DB2-BD59-A6C34878D82A}">
                    <a16:rowId xmlns:a16="http://schemas.microsoft.com/office/drawing/2014/main" xmlns="" val="2897037596"/>
                  </a:ext>
                </a:extLst>
              </a:tr>
              <a:tr h="90000">
                <a:tc>
                  <a:txBody>
                    <a:bodyPr/>
                    <a:lstStyle/>
                    <a:p>
                      <a:pPr algn="l" fontAlgn="b"/>
                      <a:r>
                        <a:rPr lang="ca-ES" sz="700" b="0" i="0" u="none" strike="noStrike">
                          <a:solidFill>
                            <a:srgbClr val="000000"/>
                          </a:solidFill>
                          <a:effectLst/>
                          <a:latin typeface="Calibri" panose="020F0502020204030204" pitchFamily="34" charset="0"/>
                        </a:rPr>
                        <a:t>Q39. Durant els darrers 30 dies que has fumat, quantes cigarretes has fumat per dia?</a:t>
                      </a:r>
                    </a:p>
                  </a:txBody>
                  <a:tcPr marL="0" marR="0" marT="0" marB="0" anchor="b">
                    <a:lnL>
                      <a:noFill/>
                    </a:lnL>
                    <a:lnR>
                      <a:noFill/>
                    </a:lnR>
                    <a:lnT>
                      <a:noFill/>
                    </a:lnT>
                    <a:lnB>
                      <a:noFill/>
                    </a:lnB>
                  </a:tcPr>
                </a:tc>
                <a:extLst>
                  <a:ext uri="{0D108BD9-81ED-4DB2-BD59-A6C34878D82A}">
                    <a16:rowId xmlns:a16="http://schemas.microsoft.com/office/drawing/2014/main" xmlns="" val="374236688"/>
                  </a:ext>
                </a:extLst>
              </a:tr>
              <a:tr h="90000">
                <a:tc>
                  <a:txBody>
                    <a:bodyPr/>
                    <a:lstStyle/>
                    <a:p>
                      <a:pPr algn="l" fontAlgn="b"/>
                      <a:r>
                        <a:rPr lang="pt-BR" sz="700" b="0" i="0" u="none" strike="noStrike" dirty="0">
                          <a:solidFill>
                            <a:srgbClr val="000000"/>
                          </a:solidFill>
                          <a:effectLst/>
                          <a:latin typeface="Calibri" panose="020F0502020204030204" pitchFamily="34" charset="0"/>
                        </a:rPr>
                        <a:t>Q40. </a:t>
                      </a:r>
                      <a:r>
                        <a:rPr lang="pt-BR" sz="700" b="0" i="0" u="none" strike="noStrike" dirty="0" err="1">
                          <a:solidFill>
                            <a:srgbClr val="000000"/>
                          </a:solidFill>
                          <a:effectLst/>
                          <a:latin typeface="Calibri" panose="020F0502020204030204" pitchFamily="34" charset="0"/>
                        </a:rPr>
                        <a:t>Has</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provat</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alguna</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vegada</a:t>
                      </a:r>
                      <a:r>
                        <a:rPr lang="pt-BR" sz="700" b="0" i="0" u="none" strike="noStrike" dirty="0">
                          <a:solidFill>
                            <a:srgbClr val="000000"/>
                          </a:solidFill>
                          <a:effectLst/>
                          <a:latin typeface="Calibri" panose="020F0502020204030204" pitchFamily="34" charset="0"/>
                        </a:rPr>
                        <a:t> de fumar </a:t>
                      </a:r>
                      <a:r>
                        <a:rPr lang="pt-BR" sz="700" b="0" i="0" u="none" strike="noStrike" dirty="0" err="1">
                          <a:solidFill>
                            <a:srgbClr val="000000"/>
                          </a:solidFill>
                          <a:effectLst/>
                          <a:latin typeface="Calibri" panose="020F0502020204030204" pitchFamily="34" charset="0"/>
                        </a:rPr>
                        <a:t>menys</a:t>
                      </a:r>
                      <a:r>
                        <a:rPr lang="pt-BR" sz="700" b="0" i="0" u="none" strike="noStrike" dirty="0">
                          <a:solidFill>
                            <a:srgbClr val="000000"/>
                          </a:solidFill>
                          <a:effectLst/>
                          <a:latin typeface="Calibri" panose="020F0502020204030204" pitchFamily="34" charset="0"/>
                        </a:rPr>
                        <a:t> o de </a:t>
                      </a:r>
                      <a:r>
                        <a:rPr lang="pt-BR" sz="700" b="0" i="0" u="none" strike="noStrike" dirty="0" err="1">
                          <a:solidFill>
                            <a:srgbClr val="000000"/>
                          </a:solidFill>
                          <a:effectLst/>
                          <a:latin typeface="Calibri" panose="020F0502020204030204" pitchFamily="34" charset="0"/>
                        </a:rPr>
                        <a:t>deixar-ho</a:t>
                      </a:r>
                      <a:r>
                        <a:rPr lang="pt-BR" sz="700" b="0" i="0" u="none" strike="noStrike" dirty="0">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3344094972"/>
                  </a:ext>
                </a:extLst>
              </a:tr>
            </a:tbl>
          </a:graphicData>
        </a:graphic>
      </p:graphicFrame>
    </p:spTree>
    <p:extLst>
      <p:ext uri="{BB962C8B-B14F-4D97-AF65-F5344CB8AC3E}">
        <p14:creationId xmlns:p14="http://schemas.microsoft.com/office/powerpoint/2010/main" val="146763710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hlinkClick r:id="" action="ppaction://noaction"/>
          </p:cNvPr>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0" y="0"/>
            <a:ext cx="792000"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34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4"/>
          </a:graphicData>
        </a:graphic>
      </p:graphicFrame>
      <p:sp>
        <p:nvSpPr>
          <p:cNvPr id="46"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47" name="Ipsos Ribbon Rules" hidden="1"/>
          <p:cNvGraphicFramePr/>
          <p:nvPr>
            <p:extLst/>
          </p:nvPr>
        </p:nvGraphicFramePr>
        <p:xfrm>
          <a:off x="7200900" y="-673100"/>
          <a:ext cx="2032000" cy="508000"/>
        </p:xfrm>
        <a:graphic>
          <a:graphicData uri="http://schemas.openxmlformats.org/drawingml/2006/chart">
            <c:chart xmlns:c="http://schemas.openxmlformats.org/drawingml/2006/chart" xmlns:r="http://schemas.openxmlformats.org/officeDocument/2006/relationships" r:id="rId5"/>
          </a:graphicData>
        </a:graphic>
      </p:graphicFrame>
      <p:sp>
        <p:nvSpPr>
          <p:cNvPr id="39"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TABAC</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4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5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10" name="Fuma_casa"/>
          <p:cNvGraphicFramePr>
            <a:graphicFrameLocks/>
          </p:cNvGraphicFramePr>
          <p:nvPr>
            <p:extLst>
              <p:ext uri="{D42A27DB-BD31-4B8C-83A1-F6EECF244321}">
                <p14:modId xmlns:p14="http://schemas.microsoft.com/office/powerpoint/2010/main" val="1334957442"/>
              </p:ext>
            </p:extLst>
          </p:nvPr>
        </p:nvGraphicFramePr>
        <p:xfrm>
          <a:off x="162000" y="1799999"/>
          <a:ext cx="3816000" cy="205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 name="Fuma_amics"/>
          <p:cNvGraphicFramePr>
            <a:graphicFrameLocks/>
          </p:cNvGraphicFramePr>
          <p:nvPr>
            <p:extLst>
              <p:ext uri="{D42A27DB-BD31-4B8C-83A1-F6EECF244321}">
                <p14:modId xmlns:p14="http://schemas.microsoft.com/office/powerpoint/2010/main" val="2179776066"/>
              </p:ext>
            </p:extLst>
          </p:nvPr>
        </p:nvGraphicFramePr>
        <p:xfrm>
          <a:off x="4500000" y="1296000"/>
          <a:ext cx="3816000" cy="2880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 name="Tabla 2"/>
          <p:cNvGraphicFramePr>
            <a:graphicFrameLocks noGrp="1"/>
          </p:cNvGraphicFramePr>
          <p:nvPr>
            <p:extLst>
              <p:ext uri="{D42A27DB-BD31-4B8C-83A1-F6EECF244321}">
                <p14:modId xmlns:p14="http://schemas.microsoft.com/office/powerpoint/2010/main" val="1960483125"/>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982590814"/>
                    </a:ext>
                  </a:extLst>
                </a:gridCol>
              </a:tblGrid>
              <a:tr h="1200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1944643220"/>
                  </a:ext>
                </a:extLst>
              </a:tr>
              <a:tr h="120000">
                <a:tc>
                  <a:txBody>
                    <a:bodyPr/>
                    <a:lstStyle/>
                    <a:p>
                      <a:pPr algn="l" fontAlgn="b"/>
                      <a:r>
                        <a:rPr lang="ca-ES" sz="700" b="0" i="0" u="none" strike="noStrike">
                          <a:solidFill>
                            <a:srgbClr val="000000"/>
                          </a:solidFill>
                          <a:effectLst/>
                          <a:latin typeface="Calibri" panose="020F0502020204030204" pitchFamily="34" charset="0"/>
                        </a:rPr>
                        <a:t>Q41. Alguna de les persones amb qui convius fuma dins de casa?</a:t>
                      </a:r>
                    </a:p>
                  </a:txBody>
                  <a:tcPr marL="0" marR="0" marT="0" marB="0" anchor="b">
                    <a:lnL>
                      <a:noFill/>
                    </a:lnL>
                    <a:lnR>
                      <a:noFill/>
                    </a:lnR>
                    <a:lnT>
                      <a:noFill/>
                    </a:lnT>
                    <a:lnB>
                      <a:noFill/>
                    </a:lnB>
                  </a:tcPr>
                </a:tc>
                <a:extLst>
                  <a:ext uri="{0D108BD9-81ED-4DB2-BD59-A6C34878D82A}">
                    <a16:rowId xmlns:a16="http://schemas.microsoft.com/office/drawing/2014/main" xmlns="" val="3630428467"/>
                  </a:ext>
                </a:extLst>
              </a:tr>
              <a:tr h="120000">
                <a:tc>
                  <a:txBody>
                    <a:bodyPr/>
                    <a:lstStyle/>
                    <a:p>
                      <a:pPr algn="l" fontAlgn="b"/>
                      <a:r>
                        <a:rPr lang="ca-ES" sz="700" b="0" i="0" u="none" strike="noStrike" dirty="0">
                          <a:solidFill>
                            <a:srgbClr val="000000"/>
                          </a:solidFill>
                          <a:effectLst/>
                          <a:latin typeface="Calibri" panose="020F0502020204030204" pitchFamily="34" charset="0"/>
                        </a:rPr>
                        <a:t>Q51. Quants dels teus amics/</a:t>
                      </a:r>
                      <a:r>
                        <a:rPr lang="ca-ES" sz="700" b="0" i="0" u="none" strike="noStrike" dirty="0" err="1">
                          <a:solidFill>
                            <a:srgbClr val="000000"/>
                          </a:solidFill>
                          <a:effectLst/>
                          <a:latin typeface="Calibri" panose="020F0502020204030204" pitchFamily="34" charset="0"/>
                        </a:rPr>
                        <a:t>igues</a:t>
                      </a:r>
                      <a:r>
                        <a:rPr lang="ca-ES" sz="700" b="0" i="0" u="none" strike="noStrike" dirty="0">
                          <a:solidFill>
                            <a:srgbClr val="000000"/>
                          </a:solidFill>
                          <a:effectLst/>
                          <a:latin typeface="Calibri" panose="020F0502020204030204" pitchFamily="34" charset="0"/>
                        </a:rPr>
                        <a:t> o companys/</a:t>
                      </a:r>
                      <a:r>
                        <a:rPr lang="ca-ES" sz="700" b="0" i="0" u="none" strike="noStrike" dirty="0" err="1">
                          <a:solidFill>
                            <a:srgbClr val="000000"/>
                          </a:solidFill>
                          <a:effectLst/>
                          <a:latin typeface="Calibri" panose="020F0502020204030204" pitchFamily="34" charset="0"/>
                        </a:rPr>
                        <a:t>anyes</a:t>
                      </a:r>
                      <a:r>
                        <a:rPr lang="ca-ES" sz="700" b="0" i="0" u="none" strike="noStrike" dirty="0">
                          <a:solidFill>
                            <a:srgbClr val="000000"/>
                          </a:solidFill>
                          <a:effectLst/>
                          <a:latin typeface="Calibri" panose="020F0502020204030204" pitchFamily="34" charset="0"/>
                        </a:rPr>
                        <a:t> diries que fumen </a:t>
                      </a:r>
                      <a:r>
                        <a:rPr lang="ca-ES" sz="700" b="0" i="0" u="none" strike="noStrike" dirty="0" err="1">
                          <a:solidFill>
                            <a:srgbClr val="000000"/>
                          </a:solidFill>
                          <a:effectLst/>
                          <a:latin typeface="Calibri" panose="020F0502020204030204" pitchFamily="34" charset="0"/>
                        </a:rPr>
                        <a:t>cigaretes</a:t>
                      </a:r>
                      <a:r>
                        <a:rPr lang="ca-ES" sz="700" b="0" i="0" u="none" strike="noStrike" dirty="0">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1011092865"/>
                  </a:ext>
                </a:extLst>
              </a:tr>
            </a:tbl>
          </a:graphicData>
        </a:graphic>
      </p:graphicFrame>
    </p:spTree>
    <p:extLst>
      <p:ext uri="{BB962C8B-B14F-4D97-AF65-F5344CB8AC3E}">
        <p14:creationId xmlns:p14="http://schemas.microsoft.com/office/powerpoint/2010/main" val="146763710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35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pic>
        <p:nvPicPr>
          <p:cNvPr id="1026" name="Picture 2" descr="D:\Users\maria.aragones\AppData\Local\Microsoft\Windows\Temporary Internet Files\Content.Outlook\KYC2NQVU\Alcohol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5531" r="11095" b="5066"/>
          <a:stretch/>
        </p:blipFill>
        <p:spPr bwMode="auto">
          <a:xfrm flipH="1">
            <a:off x="0" y="0"/>
            <a:ext cx="778739" cy="774000"/>
          </a:xfrm>
          <a:prstGeom prst="rect">
            <a:avLst/>
          </a:prstGeom>
          <a:noFill/>
          <a:extLst>
            <a:ext uri="{909E8E84-426E-40DD-AFC4-6F175D3DCCD1}">
              <a14:hiddenFill xmlns:a14="http://schemas.microsoft.com/office/drawing/2010/main">
                <a:solidFill>
                  <a:srgbClr val="FFFFFF"/>
                </a:solidFill>
              </a14:hiddenFill>
            </a:ext>
          </a:extLst>
        </p:spPr>
      </p:pic>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ALCOHOL</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8" name="Beure"/>
          <p:cNvGraphicFramePr>
            <a:graphicFrameLocks/>
          </p:cNvGraphicFramePr>
          <p:nvPr>
            <p:extLst>
              <p:ext uri="{D42A27DB-BD31-4B8C-83A1-F6EECF244321}">
                <p14:modId xmlns:p14="http://schemas.microsoft.com/office/powerpoint/2010/main" val="3978208358"/>
              </p:ext>
            </p:extLst>
          </p:nvPr>
        </p:nvGraphicFramePr>
        <p:xfrm>
          <a:off x="125999" y="1274400"/>
          <a:ext cx="2088000" cy="3096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Edat_beure"/>
          <p:cNvGraphicFramePr>
            <a:graphicFrameLocks/>
          </p:cNvGraphicFramePr>
          <p:nvPr>
            <p:extLst>
              <p:ext uri="{D42A27DB-BD31-4B8C-83A1-F6EECF244321}">
                <p14:modId xmlns:p14="http://schemas.microsoft.com/office/powerpoint/2010/main" val="3032591774"/>
              </p:ext>
            </p:extLst>
          </p:nvPr>
        </p:nvGraphicFramePr>
        <p:xfrm>
          <a:off x="2304000" y="2052000"/>
          <a:ext cx="3420000" cy="216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Ocasions_beure"/>
          <p:cNvGraphicFramePr>
            <a:graphicFrameLocks/>
          </p:cNvGraphicFramePr>
          <p:nvPr>
            <p:extLst>
              <p:ext uri="{D42A27DB-BD31-4B8C-83A1-F6EECF244321}">
                <p14:modId xmlns:p14="http://schemas.microsoft.com/office/powerpoint/2010/main" val="1941939330"/>
              </p:ext>
            </p:extLst>
          </p:nvPr>
        </p:nvGraphicFramePr>
        <p:xfrm>
          <a:off x="6048000" y="1079999"/>
          <a:ext cx="2782800" cy="3564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a 1"/>
          <p:cNvGraphicFramePr>
            <a:graphicFrameLocks noGrp="1"/>
          </p:cNvGraphicFramePr>
          <p:nvPr>
            <p:extLst>
              <p:ext uri="{D42A27DB-BD31-4B8C-83A1-F6EECF244321}">
                <p14:modId xmlns:p14="http://schemas.microsoft.com/office/powerpoint/2010/main" val="2139007914"/>
              </p:ext>
            </p:extLst>
          </p:nvPr>
        </p:nvGraphicFramePr>
        <p:xfrm>
          <a:off x="360000" y="4608000"/>
          <a:ext cx="3780000" cy="430809"/>
        </p:xfrm>
        <a:graphic>
          <a:graphicData uri="http://schemas.openxmlformats.org/drawingml/2006/table">
            <a:tbl>
              <a:tblPr/>
              <a:tblGrid>
                <a:gridCol w="3780000">
                  <a:extLst>
                    <a:ext uri="{9D8B030D-6E8A-4147-A177-3AD203B41FA5}">
                      <a16:colId xmlns:a16="http://schemas.microsoft.com/office/drawing/2014/main" xmlns="" val="1250257697"/>
                    </a:ext>
                  </a:extLst>
                </a:gridCol>
              </a:tblGrid>
              <a:tr h="55385">
                <a:tc>
                  <a:txBody>
                    <a:bodyPr/>
                    <a:lstStyle/>
                    <a:p>
                      <a:pPr algn="l" fontAlgn="b"/>
                      <a:r>
                        <a:rPr lang="pt-BR" sz="700" b="0" i="0" u="none" strike="noStrike">
                          <a:solidFill>
                            <a:srgbClr val="000000"/>
                          </a:solidFill>
                          <a:effectLst/>
                          <a:latin typeface="Calibri" panose="020F0502020204030204" pitchFamily="34" charset="0"/>
                        </a:rPr>
                        <a:t>Base: Nois (n=36); Noies (n=40); Ha begut alguna vegada</a:t>
                      </a:r>
                    </a:p>
                  </a:txBody>
                  <a:tcPr marL="0" marR="0" marT="0" marB="0" anchor="b">
                    <a:lnL>
                      <a:noFill/>
                    </a:lnL>
                    <a:lnR>
                      <a:noFill/>
                    </a:lnR>
                    <a:lnT>
                      <a:noFill/>
                    </a:lnT>
                    <a:lnB>
                      <a:noFill/>
                    </a:lnB>
                  </a:tcPr>
                </a:tc>
                <a:extLst>
                  <a:ext uri="{0D108BD9-81ED-4DB2-BD59-A6C34878D82A}">
                    <a16:rowId xmlns:a16="http://schemas.microsoft.com/office/drawing/2014/main" xmlns="" val="283309450"/>
                  </a:ext>
                </a:extLst>
              </a:tr>
              <a:tr h="96923">
                <a:tc>
                  <a:txBody>
                    <a:bodyPr/>
                    <a:lstStyle/>
                    <a:p>
                      <a:pPr algn="l" fontAlgn="b"/>
                      <a:r>
                        <a:rPr lang="ca-ES" sz="700" b="0" i="0" u="none" strike="noStrike">
                          <a:solidFill>
                            <a:srgbClr val="000000"/>
                          </a:solidFill>
                          <a:effectLst/>
                          <a:latin typeface="Calibri" panose="020F0502020204030204" pitchFamily="34" charset="0"/>
                        </a:rPr>
                        <a:t>Q42. Has begut alguna vegada a la teva vida almenys mig got de qualsevol beguda alcohòlica?</a:t>
                      </a:r>
                    </a:p>
                  </a:txBody>
                  <a:tcPr marL="0" marR="0" marT="0" marB="0" anchor="b">
                    <a:lnL>
                      <a:noFill/>
                    </a:lnL>
                    <a:lnR>
                      <a:noFill/>
                    </a:lnR>
                    <a:lnT>
                      <a:noFill/>
                    </a:lnT>
                    <a:lnB>
                      <a:noFill/>
                    </a:lnB>
                  </a:tcPr>
                </a:tc>
                <a:extLst>
                  <a:ext uri="{0D108BD9-81ED-4DB2-BD59-A6C34878D82A}">
                    <a16:rowId xmlns:a16="http://schemas.microsoft.com/office/drawing/2014/main" xmlns="" val="438201679"/>
                  </a:ext>
                </a:extLst>
              </a:tr>
              <a:tr h="110769">
                <a:tc>
                  <a:txBody>
                    <a:bodyPr/>
                    <a:lstStyle/>
                    <a:p>
                      <a:pPr algn="l" fontAlgn="b"/>
                      <a:r>
                        <a:rPr lang="ca-ES" sz="700" b="0" i="0" u="none" strike="noStrike">
                          <a:solidFill>
                            <a:srgbClr val="000000"/>
                          </a:solidFill>
                          <a:effectLst/>
                          <a:latin typeface="Calibri" panose="020F0502020204030204" pitchFamily="34" charset="0"/>
                        </a:rPr>
                        <a:t>Q43. Quina edat tenies quan vas beure per primera vegada mig got de qualsevol beguda alcohòlica?</a:t>
                      </a:r>
                    </a:p>
                  </a:txBody>
                  <a:tcPr marL="0" marR="0" marT="0" marB="0" anchor="b">
                    <a:lnL>
                      <a:noFill/>
                    </a:lnL>
                    <a:lnR>
                      <a:noFill/>
                    </a:lnR>
                    <a:lnT>
                      <a:noFill/>
                    </a:lnT>
                    <a:lnB>
                      <a:noFill/>
                    </a:lnB>
                  </a:tcPr>
                </a:tc>
                <a:extLst>
                  <a:ext uri="{0D108BD9-81ED-4DB2-BD59-A6C34878D82A}">
                    <a16:rowId xmlns:a16="http://schemas.microsoft.com/office/drawing/2014/main" xmlns="" val="983117337"/>
                  </a:ext>
                </a:extLst>
              </a:tr>
              <a:tr h="96923">
                <a:tc>
                  <a:txBody>
                    <a:bodyPr/>
                    <a:lstStyle/>
                    <a:p>
                      <a:pPr algn="l" fontAlgn="b"/>
                      <a:r>
                        <a:rPr lang="ca-ES" sz="700" b="0" i="0" u="none" strike="noStrike" dirty="0">
                          <a:solidFill>
                            <a:srgbClr val="000000"/>
                          </a:solidFill>
                          <a:effectLst/>
                          <a:latin typeface="Calibri" panose="020F0502020204030204" pitchFamily="34" charset="0"/>
                        </a:rPr>
                        <a:t>Q44. Acostumes a beure mig got d'algun tipus de beguda alcohòlica en les ocasions següents?</a:t>
                      </a:r>
                    </a:p>
                  </a:txBody>
                  <a:tcPr marL="0" marR="0" marT="0" marB="0" anchor="b">
                    <a:lnL>
                      <a:noFill/>
                    </a:lnL>
                    <a:lnR>
                      <a:noFill/>
                    </a:lnR>
                    <a:lnT>
                      <a:noFill/>
                    </a:lnT>
                    <a:lnB>
                      <a:noFill/>
                    </a:lnB>
                  </a:tcPr>
                </a:tc>
                <a:extLst>
                  <a:ext uri="{0D108BD9-81ED-4DB2-BD59-A6C34878D82A}">
                    <a16:rowId xmlns:a16="http://schemas.microsoft.com/office/drawing/2014/main" xmlns="" val="100427979"/>
                  </a:ext>
                </a:extLst>
              </a:tr>
            </a:tbl>
          </a:graphicData>
        </a:graphic>
      </p:graphicFrame>
      <p:sp>
        <p:nvSpPr>
          <p:cNvPr id="12" name="Estel de 5 puntes 11"/>
          <p:cNvSpPr/>
          <p:nvPr/>
        </p:nvSpPr>
        <p:spPr>
          <a:xfrm>
            <a:off x="8429974" y="3707543"/>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76666493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36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pic>
        <p:nvPicPr>
          <p:cNvPr id="1026" name="Picture 2" descr="D:\Users\maria.aragones\AppData\Local\Microsoft\Windows\Temporary Internet Files\Content.Outlook\KYC2NQVU\Alcohol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5531" r="11095" b="5066"/>
          <a:stretch/>
        </p:blipFill>
        <p:spPr bwMode="auto">
          <a:xfrm flipH="1">
            <a:off x="0" y="0"/>
            <a:ext cx="778739" cy="774000"/>
          </a:xfrm>
          <a:prstGeom prst="rect">
            <a:avLst/>
          </a:prstGeom>
          <a:noFill/>
          <a:extLst>
            <a:ext uri="{909E8E84-426E-40DD-AFC4-6F175D3DCCD1}">
              <a14:hiddenFill xmlns:a14="http://schemas.microsoft.com/office/drawing/2010/main">
                <a:solidFill>
                  <a:srgbClr val="FFFFFF"/>
                </a:solidFill>
              </a14:hiddenFill>
            </a:ext>
          </a:extLst>
        </p:spPr>
      </p:pic>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ALCOHOL</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8" name="Freq_beure"/>
          <p:cNvGraphicFramePr>
            <a:graphicFrameLocks/>
          </p:cNvGraphicFramePr>
          <p:nvPr>
            <p:extLst>
              <p:ext uri="{D42A27DB-BD31-4B8C-83A1-F6EECF244321}">
                <p14:modId xmlns:p14="http://schemas.microsoft.com/office/powerpoint/2010/main" val="2809556698"/>
              </p:ext>
            </p:extLst>
          </p:nvPr>
        </p:nvGraphicFramePr>
        <p:xfrm>
          <a:off x="360000" y="1008000"/>
          <a:ext cx="3690000" cy="144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Borratxo"/>
          <p:cNvGraphicFramePr>
            <a:graphicFrameLocks/>
          </p:cNvGraphicFramePr>
          <p:nvPr>
            <p:extLst>
              <p:ext uri="{D42A27DB-BD31-4B8C-83A1-F6EECF244321}">
                <p14:modId xmlns:p14="http://schemas.microsoft.com/office/powerpoint/2010/main" val="3421014634"/>
              </p:ext>
            </p:extLst>
          </p:nvPr>
        </p:nvGraphicFramePr>
        <p:xfrm>
          <a:off x="360000" y="2699999"/>
          <a:ext cx="3690000" cy="172057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 name="Freq_alcohol"/>
          <p:cNvGraphicFramePr>
            <a:graphicFrameLocks/>
          </p:cNvGraphicFramePr>
          <p:nvPr>
            <p:extLst>
              <p:ext uri="{D42A27DB-BD31-4B8C-83A1-F6EECF244321}">
                <p14:modId xmlns:p14="http://schemas.microsoft.com/office/powerpoint/2010/main" val="263934014"/>
              </p:ext>
            </p:extLst>
          </p:nvPr>
        </p:nvGraphicFramePr>
        <p:xfrm>
          <a:off x="4320000" y="1007999"/>
          <a:ext cx="4140000" cy="313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a 1"/>
          <p:cNvGraphicFramePr>
            <a:graphicFrameLocks noGrp="1"/>
          </p:cNvGraphicFramePr>
          <p:nvPr>
            <p:extLst>
              <p:ext uri="{D42A27DB-BD31-4B8C-83A1-F6EECF244321}">
                <p14:modId xmlns:p14="http://schemas.microsoft.com/office/powerpoint/2010/main" val="2917358668"/>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1254080272"/>
                    </a:ext>
                  </a:extLst>
                </a:gridCol>
              </a:tblGrid>
              <a:tr h="120000">
                <a:tc>
                  <a:txBody>
                    <a:bodyPr/>
                    <a:lstStyle/>
                    <a:p>
                      <a:pPr algn="l" fontAlgn="b"/>
                      <a:r>
                        <a:rPr lang="es-ES" sz="700" b="0" i="0" u="none" strike="noStrike">
                          <a:solidFill>
                            <a:srgbClr val="000000"/>
                          </a:solidFill>
                          <a:effectLst/>
                          <a:latin typeface="Calibri" panose="020F0502020204030204" pitchFamily="34" charset="0"/>
                        </a:rPr>
                        <a:t>Base: Total alumnes que han begut alguna vegada</a:t>
                      </a:r>
                    </a:p>
                  </a:txBody>
                  <a:tcPr marL="0" marR="0" marT="0" marB="0" anchor="b">
                    <a:lnL>
                      <a:noFill/>
                    </a:lnL>
                    <a:lnR>
                      <a:noFill/>
                    </a:lnR>
                    <a:lnT>
                      <a:noFill/>
                    </a:lnT>
                    <a:lnB>
                      <a:noFill/>
                    </a:lnB>
                  </a:tcPr>
                </a:tc>
                <a:extLst>
                  <a:ext uri="{0D108BD9-81ED-4DB2-BD59-A6C34878D82A}">
                    <a16:rowId xmlns:a16="http://schemas.microsoft.com/office/drawing/2014/main" xmlns="" val="2753560089"/>
                  </a:ext>
                </a:extLst>
              </a:tr>
              <a:tr h="120000">
                <a:tc>
                  <a:txBody>
                    <a:bodyPr/>
                    <a:lstStyle/>
                    <a:p>
                      <a:pPr algn="l" fontAlgn="b"/>
                      <a:r>
                        <a:rPr lang="es-ES" sz="700" b="0" i="0" u="none" strike="noStrike">
                          <a:solidFill>
                            <a:srgbClr val="000000"/>
                          </a:solidFill>
                          <a:effectLst/>
                          <a:latin typeface="Calibri" panose="020F0502020204030204" pitchFamily="34" charset="0"/>
                        </a:rPr>
                        <a:t>Q45. Durant els darrers 12 mesos has pres quatre o més begudes alcohòliques en una sola ocasió?</a:t>
                      </a:r>
                    </a:p>
                  </a:txBody>
                  <a:tcPr marL="0" marR="0" marT="0" marB="0" anchor="b">
                    <a:lnL>
                      <a:noFill/>
                    </a:lnL>
                    <a:lnR>
                      <a:noFill/>
                    </a:lnR>
                    <a:lnT>
                      <a:noFill/>
                    </a:lnT>
                    <a:lnB>
                      <a:noFill/>
                    </a:lnB>
                  </a:tcPr>
                </a:tc>
                <a:extLst>
                  <a:ext uri="{0D108BD9-81ED-4DB2-BD59-A6C34878D82A}">
                    <a16:rowId xmlns:a16="http://schemas.microsoft.com/office/drawing/2014/main" xmlns="" val="728812738"/>
                  </a:ext>
                </a:extLst>
              </a:tr>
              <a:tr h="120000">
                <a:tc>
                  <a:txBody>
                    <a:bodyPr/>
                    <a:lstStyle/>
                    <a:p>
                      <a:pPr algn="l" fontAlgn="b"/>
                      <a:r>
                        <a:rPr lang="ca-ES" sz="700" b="0" i="0" u="none" strike="noStrike" dirty="0">
                          <a:solidFill>
                            <a:srgbClr val="000000"/>
                          </a:solidFill>
                          <a:effectLst/>
                          <a:latin typeface="Calibri" panose="020F0502020204030204" pitchFamily="34" charset="0"/>
                        </a:rPr>
                        <a:t>Q46. T'has emborratxat alguna vegada?</a:t>
                      </a:r>
                    </a:p>
                  </a:txBody>
                  <a:tcPr marL="0" marR="0" marT="0" marB="0" anchor="b">
                    <a:lnL>
                      <a:noFill/>
                    </a:lnL>
                    <a:lnR>
                      <a:noFill/>
                    </a:lnR>
                    <a:lnT>
                      <a:noFill/>
                    </a:lnT>
                    <a:lnB>
                      <a:noFill/>
                    </a:lnB>
                  </a:tcPr>
                </a:tc>
                <a:extLst>
                  <a:ext uri="{0D108BD9-81ED-4DB2-BD59-A6C34878D82A}">
                    <a16:rowId xmlns:a16="http://schemas.microsoft.com/office/drawing/2014/main" xmlns="" val="3594373656"/>
                  </a:ext>
                </a:extLst>
              </a:tr>
            </a:tbl>
          </a:graphicData>
        </a:graphic>
      </p:graphicFrame>
    </p:spTree>
    <p:extLst>
      <p:ext uri="{BB962C8B-B14F-4D97-AF65-F5344CB8AC3E}">
        <p14:creationId xmlns:p14="http://schemas.microsoft.com/office/powerpoint/2010/main" val="276666493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37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pic>
        <p:nvPicPr>
          <p:cNvPr id="1026" name="Picture 2" descr="D:\Users\maria.aragones\AppData\Local\Microsoft\Windows\Temporary Internet Files\Content.Outlook\KYC2NQVU\Alcohol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5531" r="11095" b="5066"/>
          <a:stretch/>
        </p:blipFill>
        <p:spPr bwMode="auto">
          <a:xfrm flipH="1">
            <a:off x="0" y="0"/>
            <a:ext cx="778739" cy="774000"/>
          </a:xfrm>
          <a:prstGeom prst="rect">
            <a:avLst/>
          </a:prstGeom>
          <a:noFill/>
          <a:extLst>
            <a:ext uri="{909E8E84-426E-40DD-AFC4-6F175D3DCCD1}">
              <a14:hiddenFill xmlns:a14="http://schemas.microsoft.com/office/drawing/2010/main">
                <a:solidFill>
                  <a:srgbClr val="FFFFFF"/>
                </a:solidFill>
              </a14:hiddenFill>
            </a:ext>
          </a:extLst>
        </p:spPr>
      </p:pic>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ALCOHOL</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8" name="Percepcio_alc1"/>
          <p:cNvGraphicFramePr>
            <a:graphicFrameLocks/>
          </p:cNvGraphicFramePr>
          <p:nvPr>
            <p:extLst>
              <p:ext uri="{D42A27DB-BD31-4B8C-83A1-F6EECF244321}">
                <p14:modId xmlns:p14="http://schemas.microsoft.com/office/powerpoint/2010/main" val="186312963"/>
              </p:ext>
            </p:extLst>
          </p:nvPr>
        </p:nvGraphicFramePr>
        <p:xfrm>
          <a:off x="144000" y="900000"/>
          <a:ext cx="6354000" cy="144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Percepcio_alc2"/>
          <p:cNvGraphicFramePr>
            <a:graphicFrameLocks/>
          </p:cNvGraphicFramePr>
          <p:nvPr>
            <p:extLst>
              <p:ext uri="{D42A27DB-BD31-4B8C-83A1-F6EECF244321}">
                <p14:modId xmlns:p14="http://schemas.microsoft.com/office/powerpoint/2010/main" val="2510669955"/>
              </p:ext>
            </p:extLst>
          </p:nvPr>
        </p:nvGraphicFramePr>
        <p:xfrm>
          <a:off x="108000" y="2448000"/>
          <a:ext cx="6354000" cy="223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967696666"/>
              </p:ext>
            </p:extLst>
          </p:nvPr>
        </p:nvGraphicFramePr>
        <p:xfrm>
          <a:off x="6444000" y="756000"/>
          <a:ext cx="2160000" cy="360000"/>
        </p:xfrm>
        <a:graphic>
          <a:graphicData uri="http://schemas.openxmlformats.org/drawingml/2006/table">
            <a:tbl>
              <a:tblPr/>
              <a:tblGrid>
                <a:gridCol w="805574">
                  <a:extLst>
                    <a:ext uri="{9D8B030D-6E8A-4147-A177-3AD203B41FA5}">
                      <a16:colId xmlns:a16="http://schemas.microsoft.com/office/drawing/2014/main" xmlns="" val="3272777151"/>
                    </a:ext>
                  </a:extLst>
                </a:gridCol>
                <a:gridCol w="787869">
                  <a:extLst>
                    <a:ext uri="{9D8B030D-6E8A-4147-A177-3AD203B41FA5}">
                      <a16:colId xmlns:a16="http://schemas.microsoft.com/office/drawing/2014/main" xmlns="" val="3876025291"/>
                    </a:ext>
                  </a:extLst>
                </a:gridCol>
                <a:gridCol w="566557">
                  <a:extLst>
                    <a:ext uri="{9D8B030D-6E8A-4147-A177-3AD203B41FA5}">
                      <a16:colId xmlns:a16="http://schemas.microsoft.com/office/drawing/2014/main" xmlns="" val="2241553929"/>
                    </a:ext>
                  </a:extLst>
                </a:gridCol>
              </a:tblGrid>
              <a:tr h="180000">
                <a:tc gridSpan="3">
                  <a:txBody>
                    <a:bodyPr/>
                    <a:lstStyle/>
                    <a:p>
                      <a:pPr algn="ctr" fontAlgn="b"/>
                      <a:r>
                        <a:rPr lang="ca-ES" sz="1000" b="0" i="0" u="none" strike="noStrike">
                          <a:solidFill>
                            <a:srgbClr val="000000"/>
                          </a:solidFill>
                          <a:effectLst/>
                          <a:latin typeface="Calibri" panose="020F0502020204030204" pitchFamily="34" charset="0"/>
                        </a:rPr>
                        <a:t>Consum alcohol</a:t>
                      </a:r>
                    </a:p>
                  </a:txBody>
                  <a:tcPr marL="0" marR="0" marT="0" marB="0" anchor="b">
                    <a:lnL>
                      <a:noFill/>
                    </a:lnL>
                    <a:lnR>
                      <a:noFill/>
                    </a:lnR>
                    <a:lnT>
                      <a:noFill/>
                    </a:lnT>
                    <a:lnB>
                      <a:noFill/>
                    </a:lnB>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626139955"/>
                  </a:ext>
                </a:extLst>
              </a:tr>
              <a:tr h="180000">
                <a:tc>
                  <a:txBody>
                    <a:bodyPr/>
                    <a:lstStyle/>
                    <a:p>
                      <a:pPr algn="ctr" fontAlgn="b"/>
                      <a:r>
                        <a:rPr lang="ca-ES" sz="1000" b="0" i="0" u="none" strike="noStrike">
                          <a:solidFill>
                            <a:srgbClr val="000000"/>
                          </a:solidFill>
                          <a:effectLst/>
                          <a:latin typeface="Calibri" panose="020F0502020204030204" pitchFamily="34" charset="0"/>
                        </a:rPr>
                        <a:t>Habitualment</a:t>
                      </a:r>
                    </a:p>
                  </a:txBody>
                  <a:tcPr marL="0" marR="0" marT="0" marB="0" anchor="b">
                    <a:lnL>
                      <a:noFill/>
                    </a:lnL>
                    <a:lnR>
                      <a:noFill/>
                    </a:lnR>
                    <a:lnT>
                      <a:noFill/>
                    </a:lnT>
                    <a:lnB>
                      <a:noFill/>
                    </a:lnB>
                  </a:tcPr>
                </a:tc>
                <a:tc>
                  <a:txBody>
                    <a:bodyPr/>
                    <a:lstStyle/>
                    <a:p>
                      <a:pPr algn="ctr" fontAlgn="b"/>
                      <a:r>
                        <a:rPr lang="ca-ES" sz="1000" b="0" i="0" u="none" strike="noStrike">
                          <a:solidFill>
                            <a:srgbClr val="000000"/>
                          </a:solidFill>
                          <a:effectLst/>
                          <a:latin typeface="Calibri" panose="020F0502020204030204" pitchFamily="34" charset="0"/>
                        </a:rPr>
                        <a:t>Ocasionalment</a:t>
                      </a:r>
                    </a:p>
                  </a:txBody>
                  <a:tcPr marL="0" marR="0" marT="0" marB="0" anchor="b">
                    <a:lnL>
                      <a:noFill/>
                    </a:lnL>
                    <a:lnR>
                      <a:noFill/>
                    </a:lnR>
                    <a:lnT>
                      <a:noFill/>
                    </a:lnT>
                    <a:lnB>
                      <a:noFill/>
                    </a:lnB>
                  </a:tcPr>
                </a:tc>
                <a:tc>
                  <a:txBody>
                    <a:bodyPr/>
                    <a:lstStyle/>
                    <a:p>
                      <a:pPr algn="ctr" fontAlgn="b"/>
                      <a:r>
                        <a:rPr lang="ca-ES" sz="1000" b="0" i="0" u="none" strike="noStrike" dirty="0">
                          <a:solidFill>
                            <a:srgbClr val="000000"/>
                          </a:solidFill>
                          <a:effectLst/>
                          <a:latin typeface="Calibri" panose="020F0502020204030204" pitchFamily="34" charset="0"/>
                        </a:rPr>
                        <a:t>Mai</a:t>
                      </a:r>
                    </a:p>
                  </a:txBody>
                  <a:tcPr marL="0" marR="0" marT="0" marB="0" anchor="b">
                    <a:lnL>
                      <a:noFill/>
                    </a:lnL>
                    <a:lnR>
                      <a:noFill/>
                    </a:lnR>
                    <a:lnT>
                      <a:noFill/>
                    </a:lnT>
                    <a:lnB>
                      <a:noFill/>
                    </a:lnB>
                  </a:tcPr>
                </a:tc>
                <a:extLst>
                  <a:ext uri="{0D108BD9-81ED-4DB2-BD59-A6C34878D82A}">
                    <a16:rowId xmlns:a16="http://schemas.microsoft.com/office/drawing/2014/main" xmlns="" val="2498682073"/>
                  </a:ext>
                </a:extLst>
              </a:tr>
            </a:tbl>
          </a:graphicData>
        </a:graphic>
      </p:graphicFrame>
      <p:graphicFrame>
        <p:nvGraphicFramePr>
          <p:cNvPr id="3" name="Tabla 2"/>
          <p:cNvGraphicFramePr>
            <a:graphicFrameLocks noGrp="1"/>
          </p:cNvGraphicFramePr>
          <p:nvPr>
            <p:extLst>
              <p:ext uri="{D42A27DB-BD31-4B8C-83A1-F6EECF244321}">
                <p14:modId xmlns:p14="http://schemas.microsoft.com/office/powerpoint/2010/main" val="4144292476"/>
              </p:ext>
            </p:extLst>
          </p:nvPr>
        </p:nvGraphicFramePr>
        <p:xfrm>
          <a:off x="6300000" y="1008000"/>
          <a:ext cx="2160000" cy="900000"/>
        </p:xfrm>
        <a:graphic>
          <a:graphicData uri="http://schemas.openxmlformats.org/drawingml/2006/table">
            <a:tbl>
              <a:tblPr/>
              <a:tblGrid>
                <a:gridCol w="802623">
                  <a:extLst>
                    <a:ext uri="{9D8B030D-6E8A-4147-A177-3AD203B41FA5}">
                      <a16:colId xmlns:a16="http://schemas.microsoft.com/office/drawing/2014/main" xmlns="" val="2192099283"/>
                    </a:ext>
                  </a:extLst>
                </a:gridCol>
                <a:gridCol w="790820">
                  <a:extLst>
                    <a:ext uri="{9D8B030D-6E8A-4147-A177-3AD203B41FA5}">
                      <a16:colId xmlns:a16="http://schemas.microsoft.com/office/drawing/2014/main" xmlns="" val="4119673670"/>
                    </a:ext>
                  </a:extLst>
                </a:gridCol>
                <a:gridCol w="566557">
                  <a:extLst>
                    <a:ext uri="{9D8B030D-6E8A-4147-A177-3AD203B41FA5}">
                      <a16:colId xmlns:a16="http://schemas.microsoft.com/office/drawing/2014/main" xmlns="" val="3904828693"/>
                    </a:ext>
                  </a:extLst>
                </a:gridCol>
              </a:tblGrid>
              <a:tr h="450000">
                <a:tc>
                  <a:txBody>
                    <a:bodyPr/>
                    <a:lstStyle/>
                    <a:p>
                      <a:pPr algn="ctr" fontAlgn="b"/>
                      <a:r>
                        <a:rPr lang="ca-ES" sz="1000" b="0" i="0" u="none" strike="noStrike">
                          <a:solidFill>
                            <a:srgbClr val="000000"/>
                          </a:solidFill>
                          <a:effectLst/>
                          <a:latin typeface="Calibri" panose="020F0502020204030204" pitchFamily="34" charset="0"/>
                        </a:rPr>
                        <a:t>3,1</a:t>
                      </a:r>
                    </a:p>
                  </a:txBody>
                  <a:tcPr marL="0" marR="0" marT="0" marB="0" anchor="b">
                    <a:lnL>
                      <a:noFill/>
                    </a:lnL>
                    <a:lnR>
                      <a:noFill/>
                    </a:lnR>
                    <a:lnT>
                      <a:noFill/>
                    </a:lnT>
                    <a:lnB>
                      <a:noFill/>
                    </a:lnB>
                  </a:tcPr>
                </a:tc>
                <a:tc>
                  <a:txBody>
                    <a:bodyPr/>
                    <a:lstStyle/>
                    <a:p>
                      <a:pPr algn="ctr" fontAlgn="b"/>
                      <a:r>
                        <a:rPr lang="ca-ES" sz="1000" b="0" i="0" u="none" strike="noStrike">
                          <a:solidFill>
                            <a:srgbClr val="000000"/>
                          </a:solidFill>
                          <a:effectLst/>
                          <a:latin typeface="Calibri" panose="020F0502020204030204" pitchFamily="34" charset="0"/>
                        </a:rPr>
                        <a:t>4</a:t>
                      </a:r>
                    </a:p>
                  </a:txBody>
                  <a:tcPr marL="0" marR="0" marT="0" marB="0" anchor="b">
                    <a:lnL>
                      <a:noFill/>
                    </a:lnL>
                    <a:lnR>
                      <a:noFill/>
                    </a:lnR>
                    <a:lnT>
                      <a:noFill/>
                    </a:lnT>
                    <a:lnB>
                      <a:noFill/>
                    </a:lnB>
                  </a:tcPr>
                </a:tc>
                <a:tc>
                  <a:txBody>
                    <a:bodyPr/>
                    <a:lstStyle/>
                    <a:p>
                      <a:pPr algn="ctr" fontAlgn="b"/>
                      <a:r>
                        <a:rPr lang="ca-ES" sz="1000" b="0" i="0" u="none" strike="noStrike">
                          <a:solidFill>
                            <a:srgbClr val="000000"/>
                          </a:solidFill>
                          <a:effectLst/>
                          <a:latin typeface="Calibri" panose="020F050202020403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xmlns="" val="357822529"/>
                  </a:ext>
                </a:extLst>
              </a:tr>
              <a:tr h="450000">
                <a:tc>
                  <a:txBody>
                    <a:bodyPr/>
                    <a:lstStyle/>
                    <a:p>
                      <a:pPr algn="ctr" fontAlgn="b"/>
                      <a:r>
                        <a:rPr lang="ca-ES" sz="1000" b="0" i="0" u="none" strike="noStrike">
                          <a:solidFill>
                            <a:srgbClr val="000000"/>
                          </a:solidFill>
                          <a:effectLst/>
                          <a:latin typeface="Calibri" panose="020F0502020204030204" pitchFamily="34" charset="0"/>
                        </a:rPr>
                        <a:t>3,5</a:t>
                      </a:r>
                    </a:p>
                  </a:txBody>
                  <a:tcPr marL="0" marR="0" marT="0" marB="0" anchor="b">
                    <a:lnL>
                      <a:noFill/>
                    </a:lnL>
                    <a:lnR>
                      <a:noFill/>
                    </a:lnR>
                    <a:lnT>
                      <a:noFill/>
                    </a:lnT>
                    <a:lnB>
                      <a:noFill/>
                    </a:lnB>
                  </a:tcPr>
                </a:tc>
                <a:tc>
                  <a:txBody>
                    <a:bodyPr/>
                    <a:lstStyle/>
                    <a:p>
                      <a:pPr algn="ctr" fontAlgn="b"/>
                      <a:r>
                        <a:rPr lang="ca-ES" sz="1000" b="0" i="0" u="none" strike="noStrike">
                          <a:solidFill>
                            <a:srgbClr val="000000"/>
                          </a:solidFill>
                          <a:effectLst/>
                          <a:latin typeface="Calibri" panose="020F0502020204030204" pitchFamily="34" charset="0"/>
                        </a:rPr>
                        <a:t>4</a:t>
                      </a:r>
                    </a:p>
                  </a:txBody>
                  <a:tcPr marL="0" marR="0" marT="0" marB="0" anchor="b">
                    <a:lnL>
                      <a:noFill/>
                    </a:lnL>
                    <a:lnR>
                      <a:noFill/>
                    </a:lnR>
                    <a:lnT>
                      <a:noFill/>
                    </a:lnT>
                    <a:lnB>
                      <a:noFill/>
                    </a:lnB>
                  </a:tcPr>
                </a:tc>
                <a:tc>
                  <a:txBody>
                    <a:bodyPr/>
                    <a:lstStyle/>
                    <a:p>
                      <a:pPr algn="ctr" fontAlgn="b"/>
                      <a:r>
                        <a:rPr lang="ca-ES" sz="1000" b="0" i="0" u="none" strike="noStrike" dirty="0">
                          <a:solidFill>
                            <a:srgbClr val="000000"/>
                          </a:solidFill>
                          <a:effectLst/>
                          <a:latin typeface="Calibri" panose="020F050202020403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xmlns="" val="1406581037"/>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549891710"/>
              </p:ext>
            </p:extLst>
          </p:nvPr>
        </p:nvGraphicFramePr>
        <p:xfrm>
          <a:off x="6300000" y="2412000"/>
          <a:ext cx="2160000" cy="1656000"/>
        </p:xfrm>
        <a:graphic>
          <a:graphicData uri="http://schemas.openxmlformats.org/drawingml/2006/table">
            <a:tbl>
              <a:tblPr/>
              <a:tblGrid>
                <a:gridCol w="802623">
                  <a:extLst>
                    <a:ext uri="{9D8B030D-6E8A-4147-A177-3AD203B41FA5}">
                      <a16:colId xmlns:a16="http://schemas.microsoft.com/office/drawing/2014/main" xmlns="" val="4107095501"/>
                    </a:ext>
                  </a:extLst>
                </a:gridCol>
                <a:gridCol w="790820">
                  <a:extLst>
                    <a:ext uri="{9D8B030D-6E8A-4147-A177-3AD203B41FA5}">
                      <a16:colId xmlns:a16="http://schemas.microsoft.com/office/drawing/2014/main" xmlns="" val="1527770979"/>
                    </a:ext>
                  </a:extLst>
                </a:gridCol>
                <a:gridCol w="566557">
                  <a:extLst>
                    <a:ext uri="{9D8B030D-6E8A-4147-A177-3AD203B41FA5}">
                      <a16:colId xmlns:a16="http://schemas.microsoft.com/office/drawing/2014/main" xmlns="" val="3696992754"/>
                    </a:ext>
                  </a:extLst>
                </a:gridCol>
              </a:tblGrid>
              <a:tr h="414000">
                <a:tc>
                  <a:txBody>
                    <a:bodyPr/>
                    <a:lstStyle/>
                    <a:p>
                      <a:pPr algn="ctr" fontAlgn="b"/>
                      <a:r>
                        <a:rPr lang="ca-ES" sz="1000" b="0" i="0" u="none" strike="noStrike">
                          <a:solidFill>
                            <a:srgbClr val="000000"/>
                          </a:solidFill>
                          <a:effectLst/>
                          <a:latin typeface="Calibri" panose="020F0502020204030204" pitchFamily="34" charset="0"/>
                        </a:rPr>
                        <a:t>3,4</a:t>
                      </a:r>
                    </a:p>
                  </a:txBody>
                  <a:tcPr marL="0" marR="0" marT="0" marB="0" anchor="b">
                    <a:lnL>
                      <a:noFill/>
                    </a:lnL>
                    <a:lnR>
                      <a:noFill/>
                    </a:lnR>
                    <a:lnT>
                      <a:noFill/>
                    </a:lnT>
                    <a:lnB>
                      <a:noFill/>
                    </a:lnB>
                  </a:tcPr>
                </a:tc>
                <a:tc>
                  <a:txBody>
                    <a:bodyPr/>
                    <a:lstStyle/>
                    <a:p>
                      <a:pPr algn="ctr" fontAlgn="b"/>
                      <a:r>
                        <a:rPr lang="ca-ES" sz="1000" b="0" i="0" u="none" strike="noStrike">
                          <a:solidFill>
                            <a:srgbClr val="000000"/>
                          </a:solidFill>
                          <a:effectLst/>
                          <a:latin typeface="Calibri" panose="020F0502020204030204" pitchFamily="34" charset="0"/>
                        </a:rPr>
                        <a:t>2</a:t>
                      </a:r>
                    </a:p>
                  </a:txBody>
                  <a:tcPr marL="0" marR="0" marT="0" marB="0" anchor="b">
                    <a:lnL>
                      <a:noFill/>
                    </a:lnL>
                    <a:lnR>
                      <a:noFill/>
                    </a:lnR>
                    <a:lnT>
                      <a:noFill/>
                    </a:lnT>
                    <a:lnB>
                      <a:noFill/>
                    </a:lnB>
                  </a:tcPr>
                </a:tc>
                <a:tc>
                  <a:txBody>
                    <a:bodyPr/>
                    <a:lstStyle/>
                    <a:p>
                      <a:pPr algn="ctr" fontAlgn="b"/>
                      <a:r>
                        <a:rPr lang="ca-ES" sz="1000" b="0" i="0" u="none" strike="noStrike">
                          <a:solidFill>
                            <a:srgbClr val="000000"/>
                          </a:solidFill>
                          <a:effectLst/>
                          <a:latin typeface="Calibri" panose="020F050202020403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xmlns="" val="1079174813"/>
                  </a:ext>
                </a:extLst>
              </a:tr>
              <a:tr h="414000">
                <a:tc>
                  <a:txBody>
                    <a:bodyPr/>
                    <a:lstStyle/>
                    <a:p>
                      <a:pPr algn="ctr" fontAlgn="b"/>
                      <a:r>
                        <a:rPr lang="ca-ES" sz="1000" b="0" i="0" u="none" strike="noStrike">
                          <a:solidFill>
                            <a:srgbClr val="000000"/>
                          </a:solidFill>
                          <a:effectLst/>
                          <a:latin typeface="Calibri" panose="020F0502020204030204" pitchFamily="34" charset="0"/>
                        </a:rPr>
                        <a:t>3,4</a:t>
                      </a:r>
                    </a:p>
                  </a:txBody>
                  <a:tcPr marL="0" marR="0" marT="0" marB="0" anchor="b">
                    <a:lnL>
                      <a:noFill/>
                    </a:lnL>
                    <a:lnR>
                      <a:noFill/>
                    </a:lnR>
                    <a:lnT>
                      <a:noFill/>
                    </a:lnT>
                    <a:lnB>
                      <a:noFill/>
                    </a:lnB>
                  </a:tcPr>
                </a:tc>
                <a:tc>
                  <a:txBody>
                    <a:bodyPr/>
                    <a:lstStyle/>
                    <a:p>
                      <a:pPr algn="ctr" fontAlgn="b"/>
                      <a:r>
                        <a:rPr lang="ca-ES" sz="1000" b="0" i="0" u="none" strike="noStrike">
                          <a:solidFill>
                            <a:srgbClr val="000000"/>
                          </a:solidFill>
                          <a:effectLst/>
                          <a:latin typeface="Calibri" panose="020F0502020204030204" pitchFamily="34" charset="0"/>
                        </a:rPr>
                        <a:t>2,7</a:t>
                      </a:r>
                    </a:p>
                  </a:txBody>
                  <a:tcPr marL="0" marR="0" marT="0" marB="0" anchor="b">
                    <a:lnL>
                      <a:noFill/>
                    </a:lnL>
                    <a:lnR>
                      <a:noFill/>
                    </a:lnR>
                    <a:lnT>
                      <a:noFill/>
                    </a:lnT>
                    <a:lnB>
                      <a:noFill/>
                    </a:lnB>
                  </a:tcPr>
                </a:tc>
                <a:tc>
                  <a:txBody>
                    <a:bodyPr/>
                    <a:lstStyle/>
                    <a:p>
                      <a:pPr algn="ctr" fontAlgn="b"/>
                      <a:r>
                        <a:rPr lang="ca-ES" sz="1000" b="0" i="0" u="none" strike="noStrike">
                          <a:solidFill>
                            <a:srgbClr val="000000"/>
                          </a:solidFill>
                          <a:effectLst/>
                          <a:latin typeface="Calibri" panose="020F050202020403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xmlns="" val="302414549"/>
                  </a:ext>
                </a:extLst>
              </a:tr>
              <a:tr h="414000">
                <a:tc>
                  <a:txBody>
                    <a:bodyPr/>
                    <a:lstStyle/>
                    <a:p>
                      <a:pPr algn="ctr" fontAlgn="b"/>
                      <a:r>
                        <a:rPr lang="ca-ES" sz="1000" b="0" i="0" u="none" strike="noStrike">
                          <a:solidFill>
                            <a:srgbClr val="000000"/>
                          </a:solidFill>
                          <a:effectLst/>
                          <a:latin typeface="Calibri" panose="020F0502020204030204" pitchFamily="34" charset="0"/>
                        </a:rPr>
                        <a:t>2,6</a:t>
                      </a:r>
                    </a:p>
                  </a:txBody>
                  <a:tcPr marL="0" marR="0" marT="0" marB="0" anchor="b">
                    <a:lnL>
                      <a:noFill/>
                    </a:lnL>
                    <a:lnR>
                      <a:noFill/>
                    </a:lnR>
                    <a:lnT>
                      <a:noFill/>
                    </a:lnT>
                    <a:lnB>
                      <a:noFill/>
                    </a:lnB>
                  </a:tcPr>
                </a:tc>
                <a:tc>
                  <a:txBody>
                    <a:bodyPr/>
                    <a:lstStyle/>
                    <a:p>
                      <a:pPr algn="ctr" fontAlgn="b"/>
                      <a:r>
                        <a:rPr lang="ca-ES" sz="1000" b="0" i="0" u="none" strike="noStrike">
                          <a:solidFill>
                            <a:srgbClr val="000000"/>
                          </a:solidFill>
                          <a:effectLst/>
                          <a:latin typeface="Calibri" panose="020F0502020204030204" pitchFamily="34" charset="0"/>
                        </a:rPr>
                        <a:t>1,7</a:t>
                      </a:r>
                    </a:p>
                  </a:txBody>
                  <a:tcPr marL="0" marR="0" marT="0" marB="0" anchor="b">
                    <a:lnL>
                      <a:noFill/>
                    </a:lnL>
                    <a:lnR>
                      <a:noFill/>
                    </a:lnR>
                    <a:lnT>
                      <a:noFill/>
                    </a:lnT>
                    <a:lnB>
                      <a:noFill/>
                    </a:lnB>
                  </a:tcPr>
                </a:tc>
                <a:tc>
                  <a:txBody>
                    <a:bodyPr/>
                    <a:lstStyle/>
                    <a:p>
                      <a:pPr algn="ctr" fontAlgn="b"/>
                      <a:r>
                        <a:rPr lang="ca-ES" sz="1000" b="0" i="0" u="none" strike="noStrike">
                          <a:solidFill>
                            <a:srgbClr val="000000"/>
                          </a:solidFill>
                          <a:effectLst/>
                          <a:latin typeface="Calibri" panose="020F050202020403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xmlns="" val="3024834725"/>
                  </a:ext>
                </a:extLst>
              </a:tr>
              <a:tr h="414000">
                <a:tc>
                  <a:txBody>
                    <a:bodyPr/>
                    <a:lstStyle/>
                    <a:p>
                      <a:pPr algn="ctr" fontAlgn="b"/>
                      <a:r>
                        <a:rPr lang="ca-ES" sz="1000" b="0" i="0" u="none" strike="noStrike">
                          <a:solidFill>
                            <a:srgbClr val="000000"/>
                          </a:solidFill>
                          <a:effectLst/>
                          <a:latin typeface="Calibri" panose="020F0502020204030204" pitchFamily="34" charset="0"/>
                        </a:rPr>
                        <a:t>2,6</a:t>
                      </a:r>
                    </a:p>
                  </a:txBody>
                  <a:tcPr marL="0" marR="0" marT="0" marB="0" anchor="b">
                    <a:lnL>
                      <a:noFill/>
                    </a:lnL>
                    <a:lnR>
                      <a:noFill/>
                    </a:lnR>
                    <a:lnT>
                      <a:noFill/>
                    </a:lnT>
                    <a:lnB>
                      <a:noFill/>
                    </a:lnB>
                  </a:tcPr>
                </a:tc>
                <a:tc>
                  <a:txBody>
                    <a:bodyPr/>
                    <a:lstStyle/>
                    <a:p>
                      <a:pPr algn="ctr" fontAlgn="b"/>
                      <a:r>
                        <a:rPr lang="ca-ES" sz="1000" b="0" i="0" u="none" strike="noStrike">
                          <a:solidFill>
                            <a:srgbClr val="000000"/>
                          </a:solidFill>
                          <a:effectLst/>
                          <a:latin typeface="Calibri" panose="020F0502020204030204" pitchFamily="34" charset="0"/>
                        </a:rPr>
                        <a:t>2,3</a:t>
                      </a:r>
                    </a:p>
                  </a:txBody>
                  <a:tcPr marL="0" marR="0" marT="0" marB="0" anchor="b">
                    <a:lnL>
                      <a:noFill/>
                    </a:lnL>
                    <a:lnR>
                      <a:noFill/>
                    </a:lnR>
                    <a:lnT>
                      <a:noFill/>
                    </a:lnT>
                    <a:lnB>
                      <a:noFill/>
                    </a:lnB>
                  </a:tcPr>
                </a:tc>
                <a:tc>
                  <a:txBody>
                    <a:bodyPr/>
                    <a:lstStyle/>
                    <a:p>
                      <a:pPr algn="ctr" fontAlgn="b"/>
                      <a:r>
                        <a:rPr lang="ca-ES" sz="1000" b="0" i="0" u="none" strike="noStrike" dirty="0">
                          <a:solidFill>
                            <a:srgbClr val="000000"/>
                          </a:solidFill>
                          <a:effectLst/>
                          <a:latin typeface="Calibri" panose="020F050202020403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xmlns="" val="407173863"/>
                  </a:ext>
                </a:extLst>
              </a:tr>
            </a:tbl>
          </a:graphicData>
        </a:graphic>
      </p:graphicFrame>
      <p:sp>
        <p:nvSpPr>
          <p:cNvPr id="5" name="Rectángulo 4"/>
          <p:cNvSpPr/>
          <p:nvPr/>
        </p:nvSpPr>
        <p:spPr>
          <a:xfrm>
            <a:off x="6660000" y="4201200"/>
            <a:ext cx="1620000" cy="522000"/>
          </a:xfrm>
          <a:prstGeom prst="rect">
            <a:avLst/>
          </a:prstGeom>
        </p:spPr>
        <p:txBody>
          <a:bodyPr wrap="none">
            <a:spAutoFit/>
          </a:bodyPr>
          <a:lstStyle/>
          <a:p>
            <a:r>
              <a:rPr lang="fr-FR" sz="800" dirty="0">
                <a:solidFill>
                  <a:srgbClr val="000000"/>
                </a:solidFill>
                <a:latin typeface="Calibri" panose="020F0502020204030204" pitchFamily="34" charset="0"/>
              </a:rPr>
              <a:t> (1 totalment en desacord, 5 totalment d'acord)</a:t>
            </a:r>
            <a:r>
              <a:rPr lang="fr-FR" dirty="0"/>
              <a:t> </a:t>
            </a:r>
            <a:endParaRPr lang="ca-ES" dirty="0"/>
          </a:p>
        </p:txBody>
      </p:sp>
      <p:graphicFrame>
        <p:nvGraphicFramePr>
          <p:cNvPr id="6" name="Tabla 5"/>
          <p:cNvGraphicFramePr>
            <a:graphicFrameLocks noGrp="1"/>
          </p:cNvGraphicFramePr>
          <p:nvPr>
            <p:extLst>
              <p:ext uri="{D42A27DB-BD31-4B8C-83A1-F6EECF244321}">
                <p14:modId xmlns:p14="http://schemas.microsoft.com/office/powerpoint/2010/main" val="690123934"/>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2878293727"/>
                    </a:ext>
                  </a:extLst>
                </a:gridCol>
              </a:tblGrid>
              <a:tr h="1188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819088774"/>
                  </a:ext>
                </a:extLst>
              </a:tr>
              <a:tr h="118800">
                <a:tc>
                  <a:txBody>
                    <a:bodyPr/>
                    <a:lstStyle/>
                    <a:p>
                      <a:pPr algn="l" fontAlgn="b"/>
                      <a:r>
                        <a:rPr lang="ca-ES" sz="700" b="0" i="0" u="none" strike="noStrike" dirty="0">
                          <a:solidFill>
                            <a:srgbClr val="000000"/>
                          </a:solidFill>
                          <a:effectLst/>
                          <a:latin typeface="Calibri" panose="020F0502020204030204" pitchFamily="34" charset="0"/>
                        </a:rPr>
                        <a:t>Q48. Expressa el teu grau d'acord amb les frases següents</a:t>
                      </a:r>
                    </a:p>
                  </a:txBody>
                  <a:tcPr marL="0" marR="0" marT="0" marB="0" anchor="b">
                    <a:lnL>
                      <a:noFill/>
                    </a:lnL>
                    <a:lnR>
                      <a:noFill/>
                    </a:lnR>
                    <a:lnT>
                      <a:noFill/>
                    </a:lnT>
                    <a:lnB>
                      <a:noFill/>
                    </a:lnB>
                  </a:tcPr>
                </a:tc>
                <a:extLst>
                  <a:ext uri="{0D108BD9-81ED-4DB2-BD59-A6C34878D82A}">
                    <a16:rowId xmlns:a16="http://schemas.microsoft.com/office/drawing/2014/main" xmlns="" val="2203979836"/>
                  </a:ext>
                </a:extLst>
              </a:tr>
            </a:tbl>
          </a:graphicData>
        </a:graphic>
      </p:graphicFrame>
      <p:sp>
        <p:nvSpPr>
          <p:cNvPr id="18" name="Estel de 5 puntes 17"/>
          <p:cNvSpPr/>
          <p:nvPr/>
        </p:nvSpPr>
        <p:spPr>
          <a:xfrm>
            <a:off x="4900464" y="850912"/>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76666493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38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pic>
        <p:nvPicPr>
          <p:cNvPr id="1026" name="Picture 2" descr="D:\Users\maria.aragones\AppData\Local\Microsoft\Windows\Temporary Internet Files\Content.Outlook\KYC2NQVU\Alcohol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5531" r="11095" b="5066"/>
          <a:stretch/>
        </p:blipFill>
        <p:spPr bwMode="auto">
          <a:xfrm flipH="1">
            <a:off x="0" y="0"/>
            <a:ext cx="778739" cy="774000"/>
          </a:xfrm>
          <a:prstGeom prst="rect">
            <a:avLst/>
          </a:prstGeom>
          <a:noFill/>
          <a:extLst>
            <a:ext uri="{909E8E84-426E-40DD-AFC4-6F175D3DCCD1}">
              <a14:hiddenFill xmlns:a14="http://schemas.microsoft.com/office/drawing/2010/main">
                <a:solidFill>
                  <a:srgbClr val="FFFFFF"/>
                </a:solidFill>
              </a14:hiddenFill>
            </a:ext>
          </a:extLst>
        </p:spPr>
      </p:pic>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ALCOHOL</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8" name="Consum1"/>
          <p:cNvGraphicFramePr>
            <a:graphicFrameLocks/>
          </p:cNvGraphicFramePr>
          <p:nvPr>
            <p:extLst>
              <p:ext uri="{D42A27DB-BD31-4B8C-83A1-F6EECF244321}">
                <p14:modId xmlns:p14="http://schemas.microsoft.com/office/powerpoint/2010/main" val="3800232306"/>
              </p:ext>
            </p:extLst>
          </p:nvPr>
        </p:nvGraphicFramePr>
        <p:xfrm>
          <a:off x="108000" y="1133999"/>
          <a:ext cx="4140000" cy="28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Consum2"/>
          <p:cNvGraphicFramePr>
            <a:graphicFrameLocks/>
          </p:cNvGraphicFramePr>
          <p:nvPr>
            <p:extLst>
              <p:ext uri="{D42A27DB-BD31-4B8C-83A1-F6EECF244321}">
                <p14:modId xmlns:p14="http://schemas.microsoft.com/office/powerpoint/2010/main" val="935414696"/>
              </p:ext>
            </p:extLst>
          </p:nvPr>
        </p:nvGraphicFramePr>
        <p:xfrm>
          <a:off x="4500000" y="1134000"/>
          <a:ext cx="4140000" cy="28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3116522906"/>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3562957848"/>
                    </a:ext>
                  </a:extLst>
                </a:gridCol>
              </a:tblGrid>
              <a:tr h="1200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4196102412"/>
                  </a:ext>
                </a:extLst>
              </a:tr>
              <a:tr h="120000">
                <a:tc>
                  <a:txBody>
                    <a:bodyPr/>
                    <a:lstStyle/>
                    <a:p>
                      <a:pPr algn="l" fontAlgn="b"/>
                      <a:r>
                        <a:rPr lang="pt-BR" sz="700" b="0" i="0" u="none" strike="noStrike">
                          <a:solidFill>
                            <a:srgbClr val="000000"/>
                          </a:solidFill>
                          <a:effectLst/>
                          <a:latin typeface="Calibri" panose="020F0502020204030204" pitchFamily="34" charset="0"/>
                        </a:rPr>
                        <a:t>Q51. Quants dels teus amics/igues o companys/anyes diries que beuen alcohol alguna vegada?</a:t>
                      </a:r>
                    </a:p>
                  </a:txBody>
                  <a:tcPr marL="0" marR="0" marT="0" marB="0" anchor="b">
                    <a:lnL>
                      <a:noFill/>
                    </a:lnL>
                    <a:lnR>
                      <a:noFill/>
                    </a:lnR>
                    <a:lnT>
                      <a:noFill/>
                    </a:lnT>
                    <a:lnB>
                      <a:noFill/>
                    </a:lnB>
                  </a:tcPr>
                </a:tc>
                <a:extLst>
                  <a:ext uri="{0D108BD9-81ED-4DB2-BD59-A6C34878D82A}">
                    <a16:rowId xmlns:a16="http://schemas.microsoft.com/office/drawing/2014/main" xmlns="" val="84625184"/>
                  </a:ext>
                </a:extLst>
              </a:tr>
              <a:tr h="120000">
                <a:tc>
                  <a:txBody>
                    <a:bodyPr/>
                    <a:lstStyle/>
                    <a:p>
                      <a:pPr algn="l" fontAlgn="b"/>
                      <a:r>
                        <a:rPr lang="pt-BR" sz="700" b="0" i="0" u="none" strike="noStrike" dirty="0">
                          <a:solidFill>
                            <a:srgbClr val="000000"/>
                          </a:solidFill>
                          <a:effectLst/>
                          <a:latin typeface="Calibri" panose="020F0502020204030204" pitchFamily="34" charset="0"/>
                        </a:rPr>
                        <a:t>Q51. </a:t>
                      </a:r>
                      <a:r>
                        <a:rPr lang="pt-BR" sz="700" b="0" i="0" u="none" strike="noStrike" dirty="0" err="1">
                          <a:solidFill>
                            <a:srgbClr val="000000"/>
                          </a:solidFill>
                          <a:effectLst/>
                          <a:latin typeface="Calibri" panose="020F0502020204030204" pitchFamily="34" charset="0"/>
                        </a:rPr>
                        <a:t>Quants</a:t>
                      </a:r>
                      <a:r>
                        <a:rPr lang="pt-BR" sz="700" b="0" i="0" u="none" strike="noStrike" dirty="0">
                          <a:solidFill>
                            <a:srgbClr val="000000"/>
                          </a:solidFill>
                          <a:effectLst/>
                          <a:latin typeface="Calibri" panose="020F0502020204030204" pitchFamily="34" charset="0"/>
                        </a:rPr>
                        <a:t> dels teus </a:t>
                      </a:r>
                      <a:r>
                        <a:rPr lang="pt-BR" sz="700" b="0" i="0" u="none" strike="noStrike" dirty="0" err="1">
                          <a:solidFill>
                            <a:srgbClr val="000000"/>
                          </a:solidFill>
                          <a:effectLst/>
                          <a:latin typeface="Calibri" panose="020F0502020204030204" pitchFamily="34" charset="0"/>
                        </a:rPr>
                        <a:t>amics</a:t>
                      </a:r>
                      <a:r>
                        <a:rPr lang="pt-BR" sz="700" b="0" i="0" u="none" strike="noStrike" dirty="0">
                          <a:solidFill>
                            <a:srgbClr val="000000"/>
                          </a:solidFill>
                          <a:effectLst/>
                          <a:latin typeface="Calibri" panose="020F0502020204030204" pitchFamily="34" charset="0"/>
                        </a:rPr>
                        <a:t>/</a:t>
                      </a:r>
                      <a:r>
                        <a:rPr lang="pt-BR" sz="700" b="0" i="0" u="none" strike="noStrike" dirty="0" err="1">
                          <a:solidFill>
                            <a:srgbClr val="000000"/>
                          </a:solidFill>
                          <a:effectLst/>
                          <a:latin typeface="Calibri" panose="020F0502020204030204" pitchFamily="34" charset="0"/>
                        </a:rPr>
                        <a:t>igues</a:t>
                      </a:r>
                      <a:r>
                        <a:rPr lang="pt-BR" sz="700" b="0" i="0" u="none" strike="noStrike" dirty="0">
                          <a:solidFill>
                            <a:srgbClr val="000000"/>
                          </a:solidFill>
                          <a:effectLst/>
                          <a:latin typeface="Calibri" panose="020F0502020204030204" pitchFamily="34" charset="0"/>
                        </a:rPr>
                        <a:t> o </a:t>
                      </a:r>
                      <a:r>
                        <a:rPr lang="pt-BR" sz="700" b="0" i="0" u="none" strike="noStrike" dirty="0" err="1">
                          <a:solidFill>
                            <a:srgbClr val="000000"/>
                          </a:solidFill>
                          <a:effectLst/>
                          <a:latin typeface="Calibri" panose="020F0502020204030204" pitchFamily="34" charset="0"/>
                        </a:rPr>
                        <a:t>companys</a:t>
                      </a:r>
                      <a:r>
                        <a:rPr lang="pt-BR" sz="700" b="0" i="0" u="none" strike="noStrike" dirty="0">
                          <a:solidFill>
                            <a:srgbClr val="000000"/>
                          </a:solidFill>
                          <a:effectLst/>
                          <a:latin typeface="Calibri" panose="020F0502020204030204" pitchFamily="34" charset="0"/>
                        </a:rPr>
                        <a:t>/</a:t>
                      </a:r>
                      <a:r>
                        <a:rPr lang="pt-BR" sz="700" b="0" i="0" u="none" strike="noStrike" dirty="0" err="1">
                          <a:solidFill>
                            <a:srgbClr val="000000"/>
                          </a:solidFill>
                          <a:effectLst/>
                          <a:latin typeface="Calibri" panose="020F0502020204030204" pitchFamily="34" charset="0"/>
                        </a:rPr>
                        <a:t>anyes</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diries</a:t>
                      </a:r>
                      <a:r>
                        <a:rPr lang="pt-BR" sz="700" b="0" i="0" u="none" strike="noStrike" dirty="0">
                          <a:solidFill>
                            <a:srgbClr val="000000"/>
                          </a:solidFill>
                          <a:effectLst/>
                          <a:latin typeface="Calibri" panose="020F0502020204030204" pitchFamily="34" charset="0"/>
                        </a:rPr>
                        <a:t> que </a:t>
                      </a:r>
                      <a:r>
                        <a:rPr lang="pt-BR" sz="700" b="0" i="0" u="none" strike="noStrike" dirty="0" err="1">
                          <a:solidFill>
                            <a:srgbClr val="000000"/>
                          </a:solidFill>
                          <a:effectLst/>
                          <a:latin typeface="Calibri" panose="020F0502020204030204" pitchFamily="34" charset="0"/>
                        </a:rPr>
                        <a:t>s'han</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emborratxat</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alguna</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vegada</a:t>
                      </a:r>
                      <a:r>
                        <a:rPr lang="pt-BR" sz="700" b="0" i="0" u="none" strike="noStrike" dirty="0">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3254608143"/>
                  </a:ext>
                </a:extLst>
              </a:tr>
            </a:tbl>
          </a:graphicData>
        </a:graphic>
      </p:graphicFrame>
      <p:sp>
        <p:nvSpPr>
          <p:cNvPr id="11" name="Estel de 5 puntes 10"/>
          <p:cNvSpPr/>
          <p:nvPr/>
        </p:nvSpPr>
        <p:spPr>
          <a:xfrm>
            <a:off x="3562469" y="1134000"/>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2" name="Estel de 5 puntes 11"/>
          <p:cNvSpPr/>
          <p:nvPr/>
        </p:nvSpPr>
        <p:spPr>
          <a:xfrm>
            <a:off x="8380056" y="1035825"/>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76666493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39</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D’ALTRES SUBSTÀNCIES ADDICTIVES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8" name="Picture 2" descr="D:\Users\maria.aragones\AppData\Local\Microsoft\Windows\Temporary Internet Files\Content.Outlook\KYC2NQVU\Sustancies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3711"/>
          <a:stretch/>
        </p:blipFill>
        <p:spPr bwMode="auto">
          <a:xfrm flipH="1">
            <a:off x="0" y="0"/>
            <a:ext cx="758124" cy="774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0" name="Consum_subst"/>
          <p:cNvGraphicFramePr>
            <a:graphicFrameLocks/>
          </p:cNvGraphicFramePr>
          <p:nvPr>
            <p:extLst>
              <p:ext uri="{D42A27DB-BD31-4B8C-83A1-F6EECF244321}">
                <p14:modId xmlns:p14="http://schemas.microsoft.com/office/powerpoint/2010/main" val="3706897024"/>
              </p:ext>
            </p:extLst>
          </p:nvPr>
        </p:nvGraphicFramePr>
        <p:xfrm>
          <a:off x="180000" y="773999"/>
          <a:ext cx="3038400" cy="360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p:cNvGraphicFramePr>
            <a:graphicFrameLocks noGrp="1"/>
          </p:cNvGraphicFramePr>
          <p:nvPr>
            <p:extLst>
              <p:ext uri="{D42A27DB-BD31-4B8C-83A1-F6EECF244321}">
                <p14:modId xmlns:p14="http://schemas.microsoft.com/office/powerpoint/2010/main" val="2147547427"/>
              </p:ext>
            </p:extLst>
          </p:nvPr>
        </p:nvGraphicFramePr>
        <p:xfrm>
          <a:off x="3384000" y="705600"/>
          <a:ext cx="828000" cy="3481200"/>
        </p:xfrm>
        <a:graphic>
          <a:graphicData uri="http://schemas.openxmlformats.org/drawingml/2006/table">
            <a:tbl>
              <a:tblPr/>
              <a:tblGrid>
                <a:gridCol w="828000">
                  <a:extLst>
                    <a:ext uri="{9D8B030D-6E8A-4147-A177-3AD203B41FA5}">
                      <a16:colId xmlns:a16="http://schemas.microsoft.com/office/drawing/2014/main" xmlns="" val="4264716761"/>
                    </a:ext>
                  </a:extLst>
                </a:gridCol>
              </a:tblGrid>
              <a:tr h="386800">
                <a:tc>
                  <a:txBody>
                    <a:bodyPr/>
                    <a:lstStyle/>
                    <a:p>
                      <a:pPr algn="ctr" fontAlgn="b"/>
                      <a:r>
                        <a:rPr lang="ca-ES" sz="1000" b="0" i="0" u="none" strike="noStrike">
                          <a:solidFill>
                            <a:srgbClr val="000000"/>
                          </a:solidFill>
                          <a:effectLst/>
                          <a:latin typeface="Calibri" panose="020F0502020204030204" pitchFamily="34" charset="0"/>
                        </a:rPr>
                        <a:t>Edat mitjana</a:t>
                      </a:r>
                    </a:p>
                  </a:txBody>
                  <a:tcPr marL="0" marR="0" marT="0" marB="0" anchor="b">
                    <a:lnL>
                      <a:noFill/>
                    </a:lnL>
                    <a:lnR>
                      <a:noFill/>
                    </a:lnR>
                    <a:lnT>
                      <a:noFill/>
                    </a:lnT>
                    <a:lnB>
                      <a:noFill/>
                    </a:lnB>
                  </a:tcPr>
                </a:tc>
                <a:extLst>
                  <a:ext uri="{0D108BD9-81ED-4DB2-BD59-A6C34878D82A}">
                    <a16:rowId xmlns:a16="http://schemas.microsoft.com/office/drawing/2014/main" xmlns="" val="1632707501"/>
                  </a:ext>
                </a:extLst>
              </a:tr>
              <a:tr h="386800">
                <a:tc>
                  <a:txBody>
                    <a:bodyPr/>
                    <a:lstStyle/>
                    <a:p>
                      <a:pPr algn="ctr" fontAlgn="b"/>
                      <a:r>
                        <a:rPr lang="ca-ES" sz="1000" b="0" i="0" u="none" strike="noStrike">
                          <a:solidFill>
                            <a:srgbClr val="000000"/>
                          </a:solidFill>
                          <a:effectLst/>
                          <a:latin typeface="Calibri" panose="020F0502020204030204" pitchFamily="34" charset="0"/>
                        </a:rPr>
                        <a:t>14,2</a:t>
                      </a:r>
                    </a:p>
                  </a:txBody>
                  <a:tcPr marL="0" marR="0" marT="0" marB="0" anchor="b">
                    <a:lnL>
                      <a:noFill/>
                    </a:lnL>
                    <a:lnR>
                      <a:noFill/>
                    </a:lnR>
                    <a:lnT>
                      <a:noFill/>
                    </a:lnT>
                    <a:lnB>
                      <a:noFill/>
                    </a:lnB>
                  </a:tcPr>
                </a:tc>
                <a:extLst>
                  <a:ext uri="{0D108BD9-81ED-4DB2-BD59-A6C34878D82A}">
                    <a16:rowId xmlns:a16="http://schemas.microsoft.com/office/drawing/2014/main" xmlns="" val="1360264877"/>
                  </a:ext>
                </a:extLst>
              </a:tr>
              <a:tr h="386800">
                <a:tc>
                  <a:txBody>
                    <a:bodyPr/>
                    <a:lstStyle/>
                    <a:p>
                      <a:pPr algn="ctr" fontAlgn="b"/>
                      <a:r>
                        <a:rPr lang="ca-ES" sz="1000" b="0" i="0" u="none" strike="noStrike">
                          <a:solidFill>
                            <a:srgbClr val="000000"/>
                          </a:solidFill>
                          <a:effectLst/>
                          <a:latin typeface="Calibri" panose="020F0502020204030204" pitchFamily="34" charset="0"/>
                        </a:rPr>
                        <a:t>14,3</a:t>
                      </a:r>
                    </a:p>
                  </a:txBody>
                  <a:tcPr marL="0" marR="0" marT="0" marB="0" anchor="b">
                    <a:lnL>
                      <a:noFill/>
                    </a:lnL>
                    <a:lnR>
                      <a:noFill/>
                    </a:lnR>
                    <a:lnT>
                      <a:noFill/>
                    </a:lnT>
                    <a:lnB>
                      <a:noFill/>
                    </a:lnB>
                  </a:tcPr>
                </a:tc>
                <a:extLst>
                  <a:ext uri="{0D108BD9-81ED-4DB2-BD59-A6C34878D82A}">
                    <a16:rowId xmlns:a16="http://schemas.microsoft.com/office/drawing/2014/main" xmlns="" val="400101997"/>
                  </a:ext>
                </a:extLst>
              </a:tr>
              <a:tr h="386800">
                <a:tc>
                  <a:txBody>
                    <a:bodyPr/>
                    <a:lstStyle/>
                    <a:p>
                      <a:pPr algn="ctr" fontAlgn="b"/>
                      <a:r>
                        <a:rPr lang="ca-ES" sz="10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43554692"/>
                  </a:ext>
                </a:extLst>
              </a:tr>
              <a:tr h="386800">
                <a:tc>
                  <a:txBody>
                    <a:bodyPr/>
                    <a:lstStyle/>
                    <a:p>
                      <a:pPr algn="ctr" fontAlgn="b"/>
                      <a:r>
                        <a:rPr lang="ca-ES" sz="10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3691599009"/>
                  </a:ext>
                </a:extLst>
              </a:tr>
              <a:tr h="386800">
                <a:tc>
                  <a:txBody>
                    <a:bodyPr/>
                    <a:lstStyle/>
                    <a:p>
                      <a:pPr algn="ctr" fontAlgn="b"/>
                      <a:r>
                        <a:rPr lang="ca-ES" sz="10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4010385020"/>
                  </a:ext>
                </a:extLst>
              </a:tr>
              <a:tr h="386800">
                <a:tc>
                  <a:txBody>
                    <a:bodyPr/>
                    <a:lstStyle/>
                    <a:p>
                      <a:pPr algn="ctr" fontAlgn="b"/>
                      <a:r>
                        <a:rPr lang="ca-ES" sz="10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1998211183"/>
                  </a:ext>
                </a:extLst>
              </a:tr>
              <a:tr h="386800">
                <a:tc>
                  <a:txBody>
                    <a:bodyPr/>
                    <a:lstStyle/>
                    <a:p>
                      <a:pPr algn="ctr" fontAlgn="b"/>
                      <a:r>
                        <a:rPr lang="ca-ES" sz="10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924318879"/>
                  </a:ext>
                </a:extLst>
              </a:tr>
              <a:tr h="386800">
                <a:tc>
                  <a:txBody>
                    <a:bodyPr/>
                    <a:lstStyle/>
                    <a:p>
                      <a:pPr algn="ctr" fontAlgn="b"/>
                      <a:r>
                        <a:rPr lang="ca-ES" sz="1000" b="0" i="0" u="none" strike="noStrike" dirty="0">
                          <a:solidFill>
                            <a:srgbClr val="000000"/>
                          </a:solidFill>
                          <a:effectLst/>
                          <a:latin typeface="Calibri" panose="020F050202020403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xmlns="" val="4233299753"/>
                  </a:ext>
                </a:extLst>
              </a:tr>
            </a:tbl>
          </a:graphicData>
        </a:graphic>
      </p:graphicFrame>
      <p:graphicFrame>
        <p:nvGraphicFramePr>
          <p:cNvPr id="11" name="Perill_subst"/>
          <p:cNvGraphicFramePr>
            <a:graphicFrameLocks/>
          </p:cNvGraphicFramePr>
          <p:nvPr>
            <p:extLst>
              <p:ext uri="{D42A27DB-BD31-4B8C-83A1-F6EECF244321}">
                <p14:modId xmlns:p14="http://schemas.microsoft.com/office/powerpoint/2010/main" val="2776190588"/>
              </p:ext>
            </p:extLst>
          </p:nvPr>
        </p:nvGraphicFramePr>
        <p:xfrm>
          <a:off x="4428000" y="773999"/>
          <a:ext cx="4132800" cy="37548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 name="Tabla 2"/>
          <p:cNvGraphicFramePr>
            <a:graphicFrameLocks noGrp="1"/>
          </p:cNvGraphicFramePr>
          <p:nvPr>
            <p:extLst>
              <p:ext uri="{D42A27DB-BD31-4B8C-83A1-F6EECF244321}">
                <p14:modId xmlns:p14="http://schemas.microsoft.com/office/powerpoint/2010/main" val="2280292167"/>
              </p:ext>
            </p:extLst>
          </p:nvPr>
        </p:nvGraphicFramePr>
        <p:xfrm>
          <a:off x="360000" y="4680000"/>
          <a:ext cx="5400000" cy="426720"/>
        </p:xfrm>
        <a:graphic>
          <a:graphicData uri="http://schemas.openxmlformats.org/drawingml/2006/table">
            <a:tbl>
              <a:tblPr/>
              <a:tblGrid>
                <a:gridCol w="5400000">
                  <a:extLst>
                    <a:ext uri="{9D8B030D-6E8A-4147-A177-3AD203B41FA5}">
                      <a16:colId xmlns:a16="http://schemas.microsoft.com/office/drawing/2014/main" xmlns="" val="2996920900"/>
                    </a:ext>
                  </a:extLst>
                </a:gridCol>
              </a:tblGrid>
              <a:tr h="90000">
                <a:tc>
                  <a:txBody>
                    <a:bodyPr/>
                    <a:lstStyle/>
                    <a:p>
                      <a:pPr algn="l" fontAlgn="b"/>
                      <a:r>
                        <a:rPr lang="pt-BR" sz="700" b="0" i="0" u="none" strike="noStrike">
                          <a:solidFill>
                            <a:srgbClr val="000000"/>
                          </a:solidFill>
                          <a:effectLst/>
                          <a:latin typeface="Calibri" panose="020F0502020204030204" pitchFamily="34" charset="0"/>
                        </a:rPr>
                        <a:t>Base: Nois (n=36); Noies (n=40); Total Mostra (n=76)</a:t>
                      </a:r>
                    </a:p>
                  </a:txBody>
                  <a:tcPr marL="0" marR="0" marT="0" marB="0" anchor="b">
                    <a:lnL>
                      <a:noFill/>
                    </a:lnL>
                    <a:lnR>
                      <a:noFill/>
                    </a:lnR>
                    <a:lnT>
                      <a:noFill/>
                    </a:lnT>
                    <a:lnB>
                      <a:noFill/>
                    </a:lnB>
                  </a:tcPr>
                </a:tc>
                <a:extLst>
                  <a:ext uri="{0D108BD9-81ED-4DB2-BD59-A6C34878D82A}">
                    <a16:rowId xmlns:a16="http://schemas.microsoft.com/office/drawing/2014/main" xmlns="" val="2477158532"/>
                  </a:ext>
                </a:extLst>
              </a:tr>
              <a:tr h="90000">
                <a:tc>
                  <a:txBody>
                    <a:bodyPr/>
                    <a:lstStyle/>
                    <a:p>
                      <a:pPr algn="l" fontAlgn="b"/>
                      <a:r>
                        <a:rPr lang="ca-ES" sz="700" b="0" i="0" u="none" strike="noStrike">
                          <a:solidFill>
                            <a:srgbClr val="000000"/>
                          </a:solidFill>
                          <a:effectLst/>
                          <a:latin typeface="Calibri" panose="020F0502020204030204" pitchFamily="34" charset="0"/>
                        </a:rPr>
                        <a:t>Q50. De cadascuna de les substàncies següents, indica si n'has pres alguna vegada</a:t>
                      </a:r>
                    </a:p>
                  </a:txBody>
                  <a:tcPr marL="0" marR="0" marT="0" marB="0" anchor="b">
                    <a:lnL>
                      <a:noFill/>
                    </a:lnL>
                    <a:lnR>
                      <a:noFill/>
                    </a:lnR>
                    <a:lnT>
                      <a:noFill/>
                    </a:lnT>
                    <a:lnB>
                      <a:noFill/>
                    </a:lnB>
                  </a:tcPr>
                </a:tc>
                <a:extLst>
                  <a:ext uri="{0D108BD9-81ED-4DB2-BD59-A6C34878D82A}">
                    <a16:rowId xmlns:a16="http://schemas.microsoft.com/office/drawing/2014/main" xmlns="" val="1811185151"/>
                  </a:ext>
                </a:extLst>
              </a:tr>
              <a:tr h="90000">
                <a:tc>
                  <a:txBody>
                    <a:bodyPr/>
                    <a:lstStyle/>
                    <a:p>
                      <a:pPr algn="l" fontAlgn="b"/>
                      <a:r>
                        <a:rPr lang="es-ES" sz="700" b="0" i="0" u="none" strike="noStrike">
                          <a:solidFill>
                            <a:srgbClr val="000000"/>
                          </a:solidFill>
                          <a:effectLst/>
                          <a:latin typeface="Calibri" panose="020F0502020204030204" pitchFamily="34" charset="0"/>
                        </a:rPr>
                        <a:t>Q49. Indica quina edat tenies el primer cop que les vas provar</a:t>
                      </a:r>
                    </a:p>
                  </a:txBody>
                  <a:tcPr marL="0" marR="0" marT="0" marB="0" anchor="b">
                    <a:lnL>
                      <a:noFill/>
                    </a:lnL>
                    <a:lnR>
                      <a:noFill/>
                    </a:lnR>
                    <a:lnT>
                      <a:noFill/>
                    </a:lnT>
                    <a:lnB>
                      <a:noFill/>
                    </a:lnB>
                  </a:tcPr>
                </a:tc>
                <a:extLst>
                  <a:ext uri="{0D108BD9-81ED-4DB2-BD59-A6C34878D82A}">
                    <a16:rowId xmlns:a16="http://schemas.microsoft.com/office/drawing/2014/main" xmlns="" val="781043687"/>
                  </a:ext>
                </a:extLst>
              </a:tr>
              <a:tr h="90000">
                <a:tc>
                  <a:txBody>
                    <a:bodyPr/>
                    <a:lstStyle/>
                    <a:p>
                      <a:pPr algn="l" fontAlgn="b"/>
                      <a:r>
                        <a:rPr lang="ca-ES" sz="700" b="0" i="0" u="none" strike="noStrike" dirty="0">
                          <a:solidFill>
                            <a:srgbClr val="000000"/>
                          </a:solidFill>
                          <a:effectLst/>
                          <a:latin typeface="Calibri" panose="020F0502020204030204" pitchFamily="34" charset="0"/>
                        </a:rPr>
                        <a:t>Q52. Assenyala quin grau de perillositat creus que té per a la salut consumir habitualment aquestes substàncies</a:t>
                      </a:r>
                    </a:p>
                  </a:txBody>
                  <a:tcPr marL="0" marR="0" marT="0" marB="0" anchor="b">
                    <a:lnL>
                      <a:noFill/>
                    </a:lnL>
                    <a:lnR>
                      <a:noFill/>
                    </a:lnR>
                    <a:lnT>
                      <a:noFill/>
                    </a:lnT>
                    <a:lnB>
                      <a:noFill/>
                    </a:lnB>
                  </a:tcPr>
                </a:tc>
                <a:extLst>
                  <a:ext uri="{0D108BD9-81ED-4DB2-BD59-A6C34878D82A}">
                    <a16:rowId xmlns:a16="http://schemas.microsoft.com/office/drawing/2014/main" xmlns="" val="2594753954"/>
                  </a:ext>
                </a:extLst>
              </a:tr>
            </a:tbl>
          </a:graphicData>
        </a:graphic>
      </p:graphicFrame>
      <p:sp>
        <p:nvSpPr>
          <p:cNvPr id="12" name="Estel de 5 puntes 11"/>
          <p:cNvSpPr/>
          <p:nvPr/>
        </p:nvSpPr>
        <p:spPr>
          <a:xfrm>
            <a:off x="269307" y="1374462"/>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3" name="Estel de 5 puntes 12"/>
          <p:cNvSpPr/>
          <p:nvPr/>
        </p:nvSpPr>
        <p:spPr>
          <a:xfrm>
            <a:off x="4559557" y="1374461"/>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4" name="Estel de 5 puntes 13"/>
          <p:cNvSpPr/>
          <p:nvPr/>
        </p:nvSpPr>
        <p:spPr>
          <a:xfrm>
            <a:off x="4693640" y="3556115"/>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8" name="Estel de 5 puntes 17"/>
          <p:cNvSpPr/>
          <p:nvPr/>
        </p:nvSpPr>
        <p:spPr>
          <a:xfrm>
            <a:off x="4701354" y="2083561"/>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9" name="Estel de 5 puntes 18"/>
          <p:cNvSpPr/>
          <p:nvPr/>
        </p:nvSpPr>
        <p:spPr>
          <a:xfrm>
            <a:off x="4706689" y="2824206"/>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76666493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Text Placeholder 5"/>
          <p:cNvSpPr>
            <a:spLocks noGrp="1"/>
          </p:cNvSpPr>
          <p:nvPr>
            <p:ph type="body" sz="quarter" idx="13"/>
          </p:nvPr>
        </p:nvSpPr>
        <p:spPr>
          <a:xfrm>
            <a:off x="234000" y="170020"/>
            <a:ext cx="6718167" cy="442661"/>
          </a:xfrm>
        </p:spPr>
        <p:txBody>
          <a:bodyPr/>
          <a:lstStyle/>
          <a:p>
            <a:r>
              <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INTRODUCCIÓ</a:t>
            </a:r>
          </a:p>
        </p:txBody>
      </p:sp>
      <p:sp>
        <p:nvSpPr>
          <p:cNvPr id="96" name="Text Placeholder 5"/>
          <p:cNvSpPr txBox="1">
            <a:spLocks/>
          </p:cNvSpPr>
          <p:nvPr/>
        </p:nvSpPr>
        <p:spPr>
          <a:xfrm>
            <a:off x="472613" y="889462"/>
            <a:ext cx="7721018" cy="3504550"/>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just"/>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Les escoles juguen un paper crucial en la promoció de la salut i la seguretat dels joves. L’adolescència és l’etapa clau d’experimentació i consolidació </a:t>
            </a:r>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d’aptituds, </a:t>
            </a: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i el grup d'adolescents de 4t </a:t>
            </a:r>
            <a:r>
              <a:rPr lang="ca-ES" sz="950" cap="none" dirty="0" err="1" smtClean="0">
                <a:solidFill>
                  <a:schemeClr val="tx1"/>
                </a:solidFill>
                <a:latin typeface="Verdana" panose="020B0604030504040204" pitchFamily="34" charset="0"/>
                <a:ea typeface="Verdana" panose="020B0604030504040204" pitchFamily="34" charset="0"/>
                <a:cs typeface="Verdana" panose="020B0604030504040204" pitchFamily="34" charset="0"/>
              </a:rPr>
              <a:t>d'ESO</a:t>
            </a:r>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 (14 a </a:t>
            </a: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17 </a:t>
            </a:r>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anys) </a:t>
            </a: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poden ser considerats com “agents sentinella” a l'hora d'estudiar les conductes relacionades amb la salut, atès que algunes d’aquestes poden consolidar-se i mantenir-se fins a l’edat adulta i inclòs per a tota la vida.</a:t>
            </a:r>
          </a:p>
          <a:p>
            <a:pPr algn="just"/>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Les enquestes periòdiques sobre hàbits relacionats amb la salut constitueixin instruments fiables per monitoritzar conductes. El Servei de Salut Pública de la Diputació de Barcelona a donat suport als municipis per a la realització d’enquestes a una mostra d’alumnes de 4t d’ESO de la seva població de manera que els resultats puguin inferir-se al conjunt dels adolescents de 4t d'ESO del municipi. </a:t>
            </a:r>
          </a:p>
          <a:p>
            <a:pPr algn="just"/>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El qüestionari va ser dissenyat pel Servei de salut pública en col·laboració amb el Servei d’Avaluació i Planificació. El qüestionari ha tingut com a referents les enquestes FRESC de l’Agència de Salut Pública de l’Ajuntament de Barcelona i l’enquesta de Salut dels Adolescents de l’Ajuntament de Terrassa (EMCSAT).</a:t>
            </a:r>
          </a:p>
          <a:p>
            <a:pPr algn="just"/>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Abans de posar en marxa l’estudi, es va dur a terme una prova pilot de l’enquesta, per tal de comprovar la idoneïtat de la metodologia prevista, així com del qüestionari dissenyat. Es va desenvolupar aquesta prova en tres fases, mitjançant la revisió preliminar del qüestionari, el seu pilotatge, així com, de la metodologia.</a:t>
            </a:r>
          </a:p>
          <a:p>
            <a:pPr algn="just"/>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L’enquesta explora  la percepció de l’estat de salut, els hàbits d’alimentació, la sexualitat, l’estat d’ànim i les relacions socials i interpersonals. Així mateix ens permet conèixer aspectes relacionats amb el lleure, el consum de tabac, d’alcohol i d’altres substàncies i dades relatives a accidents i mobilitat.</a:t>
            </a:r>
          </a:p>
          <a:p>
            <a:pPr algn="just"/>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L’enquesta és un instrument que ens facilitarà informació qualitativa sobre els estils de vida dels adolescents de 4t d'ESO i pot ajudar a orientar, dissenyar i avaluar les polítiques locals de salut, especialment les relatives a la promoció i l'educació per a la salut.</a:t>
            </a:r>
          </a:p>
          <a:p>
            <a:pPr algn="just"/>
            <a:endPar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endParaRPr>
          </a:p>
        </p:txBody>
      </p:sp>
      <p:sp>
        <p:nvSpPr>
          <p:cNvPr id="12" name="1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0"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1"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Tree>
    <p:extLst>
      <p:ext uri="{BB962C8B-B14F-4D97-AF65-F5344CB8AC3E}">
        <p14:creationId xmlns:p14="http://schemas.microsoft.com/office/powerpoint/2010/main" val="384598027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40</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D’ALTRES SUBSTÀNCIES ADDICTIVES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8" name="Picture 2" descr="D:\Users\maria.aragones\AppData\Local\Microsoft\Windows\Temporary Internet Files\Content.Outlook\KYC2NQVU\Sustancies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3711"/>
          <a:stretch/>
        </p:blipFill>
        <p:spPr bwMode="auto">
          <a:xfrm flipH="1">
            <a:off x="0" y="0"/>
            <a:ext cx="758124" cy="774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0" name="Freq_consum"/>
          <p:cNvGraphicFramePr>
            <a:graphicFrameLocks/>
          </p:cNvGraphicFramePr>
          <p:nvPr>
            <p:extLst>
              <p:ext uri="{D42A27DB-BD31-4B8C-83A1-F6EECF244321}">
                <p14:modId xmlns:p14="http://schemas.microsoft.com/office/powerpoint/2010/main" val="3782305102"/>
              </p:ext>
            </p:extLst>
          </p:nvPr>
        </p:nvGraphicFramePr>
        <p:xfrm>
          <a:off x="1008000" y="953999"/>
          <a:ext cx="2934000" cy="334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Dificil_subst"/>
          <p:cNvGraphicFramePr>
            <a:graphicFrameLocks/>
          </p:cNvGraphicFramePr>
          <p:nvPr>
            <p:extLst>
              <p:ext uri="{D42A27DB-BD31-4B8C-83A1-F6EECF244321}">
                <p14:modId xmlns:p14="http://schemas.microsoft.com/office/powerpoint/2010/main" val="948912088"/>
              </p:ext>
            </p:extLst>
          </p:nvPr>
        </p:nvGraphicFramePr>
        <p:xfrm>
          <a:off x="5220000" y="953999"/>
          <a:ext cx="2934000" cy="3348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2786119062"/>
              </p:ext>
            </p:extLst>
          </p:nvPr>
        </p:nvGraphicFramePr>
        <p:xfrm>
          <a:off x="360000" y="4608000"/>
          <a:ext cx="5400000" cy="360000"/>
        </p:xfrm>
        <a:graphic>
          <a:graphicData uri="http://schemas.openxmlformats.org/drawingml/2006/table">
            <a:tbl>
              <a:tblPr/>
              <a:tblGrid>
                <a:gridCol w="5400000">
                  <a:extLst>
                    <a:ext uri="{9D8B030D-6E8A-4147-A177-3AD203B41FA5}">
                      <a16:colId xmlns:a16="http://schemas.microsoft.com/office/drawing/2014/main" xmlns="" val="2427742874"/>
                    </a:ext>
                  </a:extLst>
                </a:gridCol>
              </a:tblGrid>
              <a:tr h="1200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1736888102"/>
                  </a:ext>
                </a:extLst>
              </a:tr>
              <a:tr h="120000">
                <a:tc>
                  <a:txBody>
                    <a:bodyPr/>
                    <a:lstStyle/>
                    <a:p>
                      <a:pPr algn="l" fontAlgn="b"/>
                      <a:r>
                        <a:rPr lang="ca-ES" sz="700" b="0" i="0" u="none" strike="noStrike">
                          <a:solidFill>
                            <a:srgbClr val="000000"/>
                          </a:solidFill>
                          <a:effectLst/>
                          <a:latin typeface="Calibri" panose="020F0502020204030204" pitchFamily="34" charset="0"/>
                        </a:rPr>
                        <a:t>Q50. Has pres alguna vegada haixix o marihuana?</a:t>
                      </a:r>
                    </a:p>
                  </a:txBody>
                  <a:tcPr marL="0" marR="0" marT="0" marB="0" anchor="b">
                    <a:lnL>
                      <a:noFill/>
                    </a:lnL>
                    <a:lnR>
                      <a:noFill/>
                    </a:lnR>
                    <a:lnT>
                      <a:noFill/>
                    </a:lnT>
                    <a:lnB>
                      <a:noFill/>
                    </a:lnB>
                  </a:tcPr>
                </a:tc>
                <a:extLst>
                  <a:ext uri="{0D108BD9-81ED-4DB2-BD59-A6C34878D82A}">
                    <a16:rowId xmlns:a16="http://schemas.microsoft.com/office/drawing/2014/main" xmlns="" val="1233327970"/>
                  </a:ext>
                </a:extLst>
              </a:tr>
              <a:tr h="120000">
                <a:tc>
                  <a:txBody>
                    <a:bodyPr/>
                    <a:lstStyle/>
                    <a:p>
                      <a:pPr algn="l" fontAlgn="b"/>
                      <a:r>
                        <a:rPr lang="pt-BR" sz="700" b="0" i="0" u="none" strike="noStrike" dirty="0">
                          <a:solidFill>
                            <a:srgbClr val="000000"/>
                          </a:solidFill>
                          <a:effectLst/>
                          <a:latin typeface="Calibri" panose="020F0502020204030204" pitchFamily="34" charset="0"/>
                        </a:rPr>
                        <a:t>Q53. Com de difícil </a:t>
                      </a:r>
                      <a:r>
                        <a:rPr lang="pt-BR" sz="700" b="0" i="0" u="none" strike="noStrike" dirty="0" err="1">
                          <a:solidFill>
                            <a:srgbClr val="000000"/>
                          </a:solidFill>
                          <a:effectLst/>
                          <a:latin typeface="Calibri" panose="020F0502020204030204" pitchFamily="34" charset="0"/>
                        </a:rPr>
                        <a:t>creus</a:t>
                      </a:r>
                      <a:r>
                        <a:rPr lang="pt-BR" sz="700" b="0" i="0" u="none" strike="noStrike" dirty="0">
                          <a:solidFill>
                            <a:srgbClr val="000000"/>
                          </a:solidFill>
                          <a:effectLst/>
                          <a:latin typeface="Calibri" panose="020F0502020204030204" pitchFamily="34" charset="0"/>
                        </a:rPr>
                        <a:t> que et seria </a:t>
                      </a:r>
                      <a:r>
                        <a:rPr lang="pt-BR" sz="700" b="0" i="0" u="none" strike="noStrike" dirty="0" err="1">
                          <a:solidFill>
                            <a:srgbClr val="000000"/>
                          </a:solidFill>
                          <a:effectLst/>
                          <a:latin typeface="Calibri" panose="020F0502020204030204" pitchFamily="34" charset="0"/>
                        </a:rPr>
                        <a:t>aconseguir</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haixix</a:t>
                      </a:r>
                      <a:r>
                        <a:rPr lang="pt-BR" sz="700" b="0" i="0" u="none" strike="noStrike" dirty="0">
                          <a:solidFill>
                            <a:srgbClr val="000000"/>
                          </a:solidFill>
                          <a:effectLst/>
                          <a:latin typeface="Calibri" panose="020F0502020204030204" pitchFamily="34" charset="0"/>
                        </a:rPr>
                        <a:t> o </a:t>
                      </a:r>
                      <a:r>
                        <a:rPr lang="pt-BR" sz="700" b="0" i="0" u="none" strike="noStrike" dirty="0" err="1">
                          <a:solidFill>
                            <a:srgbClr val="000000"/>
                          </a:solidFill>
                          <a:effectLst/>
                          <a:latin typeface="Calibri" panose="020F0502020204030204" pitchFamily="34" charset="0"/>
                        </a:rPr>
                        <a:t>marihuana</a:t>
                      </a:r>
                      <a:r>
                        <a:rPr lang="pt-BR" sz="700" b="0" i="0" u="none" strike="noStrike" dirty="0">
                          <a:solidFill>
                            <a:srgbClr val="000000"/>
                          </a:solidFill>
                          <a:effectLst/>
                          <a:latin typeface="Calibri" panose="020F0502020204030204" pitchFamily="34" charset="0"/>
                        </a:rPr>
                        <a:t> per a </a:t>
                      </a:r>
                      <a:r>
                        <a:rPr lang="pt-BR" sz="700" b="0" i="0" u="none" strike="noStrike" dirty="0" err="1">
                          <a:solidFill>
                            <a:srgbClr val="000000"/>
                          </a:solidFill>
                          <a:effectLst/>
                          <a:latin typeface="Calibri" panose="020F0502020204030204" pitchFamily="34" charset="0"/>
                        </a:rPr>
                        <a:t>poder-ne</a:t>
                      </a:r>
                      <a:r>
                        <a:rPr lang="pt-BR" sz="700" b="0" i="0" u="none" strike="noStrike" dirty="0">
                          <a:solidFill>
                            <a:srgbClr val="000000"/>
                          </a:solidFill>
                          <a:effectLst/>
                          <a:latin typeface="Calibri" panose="020F0502020204030204" pitchFamily="34" charset="0"/>
                        </a:rPr>
                        <a:t> consumir si </a:t>
                      </a:r>
                      <a:r>
                        <a:rPr lang="pt-BR" sz="700" b="0" i="0" u="none" strike="noStrike" dirty="0" err="1">
                          <a:solidFill>
                            <a:srgbClr val="000000"/>
                          </a:solidFill>
                          <a:effectLst/>
                          <a:latin typeface="Calibri" panose="020F0502020204030204" pitchFamily="34" charset="0"/>
                        </a:rPr>
                        <a:t>volguessis</a:t>
                      </a:r>
                      <a:r>
                        <a:rPr lang="pt-BR" sz="700" b="0" i="0" u="none" strike="noStrike" dirty="0">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1973167119"/>
                  </a:ext>
                </a:extLst>
              </a:tr>
            </a:tbl>
          </a:graphicData>
        </a:graphic>
      </p:graphicFrame>
      <p:sp>
        <p:nvSpPr>
          <p:cNvPr id="12" name="Estel de 5 puntes 11"/>
          <p:cNvSpPr/>
          <p:nvPr/>
        </p:nvSpPr>
        <p:spPr>
          <a:xfrm>
            <a:off x="3504226" y="1071603"/>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3" name="Estel de 5 puntes 12"/>
          <p:cNvSpPr/>
          <p:nvPr/>
        </p:nvSpPr>
        <p:spPr>
          <a:xfrm>
            <a:off x="7761720" y="993344"/>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76666493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41</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D’ALTRES SUBSTÀNCIES ADDICTIVES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8" name="Picture 2" descr="D:\Users\maria.aragones\AppData\Local\Microsoft\Windows\Temporary Internet Files\Content.Outlook\KYC2NQVU\Sustancies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3711"/>
          <a:stretch/>
        </p:blipFill>
        <p:spPr bwMode="auto">
          <a:xfrm flipH="1">
            <a:off x="0" y="0"/>
            <a:ext cx="758124" cy="774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0" name="Consum_haixix"/>
          <p:cNvGraphicFramePr>
            <a:graphicFrameLocks/>
          </p:cNvGraphicFramePr>
          <p:nvPr>
            <p:extLst>
              <p:ext uri="{D42A27DB-BD31-4B8C-83A1-F6EECF244321}">
                <p14:modId xmlns:p14="http://schemas.microsoft.com/office/powerpoint/2010/main" val="3127497518"/>
              </p:ext>
            </p:extLst>
          </p:nvPr>
        </p:nvGraphicFramePr>
        <p:xfrm>
          <a:off x="540000" y="1440000"/>
          <a:ext cx="3834000" cy="2286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Consum_altres"/>
          <p:cNvGraphicFramePr>
            <a:graphicFrameLocks/>
          </p:cNvGraphicFramePr>
          <p:nvPr>
            <p:extLst>
              <p:ext uri="{D42A27DB-BD31-4B8C-83A1-F6EECF244321}">
                <p14:modId xmlns:p14="http://schemas.microsoft.com/office/powerpoint/2010/main" val="3508660900"/>
              </p:ext>
            </p:extLst>
          </p:nvPr>
        </p:nvGraphicFramePr>
        <p:xfrm>
          <a:off x="4356000" y="1440000"/>
          <a:ext cx="3834000" cy="2286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3297732432"/>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2791913203"/>
                    </a:ext>
                  </a:extLst>
                </a:gridCol>
              </a:tblGrid>
              <a:tr h="1200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1749033384"/>
                  </a:ext>
                </a:extLst>
              </a:tr>
              <a:tr h="120000">
                <a:tc>
                  <a:txBody>
                    <a:bodyPr/>
                    <a:lstStyle/>
                    <a:p>
                      <a:pPr algn="l" fontAlgn="b"/>
                      <a:r>
                        <a:rPr lang="pt-BR" sz="700" b="0" i="0" u="none" strike="noStrike">
                          <a:solidFill>
                            <a:srgbClr val="000000"/>
                          </a:solidFill>
                          <a:effectLst/>
                          <a:latin typeface="Calibri" panose="020F0502020204030204" pitchFamily="34" charset="0"/>
                        </a:rPr>
                        <a:t>Q51. Quants dels teus amics/igues o companys/anyes diries que fumen haixix o marihuana?</a:t>
                      </a:r>
                    </a:p>
                  </a:txBody>
                  <a:tcPr marL="0" marR="0" marT="0" marB="0" anchor="b">
                    <a:lnL>
                      <a:noFill/>
                    </a:lnL>
                    <a:lnR>
                      <a:noFill/>
                    </a:lnR>
                    <a:lnT>
                      <a:noFill/>
                    </a:lnT>
                    <a:lnB>
                      <a:noFill/>
                    </a:lnB>
                  </a:tcPr>
                </a:tc>
                <a:extLst>
                  <a:ext uri="{0D108BD9-81ED-4DB2-BD59-A6C34878D82A}">
                    <a16:rowId xmlns:a16="http://schemas.microsoft.com/office/drawing/2014/main" xmlns="" val="3951019614"/>
                  </a:ext>
                </a:extLst>
              </a:tr>
              <a:tr h="120000">
                <a:tc>
                  <a:txBody>
                    <a:bodyPr/>
                    <a:lstStyle/>
                    <a:p>
                      <a:pPr algn="l" fontAlgn="b"/>
                      <a:r>
                        <a:rPr lang="fr-FR" sz="700" b="0" i="0" u="none" strike="noStrike" dirty="0">
                          <a:solidFill>
                            <a:srgbClr val="000000"/>
                          </a:solidFill>
                          <a:effectLst/>
                          <a:latin typeface="Calibri" panose="020F0502020204030204" pitchFamily="34" charset="0"/>
                        </a:rPr>
                        <a:t>Q51. Quants dels teus amics/igues o companys/anyes diries que consumeixen/han provat altres drogues?</a:t>
                      </a:r>
                    </a:p>
                  </a:txBody>
                  <a:tcPr marL="0" marR="0" marT="0" marB="0" anchor="b">
                    <a:lnL>
                      <a:noFill/>
                    </a:lnL>
                    <a:lnR>
                      <a:noFill/>
                    </a:lnR>
                    <a:lnT>
                      <a:noFill/>
                    </a:lnT>
                    <a:lnB>
                      <a:noFill/>
                    </a:lnB>
                  </a:tcPr>
                </a:tc>
                <a:extLst>
                  <a:ext uri="{0D108BD9-81ED-4DB2-BD59-A6C34878D82A}">
                    <a16:rowId xmlns:a16="http://schemas.microsoft.com/office/drawing/2014/main" xmlns="" val="3344700496"/>
                  </a:ext>
                </a:extLst>
              </a:tr>
            </a:tbl>
          </a:graphicData>
        </a:graphic>
      </p:graphicFrame>
      <p:sp>
        <p:nvSpPr>
          <p:cNvPr id="12" name="Estel de 5 puntes 11"/>
          <p:cNvSpPr/>
          <p:nvPr/>
        </p:nvSpPr>
        <p:spPr>
          <a:xfrm>
            <a:off x="4264245" y="1361741"/>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76666493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13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42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6"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9"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7"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20"/>
          <p:cNvSpPr>
            <a:spLocks noGrp="1"/>
          </p:cNvSpPr>
          <p:nvPr>
            <p:ph type="body" sz="quarter" idx="13"/>
          </p:nvPr>
        </p:nvSpPr>
        <p:spPr>
          <a:xfrm>
            <a:off x="3781046" y="2746678"/>
            <a:ext cx="5362952" cy="1511033"/>
          </a:xfrm>
        </p:spPr>
        <p:txBody>
          <a:bodyPr anchor="t" anchorCtr="0">
            <a:noAutofit/>
          </a:bodyPr>
          <a:lstStyle/>
          <a:p>
            <a:pPr marL="631825" indent="-457200">
              <a:spcBef>
                <a:spcPts val="0"/>
              </a:spcBef>
              <a:spcAft>
                <a:spcPts val="0"/>
              </a:spcAft>
            </a:pPr>
            <a:r>
              <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rPr>
              <a:t>SEXUALITAT</a:t>
            </a:r>
          </a:p>
          <a:p>
            <a:pPr marL="834093" lvl="2" indent="-190500">
              <a:spcBef>
                <a:spcPts val="0"/>
              </a:spcBef>
              <a:spcAft>
                <a:spcPts val="0"/>
              </a:spcAft>
            </a:pP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Relacions sexuals amb penetració</a:t>
            </a:r>
          </a:p>
          <a:p>
            <a:pPr marL="834093" lvl="2" indent="-190500">
              <a:spcBef>
                <a:spcPts val="0"/>
              </a:spcBef>
              <a:spcAft>
                <a:spcPts val="0"/>
              </a:spcAft>
            </a:pP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Mètodes anticonceptius</a:t>
            </a:r>
          </a:p>
          <a:p>
            <a:pPr marL="834093" lvl="2" indent="-190500">
              <a:spcBef>
                <a:spcPts val="0"/>
              </a:spcBef>
              <a:spcAft>
                <a:spcPts val="0"/>
              </a:spcAft>
            </a:pP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Píndola de l’endemà</a:t>
            </a:r>
          </a:p>
          <a:p>
            <a:pPr marL="834093" lvl="2" indent="-190500">
              <a:spcBef>
                <a:spcPts val="0"/>
              </a:spcBef>
              <a:spcAft>
                <a:spcPts val="0"/>
              </a:spcAft>
            </a:pPr>
            <a:r>
              <a:rPr lang="ca-ES" sz="18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Embaràs</a:t>
            </a:r>
            <a:endPar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11613678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43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Sexualitat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10" name="Picture 2" descr="D:\Users\maria.aragones\AppData\Local\Microsoft\Windows\Temporary Internet Files\Content.Outlook\KYC2NQVU\Sexualitat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 t="3441" r="5402"/>
          <a:stretch/>
        </p:blipFill>
        <p:spPr bwMode="auto">
          <a:xfrm flipH="1">
            <a:off x="0" y="0"/>
            <a:ext cx="756000" cy="77488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8" name="Anticonceptiu"/>
          <p:cNvGraphicFramePr>
            <a:graphicFrameLocks/>
          </p:cNvGraphicFramePr>
          <p:nvPr>
            <p:extLst>
              <p:ext uri="{D42A27DB-BD31-4B8C-83A1-F6EECF244321}">
                <p14:modId xmlns:p14="http://schemas.microsoft.com/office/powerpoint/2010/main" val="2947568674"/>
              </p:ext>
            </p:extLst>
          </p:nvPr>
        </p:nvGraphicFramePr>
        <p:xfrm>
          <a:off x="1476000" y="1259999"/>
          <a:ext cx="6156000" cy="262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367025438"/>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822444676"/>
                    </a:ext>
                  </a:extLst>
                </a:gridCol>
              </a:tblGrid>
              <a:tr h="118800">
                <a:tc>
                  <a:txBody>
                    <a:bodyPr/>
                    <a:lstStyle/>
                    <a:p>
                      <a:pPr algn="l" fontAlgn="b"/>
                      <a:r>
                        <a:rPr lang="pt-BR" sz="700" b="0" i="0" u="none" strike="noStrike">
                          <a:solidFill>
                            <a:srgbClr val="000000"/>
                          </a:solidFill>
                          <a:effectLst/>
                          <a:latin typeface="Calibri" panose="020F0502020204030204" pitchFamily="34" charset="0"/>
                        </a:rPr>
                        <a:t>Base: Nois (n=36); Noies (n=40)</a:t>
                      </a:r>
                    </a:p>
                  </a:txBody>
                  <a:tcPr marL="0" marR="0" marT="0" marB="0" anchor="b">
                    <a:lnL>
                      <a:noFill/>
                    </a:lnL>
                    <a:lnR>
                      <a:noFill/>
                    </a:lnR>
                    <a:lnT>
                      <a:noFill/>
                    </a:lnT>
                    <a:lnB>
                      <a:noFill/>
                    </a:lnB>
                  </a:tcPr>
                </a:tc>
                <a:extLst>
                  <a:ext uri="{0D108BD9-81ED-4DB2-BD59-A6C34878D82A}">
                    <a16:rowId xmlns:a16="http://schemas.microsoft.com/office/drawing/2014/main" xmlns="" val="3408228505"/>
                  </a:ext>
                </a:extLst>
              </a:tr>
              <a:tr h="118800">
                <a:tc>
                  <a:txBody>
                    <a:bodyPr/>
                    <a:lstStyle/>
                    <a:p>
                      <a:pPr algn="l" fontAlgn="b"/>
                      <a:r>
                        <a:rPr lang="fr-FR" sz="700" b="0" i="0" u="none" strike="noStrike" dirty="0">
                          <a:solidFill>
                            <a:srgbClr val="000000"/>
                          </a:solidFill>
                          <a:effectLst/>
                          <a:latin typeface="Calibri" panose="020F0502020204030204" pitchFamily="34" charset="0"/>
                        </a:rPr>
                        <a:t>Q54. Coneixes els mètodes anticonceptius següents?</a:t>
                      </a:r>
                    </a:p>
                  </a:txBody>
                  <a:tcPr marL="0" marR="0" marT="0" marB="0" anchor="b">
                    <a:lnL>
                      <a:noFill/>
                    </a:lnL>
                    <a:lnR>
                      <a:noFill/>
                    </a:lnR>
                    <a:lnT>
                      <a:noFill/>
                    </a:lnT>
                    <a:lnB>
                      <a:noFill/>
                    </a:lnB>
                  </a:tcPr>
                </a:tc>
                <a:extLst>
                  <a:ext uri="{0D108BD9-81ED-4DB2-BD59-A6C34878D82A}">
                    <a16:rowId xmlns:a16="http://schemas.microsoft.com/office/drawing/2014/main" xmlns="" val="543502969"/>
                  </a:ext>
                </a:extLst>
              </a:tr>
            </a:tbl>
          </a:graphicData>
        </a:graphic>
      </p:graphicFrame>
      <p:sp>
        <p:nvSpPr>
          <p:cNvPr id="11" name="Estel de 5 puntes 10"/>
          <p:cNvSpPr/>
          <p:nvPr/>
        </p:nvSpPr>
        <p:spPr>
          <a:xfrm>
            <a:off x="7196772" y="3477082"/>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2" name="Estel de 5 puntes 11"/>
          <p:cNvSpPr/>
          <p:nvPr/>
        </p:nvSpPr>
        <p:spPr>
          <a:xfrm>
            <a:off x="3476076" y="3419728"/>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76666493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44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Sexualitat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10" name="Picture 2" descr="D:\Users\maria.aragones\AppData\Local\Microsoft\Windows\Temporary Internet Files\Content.Outlook\KYC2NQVU\Sexualitat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 t="3441" r="5402"/>
          <a:stretch/>
        </p:blipFill>
        <p:spPr bwMode="auto">
          <a:xfrm flipH="1">
            <a:off x="0" y="0"/>
            <a:ext cx="756000" cy="77488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8" name="Edat_sex"/>
          <p:cNvGraphicFramePr>
            <a:graphicFrameLocks/>
          </p:cNvGraphicFramePr>
          <p:nvPr>
            <p:extLst>
              <p:ext uri="{D42A27DB-BD31-4B8C-83A1-F6EECF244321}">
                <p14:modId xmlns:p14="http://schemas.microsoft.com/office/powerpoint/2010/main" val="3831313847"/>
              </p:ext>
            </p:extLst>
          </p:nvPr>
        </p:nvGraphicFramePr>
        <p:xfrm>
          <a:off x="468000" y="1007999"/>
          <a:ext cx="3240000" cy="216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Freq_sex"/>
          <p:cNvGraphicFramePr>
            <a:graphicFrameLocks/>
          </p:cNvGraphicFramePr>
          <p:nvPr>
            <p:extLst>
              <p:ext uri="{D42A27DB-BD31-4B8C-83A1-F6EECF244321}">
                <p14:modId xmlns:p14="http://schemas.microsoft.com/office/powerpoint/2010/main" val="2440486919"/>
              </p:ext>
            </p:extLst>
          </p:nvPr>
        </p:nvGraphicFramePr>
        <p:xfrm>
          <a:off x="4320000" y="899999"/>
          <a:ext cx="3960000" cy="3240000"/>
        </p:xfrm>
        <a:graphic>
          <a:graphicData uri="http://schemas.openxmlformats.org/drawingml/2006/chart">
            <c:chart xmlns:c="http://schemas.openxmlformats.org/drawingml/2006/chart" xmlns:r="http://schemas.openxmlformats.org/officeDocument/2006/relationships" r:id="rId5"/>
          </a:graphicData>
        </a:graphic>
      </p:graphicFrame>
      <p:sp>
        <p:nvSpPr>
          <p:cNvPr id="2" name="Rectángulo 1"/>
          <p:cNvSpPr/>
          <p:nvPr/>
        </p:nvSpPr>
        <p:spPr>
          <a:xfrm>
            <a:off x="719999" y="3312000"/>
            <a:ext cx="2736000" cy="108000"/>
          </a:xfrm>
          <a:prstGeom prst="rect">
            <a:avLst/>
          </a:prstGeom>
        </p:spPr>
        <p:txBody>
          <a:bodyPr wrap="none">
            <a:spAutoFit/>
          </a:bodyPr>
          <a:lstStyle/>
          <a:p>
            <a:r>
              <a:rPr lang="es-ES" sz="800" b="1" dirty="0" err="1">
                <a:solidFill>
                  <a:srgbClr val="000000"/>
                </a:solidFill>
                <a:latin typeface="Calibri" panose="020F0502020204030204" pitchFamily="34" charset="0"/>
              </a:rPr>
              <a:t>Edat</a:t>
            </a:r>
            <a:r>
              <a:rPr lang="es-ES" sz="800" b="1" dirty="0">
                <a:solidFill>
                  <a:srgbClr val="000000"/>
                </a:solidFill>
                <a:latin typeface="Calibri" panose="020F0502020204030204" pitchFamily="34" charset="0"/>
              </a:rPr>
              <a:t> mediana primera </a:t>
            </a:r>
            <a:r>
              <a:rPr lang="es-ES" sz="800" b="1" dirty="0" err="1">
                <a:solidFill>
                  <a:srgbClr val="000000"/>
                </a:solidFill>
                <a:latin typeface="Calibri" panose="020F0502020204030204" pitchFamily="34" charset="0"/>
              </a:rPr>
              <a:t>relació</a:t>
            </a:r>
            <a:r>
              <a:rPr lang="es-ES" sz="800" b="1" dirty="0">
                <a:solidFill>
                  <a:srgbClr val="000000"/>
                </a:solidFill>
                <a:latin typeface="Calibri" panose="020F0502020204030204" pitchFamily="34" charset="0"/>
              </a:rPr>
              <a:t>: 15  </a:t>
            </a:r>
            <a:r>
              <a:rPr lang="es-ES" sz="800" b="1" dirty="0" err="1">
                <a:solidFill>
                  <a:srgbClr val="000000"/>
                </a:solidFill>
                <a:latin typeface="Calibri" panose="020F0502020204030204" pitchFamily="34" charset="0"/>
              </a:rPr>
              <a:t>anys</a:t>
            </a:r>
            <a:r>
              <a:rPr lang="es-ES" dirty="0"/>
              <a:t> </a:t>
            </a:r>
            <a:endParaRPr lang="ca-ES" dirty="0"/>
          </a:p>
        </p:txBody>
      </p:sp>
      <p:graphicFrame>
        <p:nvGraphicFramePr>
          <p:cNvPr id="3" name="Tabla 2"/>
          <p:cNvGraphicFramePr>
            <a:graphicFrameLocks noGrp="1"/>
          </p:cNvGraphicFramePr>
          <p:nvPr>
            <p:extLst>
              <p:ext uri="{D42A27DB-BD31-4B8C-83A1-F6EECF244321}">
                <p14:modId xmlns:p14="http://schemas.microsoft.com/office/powerpoint/2010/main" val="2179671601"/>
              </p:ext>
            </p:extLst>
          </p:nvPr>
        </p:nvGraphicFramePr>
        <p:xfrm>
          <a:off x="360000" y="4608000"/>
          <a:ext cx="5400000" cy="426720"/>
        </p:xfrm>
        <a:graphic>
          <a:graphicData uri="http://schemas.openxmlformats.org/drawingml/2006/table">
            <a:tbl>
              <a:tblPr/>
              <a:tblGrid>
                <a:gridCol w="5400000">
                  <a:extLst>
                    <a:ext uri="{9D8B030D-6E8A-4147-A177-3AD203B41FA5}">
                      <a16:colId xmlns:a16="http://schemas.microsoft.com/office/drawing/2014/main" xmlns="" val="3495494564"/>
                    </a:ext>
                  </a:extLst>
                </a:gridCol>
              </a:tblGrid>
              <a:tr h="90000">
                <a:tc>
                  <a:txBody>
                    <a:bodyPr/>
                    <a:lstStyle/>
                    <a:p>
                      <a:pPr algn="l" fontAlgn="b"/>
                      <a:r>
                        <a:rPr lang="pt-BR" sz="700" b="0" i="0" u="none" strike="noStrike">
                          <a:solidFill>
                            <a:srgbClr val="000000"/>
                          </a:solidFill>
                          <a:effectLst/>
                          <a:latin typeface="Calibri" panose="020F0502020204030204" pitchFamily="34" charset="0"/>
                        </a:rPr>
                        <a:t>Base: Nois (n=36); Noies (n=40); Han tingut relacions sexuals</a:t>
                      </a:r>
                    </a:p>
                  </a:txBody>
                  <a:tcPr marL="0" marR="0" marT="0" marB="0" anchor="b">
                    <a:lnL>
                      <a:noFill/>
                    </a:lnL>
                    <a:lnR>
                      <a:noFill/>
                    </a:lnR>
                    <a:lnT>
                      <a:noFill/>
                    </a:lnT>
                    <a:lnB>
                      <a:noFill/>
                    </a:lnB>
                  </a:tcPr>
                </a:tc>
                <a:extLst>
                  <a:ext uri="{0D108BD9-81ED-4DB2-BD59-A6C34878D82A}">
                    <a16:rowId xmlns:a16="http://schemas.microsoft.com/office/drawing/2014/main" xmlns="" val="374289938"/>
                  </a:ext>
                </a:extLst>
              </a:tr>
              <a:tr h="90000">
                <a:tc>
                  <a:txBody>
                    <a:bodyPr/>
                    <a:lstStyle/>
                    <a:p>
                      <a:pPr algn="l" fontAlgn="b"/>
                      <a:r>
                        <a:rPr lang="es-ES" sz="700" b="0" i="0" u="none" strike="noStrike">
                          <a:solidFill>
                            <a:srgbClr val="000000"/>
                          </a:solidFill>
                          <a:effectLst/>
                          <a:latin typeface="Calibri" panose="020F0502020204030204" pitchFamily="34" charset="0"/>
                        </a:rPr>
                        <a:t>Q55. Alguna vegada has tingut relacions sexuals amb penetració?</a:t>
                      </a:r>
                    </a:p>
                  </a:txBody>
                  <a:tcPr marL="0" marR="0" marT="0" marB="0" anchor="b">
                    <a:lnL>
                      <a:noFill/>
                    </a:lnL>
                    <a:lnR>
                      <a:noFill/>
                    </a:lnR>
                    <a:lnT>
                      <a:noFill/>
                    </a:lnT>
                    <a:lnB>
                      <a:noFill/>
                    </a:lnB>
                  </a:tcPr>
                </a:tc>
                <a:extLst>
                  <a:ext uri="{0D108BD9-81ED-4DB2-BD59-A6C34878D82A}">
                    <a16:rowId xmlns:a16="http://schemas.microsoft.com/office/drawing/2014/main" xmlns="" val="2477641874"/>
                  </a:ext>
                </a:extLst>
              </a:tr>
              <a:tr h="90000">
                <a:tc>
                  <a:txBody>
                    <a:bodyPr/>
                    <a:lstStyle/>
                    <a:p>
                      <a:pPr algn="l" fontAlgn="b"/>
                      <a:r>
                        <a:rPr lang="es-ES" sz="700" b="0" i="0" u="none" strike="noStrike">
                          <a:solidFill>
                            <a:srgbClr val="000000"/>
                          </a:solidFill>
                          <a:effectLst/>
                          <a:latin typeface="Calibri" panose="020F0502020204030204" pitchFamily="34" charset="0"/>
                        </a:rPr>
                        <a:t>Q56. Quina edat tenies quan vas tenir la teva primera relació sexual amb penetració?</a:t>
                      </a:r>
                    </a:p>
                  </a:txBody>
                  <a:tcPr marL="0" marR="0" marT="0" marB="0" anchor="b">
                    <a:lnL>
                      <a:noFill/>
                    </a:lnL>
                    <a:lnR>
                      <a:noFill/>
                    </a:lnR>
                    <a:lnT>
                      <a:noFill/>
                    </a:lnT>
                    <a:lnB>
                      <a:noFill/>
                    </a:lnB>
                  </a:tcPr>
                </a:tc>
                <a:extLst>
                  <a:ext uri="{0D108BD9-81ED-4DB2-BD59-A6C34878D82A}">
                    <a16:rowId xmlns:a16="http://schemas.microsoft.com/office/drawing/2014/main" xmlns="" val="2582550046"/>
                  </a:ext>
                </a:extLst>
              </a:tr>
              <a:tr h="90000">
                <a:tc>
                  <a:txBody>
                    <a:bodyPr/>
                    <a:lstStyle/>
                    <a:p>
                      <a:pPr algn="l" fontAlgn="b"/>
                      <a:r>
                        <a:rPr lang="ca-ES" sz="700" b="0" i="0" u="none" strike="noStrike" dirty="0">
                          <a:solidFill>
                            <a:srgbClr val="000000"/>
                          </a:solidFill>
                          <a:effectLst/>
                          <a:latin typeface="Calibri" panose="020F0502020204030204" pitchFamily="34" charset="0"/>
                        </a:rPr>
                        <a:t>Q57. Amb quina freqüència tens relacions sexuals amb penetració?</a:t>
                      </a:r>
                    </a:p>
                  </a:txBody>
                  <a:tcPr marL="0" marR="0" marT="0" marB="0" anchor="b">
                    <a:lnL>
                      <a:noFill/>
                    </a:lnL>
                    <a:lnR>
                      <a:noFill/>
                    </a:lnR>
                    <a:lnT>
                      <a:noFill/>
                    </a:lnT>
                    <a:lnB>
                      <a:noFill/>
                    </a:lnB>
                  </a:tcPr>
                </a:tc>
                <a:extLst>
                  <a:ext uri="{0D108BD9-81ED-4DB2-BD59-A6C34878D82A}">
                    <a16:rowId xmlns:a16="http://schemas.microsoft.com/office/drawing/2014/main" xmlns="" val="2574497601"/>
                  </a:ext>
                </a:extLst>
              </a:tr>
            </a:tbl>
          </a:graphicData>
        </a:graphic>
      </p:graphicFrame>
    </p:spTree>
    <p:extLst>
      <p:ext uri="{BB962C8B-B14F-4D97-AF65-F5344CB8AC3E}">
        <p14:creationId xmlns:p14="http://schemas.microsoft.com/office/powerpoint/2010/main" val="276666493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45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Sexualitat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10" name="Picture 2" descr="D:\Users\maria.aragones\AppData\Local\Microsoft\Windows\Temporary Internet Files\Content.Outlook\KYC2NQVU\Sexualitat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 t="3441" r="5402"/>
          <a:stretch/>
        </p:blipFill>
        <p:spPr bwMode="auto">
          <a:xfrm flipH="1">
            <a:off x="0" y="0"/>
            <a:ext cx="756000" cy="77488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8" name="Metodes_us"/>
          <p:cNvGraphicFramePr>
            <a:graphicFrameLocks/>
          </p:cNvGraphicFramePr>
          <p:nvPr>
            <p:extLst>
              <p:ext uri="{D42A27DB-BD31-4B8C-83A1-F6EECF244321}">
                <p14:modId xmlns:p14="http://schemas.microsoft.com/office/powerpoint/2010/main" val="2808833139"/>
              </p:ext>
            </p:extLst>
          </p:nvPr>
        </p:nvGraphicFramePr>
        <p:xfrm>
          <a:off x="576000" y="1007999"/>
          <a:ext cx="3636000" cy="316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Us_pindola"/>
          <p:cNvGraphicFramePr>
            <a:graphicFrameLocks/>
          </p:cNvGraphicFramePr>
          <p:nvPr>
            <p:extLst>
              <p:ext uri="{D42A27DB-BD31-4B8C-83A1-F6EECF244321}">
                <p14:modId xmlns:p14="http://schemas.microsoft.com/office/powerpoint/2010/main" val="2104615363"/>
              </p:ext>
            </p:extLst>
          </p:nvPr>
        </p:nvGraphicFramePr>
        <p:xfrm>
          <a:off x="5040000" y="539999"/>
          <a:ext cx="2700000" cy="151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Embaras"/>
          <p:cNvGraphicFramePr>
            <a:graphicFrameLocks/>
          </p:cNvGraphicFramePr>
          <p:nvPr>
            <p:extLst>
              <p:ext uri="{D42A27DB-BD31-4B8C-83A1-F6EECF244321}">
                <p14:modId xmlns:p14="http://schemas.microsoft.com/office/powerpoint/2010/main" val="333013273"/>
              </p:ext>
            </p:extLst>
          </p:nvPr>
        </p:nvGraphicFramePr>
        <p:xfrm>
          <a:off x="5040000" y="2520000"/>
          <a:ext cx="3312000" cy="2196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445620463"/>
              </p:ext>
            </p:extLst>
          </p:nvPr>
        </p:nvGraphicFramePr>
        <p:xfrm>
          <a:off x="360000" y="4608000"/>
          <a:ext cx="7200000" cy="213360"/>
        </p:xfrm>
        <a:graphic>
          <a:graphicData uri="http://schemas.openxmlformats.org/drawingml/2006/table">
            <a:tbl>
              <a:tblPr/>
              <a:tblGrid>
                <a:gridCol w="7200000">
                  <a:extLst>
                    <a:ext uri="{9D8B030D-6E8A-4147-A177-3AD203B41FA5}">
                      <a16:colId xmlns:a16="http://schemas.microsoft.com/office/drawing/2014/main" xmlns="" val="3276187549"/>
                    </a:ext>
                  </a:extLst>
                </a:gridCol>
              </a:tblGrid>
              <a:tr h="90000">
                <a:tc>
                  <a:txBody>
                    <a:bodyPr/>
                    <a:lstStyle/>
                    <a:p>
                      <a:pPr algn="l" fontAlgn="b"/>
                      <a:r>
                        <a:rPr lang="es-ES" sz="700" b="0" i="0" u="none" strike="noStrike" dirty="0">
                          <a:solidFill>
                            <a:srgbClr val="000000"/>
                          </a:solidFill>
                          <a:effectLst/>
                          <a:latin typeface="Calibri" panose="020F0502020204030204" pitchFamily="34" charset="0"/>
                        </a:rPr>
                        <a:t>Base: Total </a:t>
                      </a:r>
                      <a:r>
                        <a:rPr lang="es-ES" sz="700" b="0" i="0" u="none" strike="noStrike" dirty="0" err="1">
                          <a:solidFill>
                            <a:srgbClr val="000000"/>
                          </a:solidFill>
                          <a:effectLst/>
                          <a:latin typeface="Calibri" panose="020F0502020204030204" pitchFamily="34" charset="0"/>
                        </a:rPr>
                        <a:t>alumnes</a:t>
                      </a:r>
                      <a:r>
                        <a:rPr lang="es-ES" sz="700" b="0" i="0" u="none" strike="noStrike" dirty="0">
                          <a:solidFill>
                            <a:srgbClr val="000000"/>
                          </a:solidFill>
                          <a:effectLst/>
                          <a:latin typeface="Calibri" panose="020F0502020204030204" pitchFamily="34" charset="0"/>
                        </a:rPr>
                        <a:t> que han </a:t>
                      </a:r>
                      <a:r>
                        <a:rPr lang="es-ES" sz="700" b="0" i="0" u="none" strike="noStrike" dirty="0" err="1">
                          <a:solidFill>
                            <a:srgbClr val="000000"/>
                          </a:solidFill>
                          <a:effectLst/>
                          <a:latin typeface="Calibri" panose="020F0502020204030204" pitchFamily="34" charset="0"/>
                        </a:rPr>
                        <a:t>tingut</a:t>
                      </a:r>
                      <a:r>
                        <a:rPr lang="es-ES" sz="700" b="0" i="0" u="none" strike="noStrike" dirty="0">
                          <a:solidFill>
                            <a:srgbClr val="000000"/>
                          </a:solidFill>
                          <a:effectLst/>
                          <a:latin typeface="Calibri" panose="020F0502020204030204" pitchFamily="34" charset="0"/>
                        </a:rPr>
                        <a:t> </a:t>
                      </a:r>
                      <a:r>
                        <a:rPr lang="es-ES" sz="700" b="0" i="0" u="none" strike="noStrike" dirty="0" err="1">
                          <a:solidFill>
                            <a:srgbClr val="000000"/>
                          </a:solidFill>
                          <a:effectLst/>
                          <a:latin typeface="Calibri" panose="020F0502020204030204" pitchFamily="34" charset="0"/>
                        </a:rPr>
                        <a:t>relacions</a:t>
                      </a:r>
                      <a:r>
                        <a:rPr lang="es-ES" sz="700" b="0" i="0" u="none" strike="noStrike" dirty="0">
                          <a:solidFill>
                            <a:srgbClr val="000000"/>
                          </a:solidFill>
                          <a:effectLst/>
                          <a:latin typeface="Calibri" panose="020F0502020204030204" pitchFamily="34" charset="0"/>
                        </a:rPr>
                        <a:t> </a:t>
                      </a:r>
                      <a:r>
                        <a:rPr lang="es-ES" sz="700" b="0" i="0" u="none" strike="noStrike" dirty="0" err="1">
                          <a:solidFill>
                            <a:srgbClr val="000000"/>
                          </a:solidFill>
                          <a:effectLst/>
                          <a:latin typeface="Calibri" panose="020F0502020204030204" pitchFamily="34" charset="0"/>
                        </a:rPr>
                        <a:t>sexuals</a:t>
                      </a:r>
                      <a:endParaRPr lang="es-ES" sz="7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xmlns="" val="963187543"/>
                  </a:ext>
                </a:extLst>
              </a:tr>
              <a:tr h="90000">
                <a:tc>
                  <a:txBody>
                    <a:bodyPr/>
                    <a:lstStyle/>
                    <a:p>
                      <a:pPr algn="l" fontAlgn="b"/>
                      <a:r>
                        <a:rPr lang="ca-ES" sz="700" b="0" i="0" u="none" strike="noStrike" dirty="0">
                          <a:solidFill>
                            <a:srgbClr val="000000"/>
                          </a:solidFill>
                          <a:effectLst/>
                          <a:latin typeface="Calibri" panose="020F0502020204030204" pitchFamily="34" charset="0"/>
                        </a:rPr>
                        <a:t>Q58. De les següents opcions, assenyala la que hagis utilitzat com a mètode anticonceptiu en les teves relacions sexuals amb penetració</a:t>
                      </a:r>
                    </a:p>
                  </a:txBody>
                  <a:tcPr marL="0" marR="0" marT="0" marB="0" anchor="b">
                    <a:lnL>
                      <a:noFill/>
                    </a:lnL>
                    <a:lnR>
                      <a:noFill/>
                    </a:lnR>
                    <a:lnT>
                      <a:noFill/>
                    </a:lnT>
                    <a:lnB>
                      <a:noFill/>
                    </a:lnB>
                  </a:tcPr>
                </a:tc>
                <a:extLst>
                  <a:ext uri="{0D108BD9-81ED-4DB2-BD59-A6C34878D82A}">
                    <a16:rowId xmlns:a16="http://schemas.microsoft.com/office/drawing/2014/main" xmlns="" val="398572636"/>
                  </a:ext>
                </a:extLst>
              </a:tr>
            </a:tbl>
          </a:graphicData>
        </a:graphic>
      </p:graphicFrame>
      <p:graphicFrame>
        <p:nvGraphicFramePr>
          <p:cNvPr id="3" name="Tabla 2"/>
          <p:cNvGraphicFramePr>
            <a:graphicFrameLocks noGrp="1"/>
          </p:cNvGraphicFramePr>
          <p:nvPr>
            <p:extLst>
              <p:ext uri="{D42A27DB-BD31-4B8C-83A1-F6EECF244321}">
                <p14:modId xmlns:p14="http://schemas.microsoft.com/office/powerpoint/2010/main" val="2700757502"/>
              </p:ext>
            </p:extLst>
          </p:nvPr>
        </p:nvGraphicFramePr>
        <p:xfrm>
          <a:off x="360000" y="4824000"/>
          <a:ext cx="5400000" cy="213360"/>
        </p:xfrm>
        <a:graphic>
          <a:graphicData uri="http://schemas.openxmlformats.org/drawingml/2006/table">
            <a:tbl>
              <a:tblPr/>
              <a:tblGrid>
                <a:gridCol w="5400000">
                  <a:extLst>
                    <a:ext uri="{9D8B030D-6E8A-4147-A177-3AD203B41FA5}">
                      <a16:colId xmlns:a16="http://schemas.microsoft.com/office/drawing/2014/main" xmlns="" val="3357903045"/>
                    </a:ext>
                  </a:extLst>
                </a:gridCol>
              </a:tblGrid>
              <a:tr h="81000">
                <a:tc>
                  <a:txBody>
                    <a:bodyPr/>
                    <a:lstStyle/>
                    <a:p>
                      <a:pPr algn="l" fontAlgn="b"/>
                      <a:r>
                        <a:rPr lang="ca-ES" sz="700" b="0" i="0" u="none" strike="noStrike">
                          <a:solidFill>
                            <a:srgbClr val="000000"/>
                          </a:solidFill>
                          <a:effectLst/>
                          <a:latin typeface="Calibri" panose="020F0502020204030204" pitchFamily="34" charset="0"/>
                        </a:rPr>
                        <a:t>Q59. Quantes vegades has fet servir la píndola de l'endemà en els últims 6 mesos o l'ha feta servir la teva parella?</a:t>
                      </a:r>
                    </a:p>
                  </a:txBody>
                  <a:tcPr marL="0" marR="0" marT="0" marB="0" anchor="b">
                    <a:lnL>
                      <a:noFill/>
                    </a:lnL>
                    <a:lnR>
                      <a:noFill/>
                    </a:lnR>
                    <a:lnT>
                      <a:noFill/>
                    </a:lnT>
                    <a:lnB>
                      <a:noFill/>
                    </a:lnB>
                  </a:tcPr>
                </a:tc>
                <a:extLst>
                  <a:ext uri="{0D108BD9-81ED-4DB2-BD59-A6C34878D82A}">
                    <a16:rowId xmlns:a16="http://schemas.microsoft.com/office/drawing/2014/main" xmlns="" val="628598064"/>
                  </a:ext>
                </a:extLst>
              </a:tr>
              <a:tr h="81000">
                <a:tc>
                  <a:txBody>
                    <a:bodyPr/>
                    <a:lstStyle/>
                    <a:p>
                      <a:pPr algn="l" fontAlgn="b"/>
                      <a:r>
                        <a:rPr lang="ca-ES" sz="700" b="0" i="0" u="none" strike="noStrike" dirty="0">
                          <a:solidFill>
                            <a:srgbClr val="000000"/>
                          </a:solidFill>
                          <a:effectLst/>
                          <a:latin typeface="Calibri" panose="020F0502020204030204" pitchFamily="34" charset="0"/>
                        </a:rPr>
                        <a:t>Q60. Alguna vegada t'has quedat embarassada o has deixat embarassada la teva parella?</a:t>
                      </a:r>
                    </a:p>
                  </a:txBody>
                  <a:tcPr marL="0" marR="0" marT="0" marB="0" anchor="b">
                    <a:lnL>
                      <a:noFill/>
                    </a:lnL>
                    <a:lnR>
                      <a:noFill/>
                    </a:lnR>
                    <a:lnT>
                      <a:noFill/>
                    </a:lnT>
                    <a:lnB>
                      <a:noFill/>
                    </a:lnB>
                  </a:tcPr>
                </a:tc>
                <a:extLst>
                  <a:ext uri="{0D108BD9-81ED-4DB2-BD59-A6C34878D82A}">
                    <a16:rowId xmlns:a16="http://schemas.microsoft.com/office/drawing/2014/main" xmlns="" val="745348687"/>
                  </a:ext>
                </a:extLst>
              </a:tr>
            </a:tbl>
          </a:graphicData>
        </a:graphic>
      </p:graphicFrame>
    </p:spTree>
    <p:extLst>
      <p:ext uri="{BB962C8B-B14F-4D97-AF65-F5344CB8AC3E}">
        <p14:creationId xmlns:p14="http://schemas.microsoft.com/office/powerpoint/2010/main" val="276666493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46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Sexualitat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10" name="Picture 2" descr="D:\Users\maria.aragones\AppData\Local\Microsoft\Windows\Temporary Internet Files\Content.Outlook\KYC2NQVU\Sexualitat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 t="3441" r="5402"/>
          <a:stretch/>
        </p:blipFill>
        <p:spPr bwMode="auto">
          <a:xfrm flipH="1">
            <a:off x="0" y="0"/>
            <a:ext cx="756000" cy="77488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8" name="Capacitat1"/>
          <p:cNvGraphicFramePr>
            <a:graphicFrameLocks/>
          </p:cNvGraphicFramePr>
          <p:nvPr>
            <p:extLst>
              <p:ext uri="{D42A27DB-BD31-4B8C-83A1-F6EECF244321}">
                <p14:modId xmlns:p14="http://schemas.microsoft.com/office/powerpoint/2010/main" val="3420554033"/>
              </p:ext>
            </p:extLst>
          </p:nvPr>
        </p:nvGraphicFramePr>
        <p:xfrm>
          <a:off x="0" y="1134000"/>
          <a:ext cx="4500000" cy="342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Capacitat2"/>
          <p:cNvGraphicFramePr>
            <a:graphicFrameLocks/>
          </p:cNvGraphicFramePr>
          <p:nvPr>
            <p:extLst>
              <p:ext uri="{D42A27DB-BD31-4B8C-83A1-F6EECF244321}">
                <p14:modId xmlns:p14="http://schemas.microsoft.com/office/powerpoint/2010/main" val="1700829942"/>
              </p:ext>
            </p:extLst>
          </p:nvPr>
        </p:nvGraphicFramePr>
        <p:xfrm>
          <a:off x="4572000" y="1134000"/>
          <a:ext cx="4500000" cy="342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909567275"/>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2483172835"/>
                    </a:ext>
                  </a:extLst>
                </a:gridCol>
              </a:tblGrid>
              <a:tr h="118800">
                <a:tc>
                  <a:txBody>
                    <a:bodyPr/>
                    <a:lstStyle/>
                    <a:p>
                      <a:pPr algn="l" fontAlgn="b"/>
                      <a:r>
                        <a:rPr lang="pt-BR" sz="700" b="0" i="0" u="none" strike="noStrike">
                          <a:solidFill>
                            <a:srgbClr val="000000"/>
                          </a:solidFill>
                          <a:effectLst/>
                          <a:latin typeface="Calibri" panose="020F0502020204030204" pitchFamily="34" charset="0"/>
                        </a:rPr>
                        <a:t>Base: Total Mostra (n=76); Nois (n=36); Noies (n=40)</a:t>
                      </a:r>
                    </a:p>
                  </a:txBody>
                  <a:tcPr marL="0" marR="0" marT="0" marB="0" anchor="b">
                    <a:lnL>
                      <a:noFill/>
                    </a:lnL>
                    <a:lnR>
                      <a:noFill/>
                    </a:lnR>
                    <a:lnT>
                      <a:noFill/>
                    </a:lnT>
                    <a:lnB>
                      <a:noFill/>
                    </a:lnB>
                  </a:tcPr>
                </a:tc>
                <a:extLst>
                  <a:ext uri="{0D108BD9-81ED-4DB2-BD59-A6C34878D82A}">
                    <a16:rowId xmlns:a16="http://schemas.microsoft.com/office/drawing/2014/main" xmlns="" val="494727425"/>
                  </a:ext>
                </a:extLst>
              </a:tr>
              <a:tr h="118800">
                <a:tc>
                  <a:txBody>
                    <a:bodyPr/>
                    <a:lstStyle/>
                    <a:p>
                      <a:pPr algn="l" fontAlgn="b"/>
                      <a:r>
                        <a:rPr lang="fr-FR" sz="700" b="0" i="0" u="none" strike="noStrike" dirty="0">
                          <a:solidFill>
                            <a:srgbClr val="000000"/>
                          </a:solidFill>
                          <a:effectLst/>
                          <a:latin typeface="Calibri" panose="020F0502020204030204" pitchFamily="34" charset="0"/>
                        </a:rPr>
                        <a:t>Q61. Assenyala fins a quin punt ets sents capaç de fer...</a:t>
                      </a:r>
                    </a:p>
                  </a:txBody>
                  <a:tcPr marL="0" marR="0" marT="0" marB="0" anchor="b">
                    <a:lnL>
                      <a:noFill/>
                    </a:lnL>
                    <a:lnR>
                      <a:noFill/>
                    </a:lnR>
                    <a:lnT>
                      <a:noFill/>
                    </a:lnT>
                    <a:lnB>
                      <a:noFill/>
                    </a:lnB>
                  </a:tcPr>
                </a:tc>
                <a:extLst>
                  <a:ext uri="{0D108BD9-81ED-4DB2-BD59-A6C34878D82A}">
                    <a16:rowId xmlns:a16="http://schemas.microsoft.com/office/drawing/2014/main" xmlns="" val="4196033066"/>
                  </a:ext>
                </a:extLst>
              </a:tr>
            </a:tbl>
          </a:graphicData>
        </a:graphic>
      </p:graphicFrame>
    </p:spTree>
    <p:extLst>
      <p:ext uri="{BB962C8B-B14F-4D97-AF65-F5344CB8AC3E}">
        <p14:creationId xmlns:p14="http://schemas.microsoft.com/office/powerpoint/2010/main" val="276666493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47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Sexualitat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10" name="Picture 2" descr="D:\Users\maria.aragones\AppData\Local\Microsoft\Windows\Temporary Internet Files\Content.Outlook\KYC2NQVU\Sexualitat (2).JPG">
            <a:hlinkClick r:id="" action="ppaction://noaction"/>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 t="3441" r="5402"/>
          <a:stretch/>
        </p:blipFill>
        <p:spPr bwMode="auto">
          <a:xfrm flipH="1">
            <a:off x="0" y="0"/>
            <a:ext cx="756000" cy="77488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8" name="Preservatius1"/>
          <p:cNvGraphicFramePr>
            <a:graphicFrameLocks/>
          </p:cNvGraphicFramePr>
          <p:nvPr>
            <p:extLst>
              <p:ext uri="{D42A27DB-BD31-4B8C-83A1-F6EECF244321}">
                <p14:modId xmlns:p14="http://schemas.microsoft.com/office/powerpoint/2010/main" val="871530534"/>
              </p:ext>
            </p:extLst>
          </p:nvPr>
        </p:nvGraphicFramePr>
        <p:xfrm>
          <a:off x="1432799" y="684000"/>
          <a:ext cx="6840000" cy="252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Preservatius2"/>
          <p:cNvGraphicFramePr>
            <a:graphicFrameLocks/>
          </p:cNvGraphicFramePr>
          <p:nvPr>
            <p:extLst>
              <p:ext uri="{D42A27DB-BD31-4B8C-83A1-F6EECF244321}">
                <p14:modId xmlns:p14="http://schemas.microsoft.com/office/powerpoint/2010/main" val="1293293249"/>
              </p:ext>
            </p:extLst>
          </p:nvPr>
        </p:nvGraphicFramePr>
        <p:xfrm>
          <a:off x="1440000" y="3311999"/>
          <a:ext cx="6840000" cy="864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27779423"/>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2728633908"/>
                    </a:ext>
                  </a:extLst>
                </a:gridCol>
              </a:tblGrid>
              <a:tr h="1188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981117667"/>
                  </a:ext>
                </a:extLst>
              </a:tr>
              <a:tr h="118800">
                <a:tc>
                  <a:txBody>
                    <a:bodyPr/>
                    <a:lstStyle/>
                    <a:p>
                      <a:pPr algn="l" fontAlgn="b"/>
                      <a:r>
                        <a:rPr lang="pt-BR" sz="700" b="0" i="0" u="none" strike="noStrike" dirty="0">
                          <a:solidFill>
                            <a:srgbClr val="000000"/>
                          </a:solidFill>
                          <a:effectLst/>
                          <a:latin typeface="Calibri" panose="020F0502020204030204" pitchFamily="34" charset="0"/>
                        </a:rPr>
                        <a:t>Q62. Expressa </a:t>
                      </a:r>
                      <a:r>
                        <a:rPr lang="pt-BR" sz="700" b="0" i="0" u="none" strike="noStrike" dirty="0" err="1">
                          <a:solidFill>
                            <a:srgbClr val="000000"/>
                          </a:solidFill>
                          <a:effectLst/>
                          <a:latin typeface="Calibri" panose="020F0502020204030204" pitchFamily="34" charset="0"/>
                        </a:rPr>
                        <a:t>el</a:t>
                      </a:r>
                      <a:r>
                        <a:rPr lang="pt-BR" sz="700" b="0" i="0" u="none" strike="noStrike" dirty="0">
                          <a:solidFill>
                            <a:srgbClr val="000000"/>
                          </a:solidFill>
                          <a:effectLst/>
                          <a:latin typeface="Calibri" panose="020F0502020204030204" pitchFamily="34" charset="0"/>
                        </a:rPr>
                        <a:t> teu grau d'</a:t>
                      </a:r>
                      <a:r>
                        <a:rPr lang="pt-BR" sz="700" b="0" i="0" u="none" strike="noStrike" dirty="0" err="1">
                          <a:solidFill>
                            <a:srgbClr val="000000"/>
                          </a:solidFill>
                          <a:effectLst/>
                          <a:latin typeface="Calibri" panose="020F0502020204030204" pitchFamily="34" charset="0"/>
                        </a:rPr>
                        <a:t>acord</a:t>
                      </a:r>
                      <a:r>
                        <a:rPr lang="pt-BR" sz="700" b="0" i="0" u="none" strike="noStrike" dirty="0">
                          <a:solidFill>
                            <a:srgbClr val="000000"/>
                          </a:solidFill>
                          <a:effectLst/>
                          <a:latin typeface="Calibri" panose="020F0502020204030204" pitchFamily="34" charset="0"/>
                        </a:rPr>
                        <a:t> o de </a:t>
                      </a:r>
                      <a:r>
                        <a:rPr lang="pt-BR" sz="700" b="0" i="0" u="none" strike="noStrike" dirty="0" err="1">
                          <a:solidFill>
                            <a:srgbClr val="000000"/>
                          </a:solidFill>
                          <a:effectLst/>
                          <a:latin typeface="Calibri" panose="020F0502020204030204" pitchFamily="34" charset="0"/>
                        </a:rPr>
                        <a:t>desacord</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amb</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les</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afirmacions</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següents</a:t>
                      </a:r>
                      <a:endParaRPr lang="pt-BR" sz="7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xmlns="" val="1177655317"/>
                  </a:ext>
                </a:extLst>
              </a:tr>
            </a:tbl>
          </a:graphicData>
        </a:graphic>
      </p:graphicFrame>
    </p:spTree>
    <p:extLst>
      <p:ext uri="{BB962C8B-B14F-4D97-AF65-F5344CB8AC3E}">
        <p14:creationId xmlns:p14="http://schemas.microsoft.com/office/powerpoint/2010/main" val="276666493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13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48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6"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7"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9"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20"/>
          <p:cNvSpPr>
            <a:spLocks noGrp="1"/>
          </p:cNvSpPr>
          <p:nvPr>
            <p:ph type="body" sz="quarter" idx="13"/>
          </p:nvPr>
        </p:nvSpPr>
        <p:spPr>
          <a:xfrm>
            <a:off x="3781046" y="2746678"/>
            <a:ext cx="5212685" cy="1717257"/>
          </a:xfrm>
        </p:spPr>
        <p:txBody>
          <a:bodyPr anchor="t" anchorCtr="0">
            <a:noAutofit/>
          </a:bodyPr>
          <a:lstStyle/>
          <a:p>
            <a:pPr marL="631825" indent="-457200">
              <a:spcBef>
                <a:spcPts val="0"/>
              </a:spcBef>
              <a:spcAft>
                <a:spcPts val="0"/>
              </a:spcAft>
            </a:pPr>
            <a:r>
              <a:rPr lang="ca-ES" sz="20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RELACIONS </a:t>
            </a:r>
            <a:r>
              <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rPr>
              <a:t>AMB ELS </a:t>
            </a:r>
            <a:r>
              <a:rPr lang="ca-ES" sz="20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COMPANYS</a:t>
            </a:r>
            <a:endPar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endParaRPr>
          </a:p>
          <a:p>
            <a:pPr marL="834093" lvl="2" indent="-190500">
              <a:spcBef>
                <a:spcPts val="0"/>
              </a:spcBef>
              <a:spcAft>
                <a:spcPts val="0"/>
              </a:spcAft>
            </a:pPr>
            <a:r>
              <a:rPr lang="ca-ES" sz="17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Assetjament a l’escola</a:t>
            </a:r>
          </a:p>
          <a:p>
            <a:pPr marL="834093" lvl="2" indent="-190500">
              <a:spcBef>
                <a:spcPts val="0"/>
              </a:spcBef>
              <a:spcAft>
                <a:spcPts val="0"/>
              </a:spcAft>
            </a:pPr>
            <a:r>
              <a:rPr lang="ca-ES" sz="17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Maltractament físic/psicològic</a:t>
            </a:r>
          </a:p>
          <a:p>
            <a:pPr marL="834093" lvl="2" indent="-190500">
              <a:spcBef>
                <a:spcPts val="0"/>
              </a:spcBef>
              <a:spcAft>
                <a:spcPts val="0"/>
              </a:spcAft>
            </a:pPr>
            <a:r>
              <a:rPr lang="ca-ES" sz="17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Assetjament sexual</a:t>
            </a:r>
          </a:p>
          <a:p>
            <a:pPr marL="834093" lvl="2" indent="-190500">
              <a:spcBef>
                <a:spcPts val="0"/>
              </a:spcBef>
              <a:spcAft>
                <a:spcPts val="0"/>
              </a:spcAft>
            </a:pPr>
            <a:r>
              <a:rPr lang="ca-ES" sz="17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Assetjament a les xarxes socials</a:t>
            </a:r>
            <a:endParaRPr lang="ca-ES" sz="1700" dirty="0">
              <a:solidFill>
                <a:srgbClr val="336699"/>
              </a:solidFill>
              <a:latin typeface="Verdana" panose="020B0604030504040204" pitchFamily="34" charset="0"/>
              <a:ea typeface="Verdana" panose="020B0604030504040204" pitchFamily="34" charset="0"/>
              <a:cs typeface="Verdana" panose="020B0604030504040204" pitchFamily="34" charset="0"/>
            </a:endParaRPr>
          </a:p>
          <a:p>
            <a:pPr marL="834093" lvl="2" indent="-190500">
              <a:spcBef>
                <a:spcPts val="0"/>
              </a:spcBef>
              <a:spcAft>
                <a:spcPts val="0"/>
              </a:spcAft>
            </a:pPr>
            <a:endParaRPr lang="ca-ES" sz="1700" dirty="0">
              <a:solidFill>
                <a:srgbClr val="336699"/>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17352714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49</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Relacions amb els companys </a:t>
            </a:r>
            <a:r>
              <a:rPr lang="ca-ES"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 l’escola/institut</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8"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9113" y="1"/>
            <a:ext cx="780702"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0" name="Patit"/>
          <p:cNvGraphicFramePr>
            <a:graphicFrameLocks/>
          </p:cNvGraphicFramePr>
          <p:nvPr>
            <p:extLst>
              <p:ext uri="{D42A27DB-BD31-4B8C-83A1-F6EECF244321}">
                <p14:modId xmlns:p14="http://schemas.microsoft.com/office/powerpoint/2010/main" val="1847834587"/>
              </p:ext>
            </p:extLst>
          </p:nvPr>
        </p:nvGraphicFramePr>
        <p:xfrm>
          <a:off x="162000" y="773999"/>
          <a:ext cx="3960000" cy="190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Participat"/>
          <p:cNvGraphicFramePr>
            <a:graphicFrameLocks/>
          </p:cNvGraphicFramePr>
          <p:nvPr>
            <p:extLst>
              <p:ext uri="{D42A27DB-BD31-4B8C-83A1-F6EECF244321}">
                <p14:modId xmlns:p14="http://schemas.microsoft.com/office/powerpoint/2010/main" val="494224276"/>
              </p:ext>
            </p:extLst>
          </p:nvPr>
        </p:nvGraphicFramePr>
        <p:xfrm>
          <a:off x="162000" y="2448000"/>
          <a:ext cx="3960000" cy="1908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Assetjament"/>
          <p:cNvGraphicFramePr>
            <a:graphicFrameLocks/>
          </p:cNvGraphicFramePr>
          <p:nvPr>
            <p:extLst>
              <p:ext uri="{D42A27DB-BD31-4B8C-83A1-F6EECF244321}">
                <p14:modId xmlns:p14="http://schemas.microsoft.com/office/powerpoint/2010/main" val="3550890222"/>
              </p:ext>
            </p:extLst>
          </p:nvPr>
        </p:nvGraphicFramePr>
        <p:xfrm>
          <a:off x="4499999" y="1008000"/>
          <a:ext cx="3960000" cy="3132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a 1"/>
          <p:cNvGraphicFramePr>
            <a:graphicFrameLocks noGrp="1"/>
          </p:cNvGraphicFramePr>
          <p:nvPr>
            <p:extLst>
              <p:ext uri="{D42A27DB-BD31-4B8C-83A1-F6EECF244321}">
                <p14:modId xmlns:p14="http://schemas.microsoft.com/office/powerpoint/2010/main" val="911514261"/>
              </p:ext>
            </p:extLst>
          </p:nvPr>
        </p:nvGraphicFramePr>
        <p:xfrm>
          <a:off x="360000" y="4608000"/>
          <a:ext cx="5400000" cy="324000"/>
        </p:xfrm>
        <a:graphic>
          <a:graphicData uri="http://schemas.openxmlformats.org/drawingml/2006/table">
            <a:tbl>
              <a:tblPr/>
              <a:tblGrid>
                <a:gridCol w="5400000">
                  <a:extLst>
                    <a:ext uri="{9D8B030D-6E8A-4147-A177-3AD203B41FA5}">
                      <a16:colId xmlns:a16="http://schemas.microsoft.com/office/drawing/2014/main" xmlns="" val="203439079"/>
                    </a:ext>
                  </a:extLst>
                </a:gridCol>
              </a:tblGrid>
              <a:tr h="108000">
                <a:tc>
                  <a:txBody>
                    <a:bodyPr/>
                    <a:lstStyle/>
                    <a:p>
                      <a:pPr algn="l" fontAlgn="b"/>
                      <a:r>
                        <a:rPr lang="pt-BR" sz="700" b="0" i="0" u="none" strike="noStrike">
                          <a:solidFill>
                            <a:srgbClr val="000000"/>
                          </a:solidFill>
                          <a:effectLst/>
                          <a:latin typeface="Calibri" panose="020F0502020204030204" pitchFamily="34" charset="0"/>
                        </a:rPr>
                        <a:t>Base: Total Mostra (n=76); Nois (n=36); Noies (n=40)</a:t>
                      </a:r>
                    </a:p>
                  </a:txBody>
                  <a:tcPr marL="0" marR="0" marT="0" marB="0" anchor="b">
                    <a:lnL>
                      <a:noFill/>
                    </a:lnL>
                    <a:lnR>
                      <a:noFill/>
                    </a:lnR>
                    <a:lnT>
                      <a:noFill/>
                    </a:lnT>
                    <a:lnB>
                      <a:noFill/>
                    </a:lnB>
                  </a:tcPr>
                </a:tc>
                <a:extLst>
                  <a:ext uri="{0D108BD9-81ED-4DB2-BD59-A6C34878D82A}">
                    <a16:rowId xmlns:a16="http://schemas.microsoft.com/office/drawing/2014/main" xmlns="" val="178686301"/>
                  </a:ext>
                </a:extLst>
              </a:tr>
              <a:tr h="108000">
                <a:tc>
                  <a:txBody>
                    <a:bodyPr/>
                    <a:lstStyle/>
                    <a:p>
                      <a:pPr algn="l" fontAlgn="b"/>
                      <a:r>
                        <a:rPr lang="ca-ES" sz="700" b="0" i="0" u="none" strike="noStrike">
                          <a:solidFill>
                            <a:srgbClr val="000000"/>
                          </a:solidFill>
                          <a:effectLst/>
                          <a:latin typeface="Calibri" panose="020F0502020204030204" pitchFamily="34" charset="0"/>
                        </a:rPr>
                        <a:t>Q63. En relació amb els teus companys i companyes, t'has trobat en alguna d'aquestes situacions durant el darrer any?</a:t>
                      </a:r>
                    </a:p>
                  </a:txBody>
                  <a:tcPr marL="0" marR="0" marT="0" marB="0" anchor="b">
                    <a:lnL>
                      <a:noFill/>
                    </a:lnL>
                    <a:lnR>
                      <a:noFill/>
                    </a:lnR>
                    <a:lnT>
                      <a:noFill/>
                    </a:lnT>
                    <a:lnB>
                      <a:noFill/>
                    </a:lnB>
                  </a:tcPr>
                </a:tc>
                <a:extLst>
                  <a:ext uri="{0D108BD9-81ED-4DB2-BD59-A6C34878D82A}">
                    <a16:rowId xmlns:a16="http://schemas.microsoft.com/office/drawing/2014/main" xmlns="" val="1611476033"/>
                  </a:ext>
                </a:extLst>
              </a:tr>
              <a:tr h="108000">
                <a:tc>
                  <a:txBody>
                    <a:bodyPr/>
                    <a:lstStyle/>
                    <a:p>
                      <a:pPr algn="l" fontAlgn="b"/>
                      <a:r>
                        <a:rPr lang="ca-ES" sz="700" b="0" i="0" u="none" strike="noStrike" dirty="0">
                          <a:solidFill>
                            <a:srgbClr val="000000"/>
                          </a:solidFill>
                          <a:effectLst/>
                          <a:latin typeface="Calibri" panose="020F0502020204030204" pitchFamily="34" charset="0"/>
                        </a:rPr>
                        <a:t>Q64. Durant els darrers 12 mesos, has participat amb altres companys/es o amb el teu grup en alguna d'aquestes situacions?</a:t>
                      </a:r>
                    </a:p>
                  </a:txBody>
                  <a:tcPr marL="0" marR="0" marT="0" marB="0" anchor="b">
                    <a:lnL>
                      <a:noFill/>
                    </a:lnL>
                    <a:lnR>
                      <a:noFill/>
                    </a:lnR>
                    <a:lnT>
                      <a:noFill/>
                    </a:lnT>
                    <a:lnB>
                      <a:noFill/>
                    </a:lnB>
                  </a:tcPr>
                </a:tc>
                <a:extLst>
                  <a:ext uri="{0D108BD9-81ED-4DB2-BD59-A6C34878D82A}">
                    <a16:rowId xmlns:a16="http://schemas.microsoft.com/office/drawing/2014/main" xmlns="" val="3060844456"/>
                  </a:ext>
                </a:extLst>
              </a:tr>
            </a:tbl>
          </a:graphicData>
        </a:graphic>
      </p:graphicFrame>
      <p:sp>
        <p:nvSpPr>
          <p:cNvPr id="13" name="Estel de 5 puntes 12"/>
          <p:cNvSpPr/>
          <p:nvPr/>
        </p:nvSpPr>
        <p:spPr>
          <a:xfrm>
            <a:off x="2892686" y="2448000"/>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76666493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13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9" name="18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5"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7"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6"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22" name="Text Placeholder 20"/>
          <p:cNvSpPr>
            <a:spLocks noGrp="1"/>
          </p:cNvSpPr>
          <p:nvPr>
            <p:ph type="body" sz="quarter" idx="13"/>
          </p:nvPr>
        </p:nvSpPr>
        <p:spPr>
          <a:xfrm>
            <a:off x="3781047" y="2851265"/>
            <a:ext cx="4530746" cy="936375"/>
          </a:xfrm>
        </p:spPr>
        <p:txBody>
          <a:bodyPr>
            <a:noAutofit/>
          </a:bodyPr>
          <a:lstStyle/>
          <a:p>
            <a:pPr algn="ctr"/>
            <a:r>
              <a:rPr lang="ca-ES" sz="3200" dirty="0">
                <a:solidFill>
                  <a:srgbClr val="336699"/>
                </a:solidFill>
                <a:latin typeface="Verdana" panose="020B0604030504040204" pitchFamily="34" charset="0"/>
                <a:ea typeface="Verdana" panose="020B0604030504040204" pitchFamily="34" charset="0"/>
                <a:cs typeface="Verdana" panose="020B0604030504040204" pitchFamily="34" charset="0"/>
              </a:rPr>
              <a:t>OBJECTIUS DE L’ENQUESTA</a:t>
            </a:r>
          </a:p>
        </p:txBody>
      </p:sp>
    </p:spTree>
    <p:extLst>
      <p:ext uri="{BB962C8B-B14F-4D97-AF65-F5344CB8AC3E}">
        <p14:creationId xmlns:p14="http://schemas.microsoft.com/office/powerpoint/2010/main" val="377489244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50</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Relacions amb els companys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8"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9113" y="1"/>
            <a:ext cx="780702"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0" name="Mal_fisic"/>
          <p:cNvGraphicFramePr>
            <a:graphicFrameLocks/>
          </p:cNvGraphicFramePr>
          <p:nvPr>
            <p:extLst>
              <p:ext uri="{D42A27DB-BD31-4B8C-83A1-F6EECF244321}">
                <p14:modId xmlns:p14="http://schemas.microsoft.com/office/powerpoint/2010/main" val="3211220174"/>
              </p:ext>
            </p:extLst>
          </p:nvPr>
        </p:nvGraphicFramePr>
        <p:xfrm>
          <a:off x="144000" y="1008000"/>
          <a:ext cx="2592000" cy="342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Mal_psico"/>
          <p:cNvGraphicFramePr>
            <a:graphicFrameLocks/>
          </p:cNvGraphicFramePr>
          <p:nvPr>
            <p:extLst>
              <p:ext uri="{D42A27DB-BD31-4B8C-83A1-F6EECF244321}">
                <p14:modId xmlns:p14="http://schemas.microsoft.com/office/powerpoint/2010/main" val="4117443529"/>
              </p:ext>
            </p:extLst>
          </p:nvPr>
        </p:nvGraphicFramePr>
        <p:xfrm>
          <a:off x="3096000" y="1008000"/>
          <a:ext cx="2772000" cy="342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Assetjament_sex"/>
          <p:cNvGraphicFramePr>
            <a:graphicFrameLocks/>
          </p:cNvGraphicFramePr>
          <p:nvPr>
            <p:extLst>
              <p:ext uri="{D42A27DB-BD31-4B8C-83A1-F6EECF244321}">
                <p14:modId xmlns:p14="http://schemas.microsoft.com/office/powerpoint/2010/main" val="1038287705"/>
              </p:ext>
            </p:extLst>
          </p:nvPr>
        </p:nvGraphicFramePr>
        <p:xfrm>
          <a:off x="6120000" y="1007999"/>
          <a:ext cx="2808000" cy="3420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a 1"/>
          <p:cNvGraphicFramePr>
            <a:graphicFrameLocks noGrp="1"/>
          </p:cNvGraphicFramePr>
          <p:nvPr>
            <p:extLst>
              <p:ext uri="{D42A27DB-BD31-4B8C-83A1-F6EECF244321}">
                <p14:modId xmlns:p14="http://schemas.microsoft.com/office/powerpoint/2010/main" val="2915845004"/>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2234952903"/>
                    </a:ext>
                  </a:extLst>
                </a:gridCol>
              </a:tblGrid>
              <a:tr h="120000">
                <a:tc>
                  <a:txBody>
                    <a:bodyPr/>
                    <a:lstStyle/>
                    <a:p>
                      <a:pPr algn="l" fontAlgn="b"/>
                      <a:r>
                        <a:rPr lang="pt-BR" sz="700" b="0" i="0" u="none" strike="noStrike">
                          <a:solidFill>
                            <a:srgbClr val="000000"/>
                          </a:solidFill>
                          <a:effectLst/>
                          <a:latin typeface="Calibri" panose="020F0502020204030204" pitchFamily="34" charset="0"/>
                        </a:rPr>
                        <a:t>Base: Nois (n=36); Noies (n=40)</a:t>
                      </a:r>
                    </a:p>
                  </a:txBody>
                  <a:tcPr marL="0" marR="0" marT="0" marB="0" anchor="b">
                    <a:lnL>
                      <a:noFill/>
                    </a:lnL>
                    <a:lnR>
                      <a:noFill/>
                    </a:lnR>
                    <a:lnT>
                      <a:noFill/>
                    </a:lnT>
                    <a:lnB>
                      <a:noFill/>
                    </a:lnB>
                  </a:tcPr>
                </a:tc>
                <a:extLst>
                  <a:ext uri="{0D108BD9-81ED-4DB2-BD59-A6C34878D82A}">
                    <a16:rowId xmlns:a16="http://schemas.microsoft.com/office/drawing/2014/main" xmlns="" val="1343848302"/>
                  </a:ext>
                </a:extLst>
              </a:tr>
              <a:tr h="120000">
                <a:tc>
                  <a:txBody>
                    <a:bodyPr/>
                    <a:lstStyle/>
                    <a:p>
                      <a:pPr algn="l" fontAlgn="b"/>
                      <a:r>
                        <a:rPr lang="ca-ES" sz="700" b="0" i="0" u="none" strike="noStrike">
                          <a:solidFill>
                            <a:srgbClr val="000000"/>
                          </a:solidFill>
                          <a:effectLst/>
                          <a:latin typeface="Calibri" panose="020F0502020204030204" pitchFamily="34" charset="0"/>
                        </a:rPr>
                        <a:t>Q65. T'has sentit mai maltractat/ada físicament/psicològicament?</a:t>
                      </a:r>
                    </a:p>
                  </a:txBody>
                  <a:tcPr marL="0" marR="0" marT="0" marB="0" anchor="b">
                    <a:lnL>
                      <a:noFill/>
                    </a:lnL>
                    <a:lnR>
                      <a:noFill/>
                    </a:lnR>
                    <a:lnT>
                      <a:noFill/>
                    </a:lnT>
                    <a:lnB>
                      <a:noFill/>
                    </a:lnB>
                  </a:tcPr>
                </a:tc>
                <a:extLst>
                  <a:ext uri="{0D108BD9-81ED-4DB2-BD59-A6C34878D82A}">
                    <a16:rowId xmlns:a16="http://schemas.microsoft.com/office/drawing/2014/main" xmlns="" val="3431110940"/>
                  </a:ext>
                </a:extLst>
              </a:tr>
              <a:tr h="120000">
                <a:tc>
                  <a:txBody>
                    <a:bodyPr/>
                    <a:lstStyle/>
                    <a:p>
                      <a:pPr algn="l" fontAlgn="b"/>
                      <a:r>
                        <a:rPr lang="ca-ES" sz="700" b="0" i="0" u="none" strike="noStrike" dirty="0">
                          <a:solidFill>
                            <a:srgbClr val="000000"/>
                          </a:solidFill>
                          <a:effectLst/>
                          <a:latin typeface="Calibri" panose="020F0502020204030204" pitchFamily="34" charset="0"/>
                        </a:rPr>
                        <a:t>Q66. Alguna vegada has patit assetjament sexual?</a:t>
                      </a:r>
                    </a:p>
                  </a:txBody>
                  <a:tcPr marL="0" marR="0" marT="0" marB="0" anchor="b">
                    <a:lnL>
                      <a:noFill/>
                    </a:lnL>
                    <a:lnR>
                      <a:noFill/>
                    </a:lnR>
                    <a:lnT>
                      <a:noFill/>
                    </a:lnT>
                    <a:lnB>
                      <a:noFill/>
                    </a:lnB>
                  </a:tcPr>
                </a:tc>
                <a:extLst>
                  <a:ext uri="{0D108BD9-81ED-4DB2-BD59-A6C34878D82A}">
                    <a16:rowId xmlns:a16="http://schemas.microsoft.com/office/drawing/2014/main" xmlns="" val="2071153035"/>
                  </a:ext>
                </a:extLst>
              </a:tr>
            </a:tbl>
          </a:graphicData>
        </a:graphic>
      </p:graphicFrame>
    </p:spTree>
    <p:extLst>
      <p:ext uri="{BB962C8B-B14F-4D97-AF65-F5344CB8AC3E}">
        <p14:creationId xmlns:p14="http://schemas.microsoft.com/office/powerpoint/2010/main" val="276666493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51</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Relacions amb els companys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8"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9113" y="1"/>
            <a:ext cx="780702"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0" name="Mal_xarxes"/>
          <p:cNvGraphicFramePr>
            <a:graphicFrameLocks/>
          </p:cNvGraphicFramePr>
          <p:nvPr>
            <p:extLst>
              <p:ext uri="{D42A27DB-BD31-4B8C-83A1-F6EECF244321}">
                <p14:modId xmlns:p14="http://schemas.microsoft.com/office/powerpoint/2010/main" val="2919188593"/>
              </p:ext>
            </p:extLst>
          </p:nvPr>
        </p:nvGraphicFramePr>
        <p:xfrm>
          <a:off x="180000" y="1295999"/>
          <a:ext cx="3816000" cy="288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Assetjament_xarxes"/>
          <p:cNvGraphicFramePr>
            <a:graphicFrameLocks/>
          </p:cNvGraphicFramePr>
          <p:nvPr>
            <p:extLst>
              <p:ext uri="{D42A27DB-BD31-4B8C-83A1-F6EECF244321}">
                <p14:modId xmlns:p14="http://schemas.microsoft.com/office/powerpoint/2010/main" val="1821630310"/>
              </p:ext>
            </p:extLst>
          </p:nvPr>
        </p:nvGraphicFramePr>
        <p:xfrm>
          <a:off x="4500000" y="1295999"/>
          <a:ext cx="3816000" cy="288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197803664"/>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298877780"/>
                    </a:ext>
                  </a:extLst>
                </a:gridCol>
              </a:tblGrid>
              <a:tr h="120000">
                <a:tc>
                  <a:txBody>
                    <a:bodyPr/>
                    <a:lstStyle/>
                    <a:p>
                      <a:pPr algn="l" fontAlgn="b"/>
                      <a:r>
                        <a:rPr lang="pt-BR" sz="700" b="0" i="0" u="none" strike="noStrike">
                          <a:solidFill>
                            <a:srgbClr val="000000"/>
                          </a:solidFill>
                          <a:effectLst/>
                          <a:latin typeface="Calibri" panose="020F0502020204030204" pitchFamily="34" charset="0"/>
                        </a:rPr>
                        <a:t>Base: Nois (n=36); Noies (n=40)</a:t>
                      </a:r>
                    </a:p>
                  </a:txBody>
                  <a:tcPr marL="0" marR="0" marT="0" marB="0" anchor="b">
                    <a:lnL>
                      <a:noFill/>
                    </a:lnL>
                    <a:lnR>
                      <a:noFill/>
                    </a:lnR>
                    <a:lnT>
                      <a:noFill/>
                    </a:lnT>
                    <a:lnB>
                      <a:noFill/>
                    </a:lnB>
                  </a:tcPr>
                </a:tc>
                <a:extLst>
                  <a:ext uri="{0D108BD9-81ED-4DB2-BD59-A6C34878D82A}">
                    <a16:rowId xmlns:a16="http://schemas.microsoft.com/office/drawing/2014/main" xmlns="" val="2970589379"/>
                  </a:ext>
                </a:extLst>
              </a:tr>
              <a:tr h="120000">
                <a:tc>
                  <a:txBody>
                    <a:bodyPr/>
                    <a:lstStyle/>
                    <a:p>
                      <a:pPr algn="l" fontAlgn="b"/>
                      <a:r>
                        <a:rPr lang="ca-ES" sz="700" b="0" i="0" u="none" strike="noStrike">
                          <a:solidFill>
                            <a:srgbClr val="000000"/>
                          </a:solidFill>
                          <a:effectLst/>
                          <a:latin typeface="Calibri" panose="020F0502020204030204" pitchFamily="34" charset="0"/>
                        </a:rPr>
                        <a:t>Q67. Parlant específicament de les xarxes socials, t'has sentit maltractat/ada psicològicament?</a:t>
                      </a:r>
                    </a:p>
                  </a:txBody>
                  <a:tcPr marL="0" marR="0" marT="0" marB="0" anchor="b">
                    <a:lnL>
                      <a:noFill/>
                    </a:lnL>
                    <a:lnR>
                      <a:noFill/>
                    </a:lnR>
                    <a:lnT>
                      <a:noFill/>
                    </a:lnT>
                    <a:lnB>
                      <a:noFill/>
                    </a:lnB>
                  </a:tcPr>
                </a:tc>
                <a:extLst>
                  <a:ext uri="{0D108BD9-81ED-4DB2-BD59-A6C34878D82A}">
                    <a16:rowId xmlns:a16="http://schemas.microsoft.com/office/drawing/2014/main" xmlns="" val="3214541486"/>
                  </a:ext>
                </a:extLst>
              </a:tr>
              <a:tr h="120000">
                <a:tc>
                  <a:txBody>
                    <a:bodyPr/>
                    <a:lstStyle/>
                    <a:p>
                      <a:pPr algn="l" fontAlgn="b"/>
                      <a:r>
                        <a:rPr lang="fr-FR" sz="700" b="0" i="0" u="none" strike="noStrike" dirty="0">
                          <a:solidFill>
                            <a:srgbClr val="000000"/>
                          </a:solidFill>
                          <a:effectLst/>
                          <a:latin typeface="Calibri" panose="020F0502020204030204" pitchFamily="34" charset="0"/>
                        </a:rPr>
                        <a:t>Q67. Parlant específicament de les xarxes socials, t'has sentit assetjat/ada sexualment?</a:t>
                      </a:r>
                    </a:p>
                  </a:txBody>
                  <a:tcPr marL="0" marR="0" marT="0" marB="0" anchor="b">
                    <a:lnL>
                      <a:noFill/>
                    </a:lnL>
                    <a:lnR>
                      <a:noFill/>
                    </a:lnR>
                    <a:lnT>
                      <a:noFill/>
                    </a:lnT>
                    <a:lnB>
                      <a:noFill/>
                    </a:lnB>
                  </a:tcPr>
                </a:tc>
                <a:extLst>
                  <a:ext uri="{0D108BD9-81ED-4DB2-BD59-A6C34878D82A}">
                    <a16:rowId xmlns:a16="http://schemas.microsoft.com/office/drawing/2014/main" xmlns="" val="4199894369"/>
                  </a:ext>
                </a:extLst>
              </a:tr>
            </a:tbl>
          </a:graphicData>
        </a:graphic>
      </p:graphicFrame>
    </p:spTree>
    <p:extLst>
      <p:ext uri="{BB962C8B-B14F-4D97-AF65-F5344CB8AC3E}">
        <p14:creationId xmlns:p14="http://schemas.microsoft.com/office/powerpoint/2010/main" val="276666493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52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Relacions amb els companys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8" name="Picture 2">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9113" y="1"/>
            <a:ext cx="780702"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0" name="Explica_mal"/>
          <p:cNvGraphicFramePr>
            <a:graphicFrameLocks/>
          </p:cNvGraphicFramePr>
          <p:nvPr>
            <p:extLst>
              <p:ext uri="{D42A27DB-BD31-4B8C-83A1-F6EECF244321}">
                <p14:modId xmlns:p14="http://schemas.microsoft.com/office/powerpoint/2010/main" val="3296572873"/>
              </p:ext>
            </p:extLst>
          </p:nvPr>
        </p:nvGraphicFramePr>
        <p:xfrm>
          <a:off x="288000" y="1115999"/>
          <a:ext cx="4176000" cy="316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Vist_mal"/>
          <p:cNvGraphicFramePr>
            <a:graphicFrameLocks/>
          </p:cNvGraphicFramePr>
          <p:nvPr>
            <p:extLst>
              <p:ext uri="{D42A27DB-BD31-4B8C-83A1-F6EECF244321}">
                <p14:modId xmlns:p14="http://schemas.microsoft.com/office/powerpoint/2010/main" val="1993042277"/>
              </p:ext>
            </p:extLst>
          </p:nvPr>
        </p:nvGraphicFramePr>
        <p:xfrm>
          <a:off x="4859999" y="1187999"/>
          <a:ext cx="4192339" cy="205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Comunica_mal"/>
          <p:cNvGraphicFramePr>
            <a:graphicFrameLocks/>
          </p:cNvGraphicFramePr>
          <p:nvPr>
            <p:extLst>
              <p:ext uri="{D42A27DB-BD31-4B8C-83A1-F6EECF244321}">
                <p14:modId xmlns:p14="http://schemas.microsoft.com/office/powerpoint/2010/main" val="2603978208"/>
              </p:ext>
            </p:extLst>
          </p:nvPr>
        </p:nvGraphicFramePr>
        <p:xfrm>
          <a:off x="4356000" y="3240000"/>
          <a:ext cx="4140000" cy="230400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 name="Tabla 1"/>
          <p:cNvGraphicFramePr>
            <a:graphicFrameLocks noGrp="1"/>
          </p:cNvGraphicFramePr>
          <p:nvPr>
            <p:extLst>
              <p:ext uri="{D42A27DB-BD31-4B8C-83A1-F6EECF244321}">
                <p14:modId xmlns:p14="http://schemas.microsoft.com/office/powerpoint/2010/main" val="547896573"/>
              </p:ext>
            </p:extLst>
          </p:nvPr>
        </p:nvGraphicFramePr>
        <p:xfrm>
          <a:off x="360000" y="4608000"/>
          <a:ext cx="5400000" cy="426720"/>
        </p:xfrm>
        <a:graphic>
          <a:graphicData uri="http://schemas.openxmlformats.org/drawingml/2006/table">
            <a:tbl>
              <a:tblPr/>
              <a:tblGrid>
                <a:gridCol w="5400000">
                  <a:extLst>
                    <a:ext uri="{9D8B030D-6E8A-4147-A177-3AD203B41FA5}">
                      <a16:colId xmlns:a16="http://schemas.microsoft.com/office/drawing/2014/main" xmlns="" val="3228099177"/>
                    </a:ext>
                  </a:extLst>
                </a:gridCol>
              </a:tblGrid>
              <a:tr h="90000">
                <a:tc>
                  <a:txBody>
                    <a:bodyPr/>
                    <a:lstStyle/>
                    <a:p>
                      <a:pPr algn="l" fontAlgn="b"/>
                      <a:r>
                        <a:rPr lang="ca-ES" sz="700" b="0" i="0" u="none" strike="noStrike">
                          <a:solidFill>
                            <a:srgbClr val="000000"/>
                          </a:solidFill>
                          <a:effectLst/>
                          <a:latin typeface="Calibri" panose="020F0502020204030204" pitchFamily="34" charset="0"/>
                        </a:rPr>
                        <a:t>Base: Han estat maltractats o assetjats; Total Mostra; Han presenciat maltractament/assetjament</a:t>
                      </a:r>
                    </a:p>
                  </a:txBody>
                  <a:tcPr marL="0" marR="0" marT="0" marB="0" anchor="b">
                    <a:lnL>
                      <a:noFill/>
                    </a:lnL>
                    <a:lnR>
                      <a:noFill/>
                    </a:lnR>
                    <a:lnT>
                      <a:noFill/>
                    </a:lnT>
                    <a:lnB>
                      <a:noFill/>
                    </a:lnB>
                  </a:tcPr>
                </a:tc>
                <a:extLst>
                  <a:ext uri="{0D108BD9-81ED-4DB2-BD59-A6C34878D82A}">
                    <a16:rowId xmlns:a16="http://schemas.microsoft.com/office/drawing/2014/main" xmlns="" val="4063718341"/>
                  </a:ext>
                </a:extLst>
              </a:tr>
              <a:tr h="90000">
                <a:tc>
                  <a:txBody>
                    <a:bodyPr/>
                    <a:lstStyle/>
                    <a:p>
                      <a:pPr algn="l" fontAlgn="b"/>
                      <a:r>
                        <a:rPr lang="ca-ES" sz="700" b="0" i="0" u="none" strike="noStrike">
                          <a:solidFill>
                            <a:srgbClr val="000000"/>
                          </a:solidFill>
                          <a:effectLst/>
                          <a:latin typeface="Calibri" panose="020F0502020204030204" pitchFamily="34" charset="0"/>
                        </a:rPr>
                        <a:t>Q68. Si has estat maltractat/ada o assetjat/ada, ho has explicat a algú?</a:t>
                      </a:r>
                    </a:p>
                  </a:txBody>
                  <a:tcPr marL="0" marR="0" marT="0" marB="0" anchor="b">
                    <a:lnL>
                      <a:noFill/>
                    </a:lnL>
                    <a:lnR>
                      <a:noFill/>
                    </a:lnR>
                    <a:lnT>
                      <a:noFill/>
                    </a:lnT>
                    <a:lnB>
                      <a:noFill/>
                    </a:lnB>
                  </a:tcPr>
                </a:tc>
                <a:extLst>
                  <a:ext uri="{0D108BD9-81ED-4DB2-BD59-A6C34878D82A}">
                    <a16:rowId xmlns:a16="http://schemas.microsoft.com/office/drawing/2014/main" xmlns="" val="1125624237"/>
                  </a:ext>
                </a:extLst>
              </a:tr>
              <a:tr h="90000">
                <a:tc>
                  <a:txBody>
                    <a:bodyPr/>
                    <a:lstStyle/>
                    <a:p>
                      <a:pPr algn="l" fontAlgn="b"/>
                      <a:r>
                        <a:rPr lang="pt-BR" sz="700" b="0" i="0" u="none" strike="noStrike">
                          <a:solidFill>
                            <a:srgbClr val="000000"/>
                          </a:solidFill>
                          <a:effectLst/>
                          <a:latin typeface="Calibri" panose="020F0502020204030204" pitchFamily="34" charset="0"/>
                        </a:rPr>
                        <a:t>Q69. Algun cop has vist que algun company/a de classe fos matractat/ada o assetjat/ada?</a:t>
                      </a:r>
                    </a:p>
                  </a:txBody>
                  <a:tcPr marL="0" marR="0" marT="0" marB="0" anchor="b">
                    <a:lnL>
                      <a:noFill/>
                    </a:lnL>
                    <a:lnR>
                      <a:noFill/>
                    </a:lnR>
                    <a:lnT>
                      <a:noFill/>
                    </a:lnT>
                    <a:lnB>
                      <a:noFill/>
                    </a:lnB>
                  </a:tcPr>
                </a:tc>
                <a:extLst>
                  <a:ext uri="{0D108BD9-81ED-4DB2-BD59-A6C34878D82A}">
                    <a16:rowId xmlns:a16="http://schemas.microsoft.com/office/drawing/2014/main" xmlns="" val="2101899640"/>
                  </a:ext>
                </a:extLst>
              </a:tr>
              <a:tr h="90000">
                <a:tc>
                  <a:txBody>
                    <a:bodyPr/>
                    <a:lstStyle/>
                    <a:p>
                      <a:pPr algn="l" fontAlgn="b"/>
                      <a:r>
                        <a:rPr lang="ca-ES" sz="700" b="0" i="0" u="none" strike="noStrike" dirty="0">
                          <a:solidFill>
                            <a:srgbClr val="000000"/>
                          </a:solidFill>
                          <a:effectLst/>
                          <a:latin typeface="Calibri" panose="020F0502020204030204" pitchFamily="34" charset="0"/>
                        </a:rPr>
                        <a:t>Q70. Si ho has vist algun cop, ho has comunicat a algú?</a:t>
                      </a:r>
                    </a:p>
                  </a:txBody>
                  <a:tcPr marL="0" marR="0" marT="0" marB="0" anchor="b">
                    <a:lnL>
                      <a:noFill/>
                    </a:lnL>
                    <a:lnR>
                      <a:noFill/>
                    </a:lnR>
                    <a:lnT>
                      <a:noFill/>
                    </a:lnT>
                    <a:lnB>
                      <a:noFill/>
                    </a:lnB>
                  </a:tcPr>
                </a:tc>
                <a:extLst>
                  <a:ext uri="{0D108BD9-81ED-4DB2-BD59-A6C34878D82A}">
                    <a16:rowId xmlns:a16="http://schemas.microsoft.com/office/drawing/2014/main" xmlns="" val="2191845162"/>
                  </a:ext>
                </a:extLst>
              </a:tr>
            </a:tbl>
          </a:graphicData>
        </a:graphic>
      </p:graphicFrame>
    </p:spTree>
    <p:extLst>
      <p:ext uri="{BB962C8B-B14F-4D97-AF65-F5344CB8AC3E}">
        <p14:creationId xmlns:p14="http://schemas.microsoft.com/office/powerpoint/2010/main" val="276666493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13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53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6"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9"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7"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8" name="Text Placeholder 20"/>
          <p:cNvSpPr>
            <a:spLocks noGrp="1"/>
          </p:cNvSpPr>
          <p:nvPr>
            <p:ph type="body" sz="quarter" idx="13"/>
          </p:nvPr>
        </p:nvSpPr>
        <p:spPr>
          <a:xfrm>
            <a:off x="3781046" y="2746678"/>
            <a:ext cx="5362952" cy="1511033"/>
          </a:xfrm>
        </p:spPr>
        <p:txBody>
          <a:bodyPr anchor="t" anchorCtr="0">
            <a:noAutofit/>
          </a:bodyPr>
          <a:lstStyle/>
          <a:p>
            <a:pPr marL="631825" indent="-457200">
              <a:spcBef>
                <a:spcPts val="0"/>
              </a:spcBef>
              <a:spcAft>
                <a:spcPts val="0"/>
              </a:spcAft>
            </a:pPr>
            <a:r>
              <a:rPr lang="ca-ES" sz="2000" dirty="0">
                <a:solidFill>
                  <a:srgbClr val="336699"/>
                </a:solidFill>
                <a:latin typeface="Verdana" panose="020B0604030504040204" pitchFamily="34" charset="0"/>
                <a:ea typeface="Verdana" panose="020B0604030504040204" pitchFamily="34" charset="0"/>
                <a:cs typeface="Verdana" panose="020B0604030504040204" pitchFamily="34" charset="0"/>
              </a:rPr>
              <a:t>ALTRES DADES</a:t>
            </a:r>
          </a:p>
          <a:p>
            <a:pPr marL="834093" lvl="2" indent="-190500">
              <a:spcBef>
                <a:spcPts val="0"/>
              </a:spcBef>
              <a:spcAft>
                <a:spcPts val="0"/>
              </a:spcAft>
            </a:pPr>
            <a:r>
              <a:rPr lang="ca-ES" sz="18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Relacions interpersonals</a:t>
            </a:r>
            <a:endPar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endParaRPr>
          </a:p>
          <a:p>
            <a:pPr marL="834093" lvl="2" indent="-190500">
              <a:spcBef>
                <a:spcPts val="0"/>
              </a:spcBef>
              <a:spcAft>
                <a:spcPts val="0"/>
              </a:spcAft>
            </a:pPr>
            <a:r>
              <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rPr>
              <a:t>Rendiment </a:t>
            </a:r>
            <a:r>
              <a:rPr lang="ca-ES" sz="18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escolar</a:t>
            </a:r>
          </a:p>
          <a:p>
            <a:pPr marL="834093" lvl="2" indent="-190500">
              <a:spcBef>
                <a:spcPts val="0"/>
              </a:spcBef>
              <a:spcAft>
                <a:spcPts val="0"/>
              </a:spcAft>
            </a:pPr>
            <a:r>
              <a:rPr lang="ca-ES" sz="18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Percepció de l’entorn</a:t>
            </a:r>
          </a:p>
          <a:p>
            <a:pPr marL="834093" lvl="2" indent="-190500">
              <a:spcBef>
                <a:spcPts val="0"/>
              </a:spcBef>
              <a:spcAft>
                <a:spcPts val="0"/>
              </a:spcAft>
            </a:pPr>
            <a:r>
              <a:rPr lang="ca-ES" sz="1800" dirty="0" smtClean="0">
                <a:solidFill>
                  <a:srgbClr val="336699"/>
                </a:solidFill>
                <a:latin typeface="Verdana" panose="020B0604030504040204" pitchFamily="34" charset="0"/>
                <a:ea typeface="Verdana" panose="020B0604030504040204" pitchFamily="34" charset="0"/>
                <a:cs typeface="Verdana" panose="020B0604030504040204" pitchFamily="34" charset="0"/>
              </a:rPr>
              <a:t>Temes d’interès</a:t>
            </a:r>
            <a:endParaRPr lang="ca-ES" sz="1800" dirty="0">
              <a:solidFill>
                <a:srgbClr val="336699"/>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52494599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54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Relacions INTERPERSONALS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10" name="Picture 3">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785812" cy="774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8" name="Relacio_pare"/>
          <p:cNvGraphicFramePr>
            <a:graphicFrameLocks/>
          </p:cNvGraphicFramePr>
          <p:nvPr>
            <p:extLst>
              <p:ext uri="{D42A27DB-BD31-4B8C-83A1-F6EECF244321}">
                <p14:modId xmlns:p14="http://schemas.microsoft.com/office/powerpoint/2010/main" val="3205340816"/>
              </p:ext>
            </p:extLst>
          </p:nvPr>
        </p:nvGraphicFramePr>
        <p:xfrm>
          <a:off x="72000" y="1007999"/>
          <a:ext cx="3960000" cy="3132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Relacio_mare"/>
          <p:cNvGraphicFramePr>
            <a:graphicFrameLocks/>
          </p:cNvGraphicFramePr>
          <p:nvPr>
            <p:extLst>
              <p:ext uri="{D42A27DB-BD31-4B8C-83A1-F6EECF244321}">
                <p14:modId xmlns:p14="http://schemas.microsoft.com/office/powerpoint/2010/main" val="1231049331"/>
              </p:ext>
            </p:extLst>
          </p:nvPr>
        </p:nvGraphicFramePr>
        <p:xfrm>
          <a:off x="4104000" y="1007999"/>
          <a:ext cx="3960000" cy="3132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900783998"/>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3677648665"/>
                    </a:ext>
                  </a:extLst>
                </a:gridCol>
              </a:tblGrid>
              <a:tr h="118800">
                <a:tc>
                  <a:txBody>
                    <a:bodyPr/>
                    <a:lstStyle/>
                    <a:p>
                      <a:pPr algn="l" fontAlgn="b"/>
                      <a:r>
                        <a:rPr lang="pt-BR" sz="700" b="0" i="0" u="none" strike="noStrike">
                          <a:solidFill>
                            <a:srgbClr val="000000"/>
                          </a:solidFill>
                          <a:effectLst/>
                          <a:latin typeface="Calibri" panose="020F0502020204030204" pitchFamily="34" charset="0"/>
                        </a:rPr>
                        <a:t>Base: Nois (n=36); Noies (n=40)</a:t>
                      </a:r>
                    </a:p>
                  </a:txBody>
                  <a:tcPr marL="0" marR="0" marT="0" marB="0" anchor="b">
                    <a:lnL>
                      <a:noFill/>
                    </a:lnL>
                    <a:lnR>
                      <a:noFill/>
                    </a:lnR>
                    <a:lnT>
                      <a:noFill/>
                    </a:lnT>
                    <a:lnB>
                      <a:noFill/>
                    </a:lnB>
                  </a:tcPr>
                </a:tc>
                <a:extLst>
                  <a:ext uri="{0D108BD9-81ED-4DB2-BD59-A6C34878D82A}">
                    <a16:rowId xmlns:a16="http://schemas.microsoft.com/office/drawing/2014/main" xmlns="" val="1326680727"/>
                  </a:ext>
                </a:extLst>
              </a:tr>
              <a:tr h="118800">
                <a:tc>
                  <a:txBody>
                    <a:bodyPr/>
                    <a:lstStyle/>
                    <a:p>
                      <a:pPr algn="l" fontAlgn="b"/>
                      <a:r>
                        <a:rPr lang="ca-ES" sz="700" b="0" i="0" u="none" strike="noStrike" dirty="0">
                          <a:solidFill>
                            <a:srgbClr val="000000"/>
                          </a:solidFill>
                          <a:effectLst/>
                          <a:latin typeface="Calibri" panose="020F0502020204030204" pitchFamily="34" charset="0"/>
                        </a:rPr>
                        <a:t>Q71. En general, com consideres que és la relació amb els teus pares o tutors?</a:t>
                      </a:r>
                    </a:p>
                  </a:txBody>
                  <a:tcPr marL="0" marR="0" marT="0" marB="0" anchor="b">
                    <a:lnL>
                      <a:noFill/>
                    </a:lnL>
                    <a:lnR>
                      <a:noFill/>
                    </a:lnR>
                    <a:lnT>
                      <a:noFill/>
                    </a:lnT>
                    <a:lnB>
                      <a:noFill/>
                    </a:lnB>
                  </a:tcPr>
                </a:tc>
                <a:extLst>
                  <a:ext uri="{0D108BD9-81ED-4DB2-BD59-A6C34878D82A}">
                    <a16:rowId xmlns:a16="http://schemas.microsoft.com/office/drawing/2014/main" xmlns="" val="1705684422"/>
                  </a:ext>
                </a:extLst>
              </a:tr>
            </a:tbl>
          </a:graphicData>
        </a:graphic>
      </p:graphicFrame>
    </p:spTree>
    <p:extLst>
      <p:ext uri="{BB962C8B-B14F-4D97-AF65-F5344CB8AC3E}">
        <p14:creationId xmlns:p14="http://schemas.microsoft.com/office/powerpoint/2010/main" val="276666493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55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Relacions INTERPERSONALS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10" name="Picture 3">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785812" cy="774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8" name="Freq_amics"/>
          <p:cNvGraphicFramePr>
            <a:graphicFrameLocks/>
          </p:cNvGraphicFramePr>
          <p:nvPr>
            <p:extLst>
              <p:ext uri="{D42A27DB-BD31-4B8C-83A1-F6EECF244321}">
                <p14:modId xmlns:p14="http://schemas.microsoft.com/office/powerpoint/2010/main" val="440941166"/>
              </p:ext>
            </p:extLst>
          </p:nvPr>
        </p:nvGraphicFramePr>
        <p:xfrm>
          <a:off x="630000" y="936000"/>
          <a:ext cx="2808000" cy="324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Grup_amics"/>
          <p:cNvGraphicFramePr>
            <a:graphicFrameLocks/>
          </p:cNvGraphicFramePr>
          <p:nvPr>
            <p:extLst>
              <p:ext uri="{D42A27DB-BD31-4B8C-83A1-F6EECF244321}">
                <p14:modId xmlns:p14="http://schemas.microsoft.com/office/powerpoint/2010/main" val="2333584266"/>
              </p:ext>
            </p:extLst>
          </p:nvPr>
        </p:nvGraphicFramePr>
        <p:xfrm>
          <a:off x="3671999" y="1332000"/>
          <a:ext cx="5436000" cy="2466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Tabla 1"/>
          <p:cNvGraphicFramePr>
            <a:graphicFrameLocks noGrp="1"/>
          </p:cNvGraphicFramePr>
          <p:nvPr>
            <p:extLst>
              <p:ext uri="{D42A27DB-BD31-4B8C-83A1-F6EECF244321}">
                <p14:modId xmlns:p14="http://schemas.microsoft.com/office/powerpoint/2010/main" val="3273314936"/>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1045100799"/>
                    </a:ext>
                  </a:extLst>
                </a:gridCol>
              </a:tblGrid>
              <a:tr h="120000">
                <a:tc>
                  <a:txBody>
                    <a:bodyPr/>
                    <a:lstStyle/>
                    <a:p>
                      <a:pPr algn="l" fontAlgn="b"/>
                      <a:r>
                        <a:rPr lang="pt-BR" sz="700" b="0" i="0" u="none" strike="noStrike">
                          <a:solidFill>
                            <a:srgbClr val="000000"/>
                          </a:solidFill>
                          <a:effectLst/>
                          <a:latin typeface="Calibri" panose="020F0502020204030204" pitchFamily="34" charset="0"/>
                        </a:rPr>
                        <a:t>Base: Nois (n=36); Noies (n=40)</a:t>
                      </a:r>
                    </a:p>
                  </a:txBody>
                  <a:tcPr marL="0" marR="0" marT="0" marB="0" anchor="b">
                    <a:lnL>
                      <a:noFill/>
                    </a:lnL>
                    <a:lnR>
                      <a:noFill/>
                    </a:lnR>
                    <a:lnT>
                      <a:noFill/>
                    </a:lnT>
                    <a:lnB>
                      <a:noFill/>
                    </a:lnB>
                  </a:tcPr>
                </a:tc>
                <a:extLst>
                  <a:ext uri="{0D108BD9-81ED-4DB2-BD59-A6C34878D82A}">
                    <a16:rowId xmlns:a16="http://schemas.microsoft.com/office/drawing/2014/main" xmlns="" val="1672144957"/>
                  </a:ext>
                </a:extLst>
              </a:tr>
              <a:tr h="120000">
                <a:tc>
                  <a:txBody>
                    <a:bodyPr/>
                    <a:lstStyle/>
                    <a:p>
                      <a:pPr algn="l" fontAlgn="b"/>
                      <a:r>
                        <a:rPr lang="pt-BR" sz="700" b="0" i="0" u="none" strike="noStrike">
                          <a:solidFill>
                            <a:srgbClr val="000000"/>
                          </a:solidFill>
                          <a:effectLst/>
                          <a:latin typeface="Calibri" panose="020F0502020204030204" pitchFamily="34" charset="0"/>
                        </a:rPr>
                        <a:t>Q72. Amb quina freqüència quedes entre setmana amb els teus amics/gues després de l'escola/institut?</a:t>
                      </a:r>
                    </a:p>
                  </a:txBody>
                  <a:tcPr marL="0" marR="0" marT="0" marB="0" anchor="b">
                    <a:lnL>
                      <a:noFill/>
                    </a:lnL>
                    <a:lnR>
                      <a:noFill/>
                    </a:lnR>
                    <a:lnT>
                      <a:noFill/>
                    </a:lnT>
                    <a:lnB>
                      <a:noFill/>
                    </a:lnB>
                  </a:tcPr>
                </a:tc>
                <a:extLst>
                  <a:ext uri="{0D108BD9-81ED-4DB2-BD59-A6C34878D82A}">
                    <a16:rowId xmlns:a16="http://schemas.microsoft.com/office/drawing/2014/main" xmlns="" val="2208640850"/>
                  </a:ext>
                </a:extLst>
              </a:tr>
              <a:tr h="120000">
                <a:tc>
                  <a:txBody>
                    <a:bodyPr/>
                    <a:lstStyle/>
                    <a:p>
                      <a:pPr algn="l" fontAlgn="b"/>
                      <a:r>
                        <a:rPr lang="ca-ES" sz="700" b="0" i="0" u="none" strike="noStrike" dirty="0">
                          <a:solidFill>
                            <a:srgbClr val="000000"/>
                          </a:solidFill>
                          <a:effectLst/>
                          <a:latin typeface="Calibri" panose="020F0502020204030204" pitchFamily="34" charset="0"/>
                        </a:rPr>
                        <a:t>Q73. Al teu grup d'amics/</a:t>
                      </a:r>
                      <a:r>
                        <a:rPr lang="ca-ES" sz="700" b="0" i="0" u="none" strike="noStrike" dirty="0" err="1">
                          <a:solidFill>
                            <a:srgbClr val="000000"/>
                          </a:solidFill>
                          <a:effectLst/>
                          <a:latin typeface="Calibri" panose="020F0502020204030204" pitchFamily="34" charset="0"/>
                        </a:rPr>
                        <a:t>gues</a:t>
                      </a:r>
                      <a:r>
                        <a:rPr lang="ca-ES" sz="700" b="0" i="0" u="none" strike="noStrike" dirty="0">
                          <a:solidFill>
                            <a:srgbClr val="000000"/>
                          </a:solidFill>
                          <a:effectLst/>
                          <a:latin typeface="Calibri" panose="020F0502020204030204" pitchFamily="34" charset="0"/>
                        </a:rPr>
                        <a:t> hi ha persones diverses?</a:t>
                      </a:r>
                    </a:p>
                  </a:txBody>
                  <a:tcPr marL="0" marR="0" marT="0" marB="0" anchor="b">
                    <a:lnL>
                      <a:noFill/>
                    </a:lnL>
                    <a:lnR>
                      <a:noFill/>
                    </a:lnR>
                    <a:lnT>
                      <a:noFill/>
                    </a:lnT>
                    <a:lnB>
                      <a:noFill/>
                    </a:lnB>
                  </a:tcPr>
                </a:tc>
                <a:extLst>
                  <a:ext uri="{0D108BD9-81ED-4DB2-BD59-A6C34878D82A}">
                    <a16:rowId xmlns:a16="http://schemas.microsoft.com/office/drawing/2014/main" xmlns="" val="1800917600"/>
                  </a:ext>
                </a:extLst>
              </a:tr>
            </a:tbl>
          </a:graphicData>
        </a:graphic>
      </p:graphicFrame>
    </p:spTree>
    <p:extLst>
      <p:ext uri="{BB962C8B-B14F-4D97-AF65-F5344CB8AC3E}">
        <p14:creationId xmlns:p14="http://schemas.microsoft.com/office/powerpoint/2010/main" val="276666493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56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Rendiment escolar</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10" name="Picture 3">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785812" cy="774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8" name="Rendiment"/>
          <p:cNvGraphicFramePr>
            <a:graphicFrameLocks/>
          </p:cNvGraphicFramePr>
          <p:nvPr>
            <p:extLst>
              <p:ext uri="{D42A27DB-BD31-4B8C-83A1-F6EECF244321}">
                <p14:modId xmlns:p14="http://schemas.microsoft.com/office/powerpoint/2010/main" val="181082586"/>
              </p:ext>
            </p:extLst>
          </p:nvPr>
        </p:nvGraphicFramePr>
        <p:xfrm>
          <a:off x="2160000" y="1152000"/>
          <a:ext cx="4788000" cy="2844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p:cNvGraphicFramePr>
            <a:graphicFrameLocks noGrp="1"/>
          </p:cNvGraphicFramePr>
          <p:nvPr>
            <p:extLst>
              <p:ext uri="{D42A27DB-BD31-4B8C-83A1-F6EECF244321}">
                <p14:modId xmlns:p14="http://schemas.microsoft.com/office/powerpoint/2010/main" val="991207761"/>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1684080832"/>
                    </a:ext>
                  </a:extLst>
                </a:gridCol>
              </a:tblGrid>
              <a:tr h="118800">
                <a:tc>
                  <a:txBody>
                    <a:bodyPr/>
                    <a:lstStyle/>
                    <a:p>
                      <a:pPr algn="l" fontAlgn="b"/>
                      <a:r>
                        <a:rPr lang="pt-BR" sz="700" b="0" i="0" u="none" strike="noStrike">
                          <a:solidFill>
                            <a:srgbClr val="000000"/>
                          </a:solidFill>
                          <a:effectLst/>
                          <a:latin typeface="Calibri" panose="020F0502020204030204" pitchFamily="34" charset="0"/>
                        </a:rPr>
                        <a:t>Base: Nois (n=36); Noies (n=40)</a:t>
                      </a:r>
                    </a:p>
                  </a:txBody>
                  <a:tcPr marL="0" marR="0" marT="0" marB="0" anchor="b">
                    <a:lnL>
                      <a:noFill/>
                    </a:lnL>
                    <a:lnR>
                      <a:noFill/>
                    </a:lnR>
                    <a:lnT>
                      <a:noFill/>
                    </a:lnT>
                    <a:lnB>
                      <a:noFill/>
                    </a:lnB>
                  </a:tcPr>
                </a:tc>
                <a:extLst>
                  <a:ext uri="{0D108BD9-81ED-4DB2-BD59-A6C34878D82A}">
                    <a16:rowId xmlns:a16="http://schemas.microsoft.com/office/drawing/2014/main" xmlns="" val="735472100"/>
                  </a:ext>
                </a:extLst>
              </a:tr>
              <a:tr h="118800">
                <a:tc>
                  <a:txBody>
                    <a:bodyPr/>
                    <a:lstStyle/>
                    <a:p>
                      <a:pPr algn="l" fontAlgn="b"/>
                      <a:r>
                        <a:rPr lang="fr-FR" sz="700" b="0" i="0" u="none" strike="noStrike" dirty="0">
                          <a:solidFill>
                            <a:srgbClr val="000000"/>
                          </a:solidFill>
                          <a:effectLst/>
                          <a:latin typeface="Calibri" panose="020F0502020204030204" pitchFamily="34" charset="0"/>
                        </a:rPr>
                        <a:t>Q74. Com diries que et va a l'escola/l'institut?</a:t>
                      </a:r>
                    </a:p>
                  </a:txBody>
                  <a:tcPr marL="0" marR="0" marT="0" marB="0" anchor="b">
                    <a:lnL>
                      <a:noFill/>
                    </a:lnL>
                    <a:lnR>
                      <a:noFill/>
                    </a:lnR>
                    <a:lnT>
                      <a:noFill/>
                    </a:lnT>
                    <a:lnB>
                      <a:noFill/>
                    </a:lnB>
                  </a:tcPr>
                </a:tc>
                <a:extLst>
                  <a:ext uri="{0D108BD9-81ED-4DB2-BD59-A6C34878D82A}">
                    <a16:rowId xmlns:a16="http://schemas.microsoft.com/office/drawing/2014/main" xmlns="" val="3372204469"/>
                  </a:ext>
                </a:extLst>
              </a:tr>
            </a:tbl>
          </a:graphicData>
        </a:graphic>
      </p:graphicFrame>
    </p:spTree>
    <p:extLst>
      <p:ext uri="{BB962C8B-B14F-4D97-AF65-F5344CB8AC3E}">
        <p14:creationId xmlns:p14="http://schemas.microsoft.com/office/powerpoint/2010/main" val="276666493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57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Percepció de l’entorn</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10" name="Picture 3">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785812" cy="774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8" name="Percepcio"/>
          <p:cNvGraphicFramePr>
            <a:graphicFrameLocks/>
          </p:cNvGraphicFramePr>
          <p:nvPr>
            <p:extLst>
              <p:ext uri="{D42A27DB-BD31-4B8C-83A1-F6EECF244321}">
                <p14:modId xmlns:p14="http://schemas.microsoft.com/office/powerpoint/2010/main" val="2016054439"/>
              </p:ext>
            </p:extLst>
          </p:nvPr>
        </p:nvGraphicFramePr>
        <p:xfrm>
          <a:off x="1800000" y="1008000"/>
          <a:ext cx="4500000" cy="31248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p:cNvGraphicFramePr>
            <a:graphicFrameLocks noGrp="1"/>
          </p:cNvGraphicFramePr>
          <p:nvPr>
            <p:extLst>
              <p:ext uri="{D42A27DB-BD31-4B8C-83A1-F6EECF244321}">
                <p14:modId xmlns:p14="http://schemas.microsoft.com/office/powerpoint/2010/main" val="4257726038"/>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1494302292"/>
                    </a:ext>
                  </a:extLst>
                </a:gridCol>
              </a:tblGrid>
              <a:tr h="118800">
                <a:tc>
                  <a:txBody>
                    <a:bodyPr/>
                    <a:lstStyle/>
                    <a:p>
                      <a:pPr algn="l" fontAlgn="b"/>
                      <a:r>
                        <a:rPr lang="ca-ES" sz="700" b="0" i="0" u="none" strike="noStrike">
                          <a:solidFill>
                            <a:srgbClr val="000000"/>
                          </a:solidFill>
                          <a:effectLst/>
                          <a:latin typeface="Calibri" panose="020F0502020204030204" pitchFamily="34" charset="0"/>
                        </a:rPr>
                        <a:t>Base: Total Mostra (n=76)</a:t>
                      </a:r>
                    </a:p>
                  </a:txBody>
                  <a:tcPr marL="0" marR="0" marT="0" marB="0" anchor="b">
                    <a:lnL>
                      <a:noFill/>
                    </a:lnL>
                    <a:lnR>
                      <a:noFill/>
                    </a:lnR>
                    <a:lnT>
                      <a:noFill/>
                    </a:lnT>
                    <a:lnB>
                      <a:noFill/>
                    </a:lnB>
                  </a:tcPr>
                </a:tc>
                <a:extLst>
                  <a:ext uri="{0D108BD9-81ED-4DB2-BD59-A6C34878D82A}">
                    <a16:rowId xmlns:a16="http://schemas.microsoft.com/office/drawing/2014/main" xmlns="" val="2103469291"/>
                  </a:ext>
                </a:extLst>
              </a:tr>
              <a:tr h="118800">
                <a:tc>
                  <a:txBody>
                    <a:bodyPr/>
                    <a:lstStyle/>
                    <a:p>
                      <a:pPr algn="l" fontAlgn="b"/>
                      <a:r>
                        <a:rPr lang="ca-ES" sz="700" b="0" i="0" u="none" strike="noStrike" dirty="0">
                          <a:solidFill>
                            <a:srgbClr val="000000"/>
                          </a:solidFill>
                          <a:effectLst/>
                          <a:latin typeface="Calibri" panose="020F0502020204030204" pitchFamily="34" charset="0"/>
                        </a:rPr>
                        <a:t>Q75. Pots dir quina és la teva opinió sobre el teu barri respecte d'aquestes qüestions?</a:t>
                      </a:r>
                    </a:p>
                  </a:txBody>
                  <a:tcPr marL="0" marR="0" marT="0" marB="0" anchor="b">
                    <a:lnL>
                      <a:noFill/>
                    </a:lnL>
                    <a:lnR>
                      <a:noFill/>
                    </a:lnR>
                    <a:lnT>
                      <a:noFill/>
                    </a:lnT>
                    <a:lnB>
                      <a:noFill/>
                    </a:lnB>
                  </a:tcPr>
                </a:tc>
                <a:extLst>
                  <a:ext uri="{0D108BD9-81ED-4DB2-BD59-A6C34878D82A}">
                    <a16:rowId xmlns:a16="http://schemas.microsoft.com/office/drawing/2014/main" xmlns="" val="25374874"/>
                  </a:ext>
                </a:extLst>
              </a:tr>
            </a:tbl>
          </a:graphicData>
        </a:graphic>
      </p:graphicFrame>
      <p:sp>
        <p:nvSpPr>
          <p:cNvPr id="11" name="Estel de 5 puntes 10"/>
          <p:cNvSpPr/>
          <p:nvPr/>
        </p:nvSpPr>
        <p:spPr>
          <a:xfrm>
            <a:off x="2420925" y="3517769"/>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2" name="Estel de 5 puntes 11"/>
          <p:cNvSpPr/>
          <p:nvPr/>
        </p:nvSpPr>
        <p:spPr>
          <a:xfrm>
            <a:off x="1793634" y="1669072"/>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3" name="Estel de 5 puntes 12"/>
          <p:cNvSpPr/>
          <p:nvPr/>
        </p:nvSpPr>
        <p:spPr>
          <a:xfrm>
            <a:off x="1732958" y="1891363"/>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76666493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8 CuadroTexto"/>
          <p:cNvSpPr txBox="1"/>
          <p:nvPr/>
        </p:nvSpPr>
        <p:spPr>
          <a:xfrm>
            <a:off x="393549" y="4976966"/>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58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5"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Temes d’interès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6"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0"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pic>
        <p:nvPicPr>
          <p:cNvPr id="10" name="Picture 3">
            <a:hlinkClick r:id="" action="ppaction://noaction"/>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785812" cy="774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8" name="Interes"/>
          <p:cNvGraphicFramePr>
            <a:graphicFrameLocks/>
          </p:cNvGraphicFramePr>
          <p:nvPr>
            <p:extLst>
              <p:ext uri="{D42A27DB-BD31-4B8C-83A1-F6EECF244321}">
                <p14:modId xmlns:p14="http://schemas.microsoft.com/office/powerpoint/2010/main" val="114601313"/>
              </p:ext>
            </p:extLst>
          </p:nvPr>
        </p:nvGraphicFramePr>
        <p:xfrm>
          <a:off x="1475999" y="665999"/>
          <a:ext cx="6192000" cy="3816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p:cNvGraphicFramePr>
            <a:graphicFrameLocks noGrp="1"/>
          </p:cNvGraphicFramePr>
          <p:nvPr>
            <p:extLst>
              <p:ext uri="{D42A27DB-BD31-4B8C-83A1-F6EECF244321}">
                <p14:modId xmlns:p14="http://schemas.microsoft.com/office/powerpoint/2010/main" val="1683508360"/>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1126072337"/>
                    </a:ext>
                  </a:extLst>
                </a:gridCol>
              </a:tblGrid>
              <a:tr h="118800">
                <a:tc>
                  <a:txBody>
                    <a:bodyPr/>
                    <a:lstStyle/>
                    <a:p>
                      <a:pPr algn="l" fontAlgn="b"/>
                      <a:r>
                        <a:rPr lang="pt-BR" sz="700" b="0" i="0" u="none" strike="noStrike">
                          <a:solidFill>
                            <a:srgbClr val="000000"/>
                          </a:solidFill>
                          <a:effectLst/>
                          <a:latin typeface="Calibri" panose="020F0502020204030204" pitchFamily="34" charset="0"/>
                        </a:rPr>
                        <a:t>Base: Nois (n=36); Noies (n=40)</a:t>
                      </a:r>
                    </a:p>
                  </a:txBody>
                  <a:tcPr marL="0" marR="0" marT="0" marB="0" anchor="b">
                    <a:lnL>
                      <a:noFill/>
                    </a:lnL>
                    <a:lnR>
                      <a:noFill/>
                    </a:lnR>
                    <a:lnT>
                      <a:noFill/>
                    </a:lnT>
                    <a:lnB>
                      <a:noFill/>
                    </a:lnB>
                  </a:tcPr>
                </a:tc>
                <a:extLst>
                  <a:ext uri="{0D108BD9-81ED-4DB2-BD59-A6C34878D82A}">
                    <a16:rowId xmlns:a16="http://schemas.microsoft.com/office/drawing/2014/main" xmlns="" val="436594985"/>
                  </a:ext>
                </a:extLst>
              </a:tr>
              <a:tr h="118800">
                <a:tc>
                  <a:txBody>
                    <a:bodyPr/>
                    <a:lstStyle/>
                    <a:p>
                      <a:pPr algn="l" fontAlgn="b"/>
                      <a:r>
                        <a:rPr lang="ca-ES" sz="700" b="0" i="0" u="none" strike="noStrike" dirty="0">
                          <a:solidFill>
                            <a:srgbClr val="000000"/>
                          </a:solidFill>
                          <a:effectLst/>
                          <a:latin typeface="Calibri" panose="020F0502020204030204" pitchFamily="34" charset="0"/>
                        </a:rPr>
                        <a:t>Q76. T'agradaria que t'informessin sobre algun d'aquests temes?</a:t>
                      </a:r>
                    </a:p>
                  </a:txBody>
                  <a:tcPr marL="0" marR="0" marT="0" marB="0" anchor="b">
                    <a:lnL>
                      <a:noFill/>
                    </a:lnL>
                    <a:lnR>
                      <a:noFill/>
                    </a:lnR>
                    <a:lnT>
                      <a:noFill/>
                    </a:lnT>
                    <a:lnB>
                      <a:noFill/>
                    </a:lnB>
                  </a:tcPr>
                </a:tc>
                <a:extLst>
                  <a:ext uri="{0D108BD9-81ED-4DB2-BD59-A6C34878D82A}">
                    <a16:rowId xmlns:a16="http://schemas.microsoft.com/office/drawing/2014/main" xmlns="" val="1796057883"/>
                  </a:ext>
                </a:extLst>
              </a:tr>
            </a:tbl>
          </a:graphicData>
        </a:graphic>
      </p:graphicFrame>
      <p:sp>
        <p:nvSpPr>
          <p:cNvPr id="11" name="Estel de 5 puntes 10"/>
          <p:cNvSpPr/>
          <p:nvPr/>
        </p:nvSpPr>
        <p:spPr>
          <a:xfrm>
            <a:off x="1488678" y="1886992"/>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2" name="Estel de 5 puntes 11"/>
          <p:cNvSpPr/>
          <p:nvPr/>
        </p:nvSpPr>
        <p:spPr>
          <a:xfrm>
            <a:off x="1474898" y="2167524"/>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3" name="Estel de 5 puntes 12"/>
          <p:cNvSpPr/>
          <p:nvPr/>
        </p:nvSpPr>
        <p:spPr>
          <a:xfrm>
            <a:off x="1576344" y="2810616"/>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Tree>
    <p:extLst>
      <p:ext uri="{BB962C8B-B14F-4D97-AF65-F5344CB8AC3E}">
        <p14:creationId xmlns:p14="http://schemas.microsoft.com/office/powerpoint/2010/main" val="276666493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ol 1"/>
          <p:cNvSpPr>
            <a:spLocks noGrp="1"/>
          </p:cNvSpPr>
          <p:nvPr>
            <p:ph type="title"/>
          </p:nvPr>
        </p:nvSpPr>
        <p:spPr>
          <a:xfrm>
            <a:off x="232376" y="128639"/>
            <a:ext cx="8654595" cy="553998"/>
          </a:xfrm>
        </p:spPr>
        <p:txBody>
          <a:bodyPr/>
          <a:lstStyle/>
          <a:p>
            <a:r>
              <a:rPr lang="ca-ES" sz="2000" dirty="0" smtClean="0"/>
              <a:t>A mode de resum per capítols... </a:t>
            </a:r>
            <a:br>
              <a:rPr lang="ca-ES" sz="2000" dirty="0" smtClean="0"/>
            </a:br>
            <a:r>
              <a:rPr lang="ca-ES" sz="2000" dirty="0" smtClean="0"/>
              <a:t>Comparació valors municipi (2019) amb valors província (acumulat 2015-2019)</a:t>
            </a:r>
            <a:endParaRPr lang="es-ES" sz="2000" dirty="0"/>
          </a:p>
        </p:txBody>
      </p:sp>
      <p:sp>
        <p:nvSpPr>
          <p:cNvPr id="4" name="Contenidor de text 3"/>
          <p:cNvSpPr>
            <a:spLocks noGrp="1"/>
          </p:cNvSpPr>
          <p:nvPr>
            <p:ph type="body" sz="quarter" idx="14"/>
          </p:nvPr>
        </p:nvSpPr>
        <p:spPr>
          <a:xfrm>
            <a:off x="232376" y="829797"/>
            <a:ext cx="7870391" cy="2643008"/>
          </a:xfrm>
        </p:spPr>
        <p:txBody>
          <a:bodyPr/>
          <a:lstStyle/>
          <a:p>
            <a:r>
              <a:rPr lang="ca-ES" sz="1400" cap="none" dirty="0" smtClean="0"/>
              <a:t>Sociodemogràfic: </a:t>
            </a:r>
            <a:r>
              <a:rPr lang="ca-ES" sz="1400" cap="none" dirty="0"/>
              <a:t> </a:t>
            </a:r>
            <a:r>
              <a:rPr lang="ca-ES" sz="1400" cap="none" dirty="0" smtClean="0"/>
              <a:t>Més titularitat pública; més </a:t>
            </a:r>
            <a:r>
              <a:rPr lang="ca-ES" sz="1400" cap="none" dirty="0" err="1" smtClean="0"/>
              <a:t>NSE</a:t>
            </a:r>
            <a:r>
              <a:rPr lang="ca-ES" sz="1400" cap="none" dirty="0" smtClean="0"/>
              <a:t>; més autòctons.</a:t>
            </a:r>
            <a:endParaRPr lang="ca-ES" sz="1400" cap="none" dirty="0" smtClean="0"/>
          </a:p>
          <a:p>
            <a:endParaRPr lang="ca-ES" sz="1400" cap="none" dirty="0">
              <a:solidFill>
                <a:srgbClr val="FF0000"/>
              </a:solidFill>
            </a:endParaRPr>
          </a:p>
          <a:p>
            <a:r>
              <a:rPr lang="ca-ES" sz="1400" cap="none" dirty="0" smtClean="0">
                <a:solidFill>
                  <a:srgbClr val="FF0000"/>
                </a:solidFill>
              </a:rPr>
              <a:t>Capítols amb més risc que </a:t>
            </a:r>
            <a:r>
              <a:rPr lang="ca-ES" sz="1400" cap="none" dirty="0" smtClean="0">
                <a:solidFill>
                  <a:srgbClr val="FF0000"/>
                </a:solidFill>
              </a:rPr>
              <a:t>província: </a:t>
            </a:r>
          </a:p>
          <a:p>
            <a:r>
              <a:rPr lang="ca-ES" sz="1400" cap="none" dirty="0" smtClean="0">
                <a:solidFill>
                  <a:srgbClr val="FF0000"/>
                </a:solidFill>
              </a:rPr>
              <a:t>Més cansats i avorrits; Consum aliments (menys fruita, més refrescs, begudes energètiques, pastes, </a:t>
            </a:r>
            <a:r>
              <a:rPr lang="ca-ES" sz="1400" cap="none" dirty="0" err="1" smtClean="0">
                <a:solidFill>
                  <a:srgbClr val="FF0000"/>
                </a:solidFill>
              </a:rPr>
              <a:t>snacks</a:t>
            </a:r>
            <a:r>
              <a:rPr lang="ca-ES" sz="1400" cap="none" dirty="0" smtClean="0">
                <a:solidFill>
                  <a:srgbClr val="FF0000"/>
                </a:solidFill>
              </a:rPr>
              <a:t>); Menys freqüència esport i activitat física; surten més de nit, més alcohol en discos/festes; menor percepció risc (alcohol, cocaïna, </a:t>
            </a:r>
            <a:r>
              <a:rPr lang="ca-ES" sz="1400" cap="none" dirty="0">
                <a:solidFill>
                  <a:srgbClr val="FF0000"/>
                </a:solidFill>
              </a:rPr>
              <a:t>è</a:t>
            </a:r>
            <a:r>
              <a:rPr lang="ca-ES" sz="1400" cap="none" dirty="0" smtClean="0">
                <a:solidFill>
                  <a:srgbClr val="FF0000"/>
                </a:solidFill>
              </a:rPr>
              <a:t>xtasis, heroïna).</a:t>
            </a:r>
            <a:endParaRPr lang="ca-ES" sz="1400" cap="none" dirty="0" smtClean="0">
              <a:solidFill>
                <a:srgbClr val="FF0000"/>
              </a:solidFill>
            </a:endParaRPr>
          </a:p>
          <a:p>
            <a:endParaRPr lang="ca-ES" sz="1400" cap="none" dirty="0" smtClean="0">
              <a:solidFill>
                <a:srgbClr val="FF9900"/>
              </a:solidFill>
            </a:endParaRPr>
          </a:p>
          <a:p>
            <a:r>
              <a:rPr lang="ca-ES" sz="1400" cap="none" dirty="0" smtClean="0">
                <a:solidFill>
                  <a:srgbClr val="FF9900"/>
                </a:solidFill>
              </a:rPr>
              <a:t>Capítols amb resultats erràtics: </a:t>
            </a:r>
            <a:r>
              <a:rPr lang="ca-ES" sz="1400" cap="none" dirty="0">
                <a:solidFill>
                  <a:srgbClr val="FF9900"/>
                </a:solidFill>
              </a:rPr>
              <a:t> </a:t>
            </a:r>
            <a:endParaRPr lang="ca-ES" sz="1400" cap="none" dirty="0" smtClean="0">
              <a:solidFill>
                <a:srgbClr val="FF9900"/>
              </a:solidFill>
            </a:endParaRPr>
          </a:p>
          <a:p>
            <a:r>
              <a:rPr lang="ca-ES" sz="1400" cap="none" dirty="0" smtClean="0">
                <a:solidFill>
                  <a:srgbClr val="FF9900"/>
                </a:solidFill>
              </a:rPr>
              <a:t>Pes (més baix pes, menys obesitat, menys percepció alt pes); Valoració entorn (més acústica, menys equipaments propers i per a joves); Interès informació (més violència de gènere i sexe, menys drogues).</a:t>
            </a:r>
            <a:endParaRPr lang="ca-ES" sz="1400" cap="none" dirty="0" smtClean="0">
              <a:solidFill>
                <a:srgbClr val="FF9900"/>
              </a:solidFill>
            </a:endParaRPr>
          </a:p>
          <a:p>
            <a:endParaRPr lang="ca-ES" sz="1400" cap="none" dirty="0"/>
          </a:p>
          <a:p>
            <a:r>
              <a:rPr lang="ca-ES" sz="1400" cap="none" dirty="0" smtClean="0">
                <a:solidFill>
                  <a:srgbClr val="00B050"/>
                </a:solidFill>
              </a:rPr>
              <a:t>Capítols amb resultats més positius que província</a:t>
            </a:r>
            <a:r>
              <a:rPr lang="ca-ES" sz="1400" cap="none" dirty="0" smtClean="0">
                <a:solidFill>
                  <a:srgbClr val="00B050"/>
                </a:solidFill>
              </a:rPr>
              <a:t>:</a:t>
            </a:r>
            <a:endParaRPr lang="ca-ES" sz="1400" cap="none" dirty="0" smtClean="0">
              <a:solidFill>
                <a:srgbClr val="00B050"/>
              </a:solidFill>
            </a:endParaRPr>
          </a:p>
          <a:p>
            <a:r>
              <a:rPr lang="ca-ES" sz="1400" cap="none" dirty="0" smtClean="0">
                <a:solidFill>
                  <a:srgbClr val="00B050"/>
                </a:solidFill>
              </a:rPr>
              <a:t>Més ús cinturó cotxe i casc bici; oci cap de setmana (més llegir, menys discos); Amics menys alcohol i borratxeres; Cànnabis (menys consum, freqüència, consum entorn, més percepció perill , més dificultat aconseguir); més coneixement mètodes anticonceptius (diafragma, </a:t>
            </a:r>
            <a:r>
              <a:rPr lang="ca-ES" sz="1400" cap="none" dirty="0" err="1" smtClean="0">
                <a:solidFill>
                  <a:srgbClr val="00B050"/>
                </a:solidFill>
              </a:rPr>
              <a:t>espermicides</a:t>
            </a:r>
            <a:r>
              <a:rPr lang="ca-ES" sz="1400" cap="none" dirty="0" smtClean="0">
                <a:solidFill>
                  <a:srgbClr val="00B050"/>
                </a:solidFill>
              </a:rPr>
              <a:t>); menys </a:t>
            </a:r>
            <a:r>
              <a:rPr lang="ca-ES" sz="1400" cap="none" dirty="0" err="1" smtClean="0">
                <a:solidFill>
                  <a:srgbClr val="00B050"/>
                </a:solidFill>
              </a:rPr>
              <a:t>bullying</a:t>
            </a:r>
            <a:r>
              <a:rPr lang="ca-ES" sz="1400" cap="none" dirty="0" smtClean="0">
                <a:solidFill>
                  <a:srgbClr val="00B050"/>
                </a:solidFill>
              </a:rPr>
              <a:t> actiu.</a:t>
            </a:r>
            <a:endParaRPr lang="ca-ES" sz="1400" cap="none" dirty="0" smtClean="0">
              <a:solidFill>
                <a:srgbClr val="00B050"/>
              </a:solidFill>
            </a:endParaRPr>
          </a:p>
          <a:p>
            <a:endParaRPr lang="es-ES" cap="none" dirty="0"/>
          </a:p>
        </p:txBody>
      </p:sp>
    </p:spTree>
    <p:extLst>
      <p:ext uri="{BB962C8B-B14F-4D97-AF65-F5344CB8AC3E}">
        <p14:creationId xmlns:p14="http://schemas.microsoft.com/office/powerpoint/2010/main" val="3716789649"/>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Text Placeholder 5"/>
          <p:cNvSpPr>
            <a:spLocks noGrp="1"/>
          </p:cNvSpPr>
          <p:nvPr>
            <p:ph type="body" sz="quarter" idx="13"/>
          </p:nvPr>
        </p:nvSpPr>
        <p:spPr>
          <a:xfrm>
            <a:off x="234000" y="170020"/>
            <a:ext cx="6718167" cy="442661"/>
          </a:xfrm>
        </p:spPr>
        <p:txBody>
          <a:bodyPr/>
          <a:lstStyle/>
          <a:p>
            <a:r>
              <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OBJECTIUS DE L’ENQUESTA</a:t>
            </a:r>
          </a:p>
        </p:txBody>
      </p:sp>
      <p:sp>
        <p:nvSpPr>
          <p:cNvPr id="96" name="Text Placeholder 5"/>
          <p:cNvSpPr txBox="1">
            <a:spLocks/>
          </p:cNvSpPr>
          <p:nvPr/>
        </p:nvSpPr>
        <p:spPr>
          <a:xfrm>
            <a:off x="472613" y="803452"/>
            <a:ext cx="7721018" cy="2937968"/>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171450" indent="-171450">
              <a:buFont typeface="Arial" panose="020B0604020202020204" pitchFamily="34" charset="0"/>
              <a:buChar char="•"/>
            </a:pPr>
            <a:r>
              <a:rPr lang="ca-ES" sz="950" dirty="0">
                <a:solidFill>
                  <a:schemeClr val="tx1"/>
                </a:solidFill>
                <a:latin typeface="Verdana" panose="020B0604030504040204" pitchFamily="34" charset="0"/>
                <a:ea typeface="Verdana" panose="020B0604030504040204" pitchFamily="34" charset="0"/>
                <a:cs typeface="Verdana" panose="020B0604030504040204" pitchFamily="34" charset="0"/>
              </a:rPr>
              <a:t>Objectiu general:</a:t>
            </a:r>
          </a:p>
          <a:p>
            <a:endParaRPr lang="ca-ES" sz="950" dirty="0">
              <a:solidFill>
                <a:schemeClr val="tx1"/>
              </a:solidFill>
              <a:latin typeface="Verdana" panose="020B0604030504040204" pitchFamily="34" charset="0"/>
              <a:ea typeface="Verdana" panose="020B0604030504040204" pitchFamily="34" charset="0"/>
              <a:cs typeface="Verdana" panose="020B0604030504040204" pitchFamily="34" charset="0"/>
            </a:endParaRPr>
          </a:p>
          <a:p>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Conèixer alguns hàbits i conductes relacionats amb la salut dels i les adolescents escolaritzats/des en 4t d</a:t>
            </a:r>
            <a:r>
              <a:rPr lang="ca-ES" sz="950" dirty="0">
                <a:solidFill>
                  <a:schemeClr val="tx1"/>
                </a:solidFill>
                <a:latin typeface="Verdana" panose="020B0604030504040204" pitchFamily="34" charset="0"/>
                <a:ea typeface="Verdana" panose="020B0604030504040204" pitchFamily="34" charset="0"/>
                <a:cs typeface="Verdana" panose="020B0604030504040204" pitchFamily="34" charset="0"/>
              </a:rPr>
              <a:t>’ESO.</a:t>
            </a:r>
          </a:p>
          <a:p>
            <a:endParaRPr lang="ca-ES" sz="950" dirty="0">
              <a:solidFill>
                <a:schemeClr val="tx1"/>
              </a:solidFill>
              <a:latin typeface="Verdana" panose="020B0604030504040204" pitchFamily="34" charset="0"/>
              <a:ea typeface="Verdana" panose="020B0604030504040204" pitchFamily="34" charset="0"/>
              <a:cs typeface="Verdana" panose="020B0604030504040204" pitchFamily="34" charset="0"/>
            </a:endParaRPr>
          </a:p>
          <a:p>
            <a:pPr marL="171450" indent="-171450">
              <a:buFont typeface="Arial" panose="020B0604020202020204" pitchFamily="34" charset="0"/>
              <a:buChar char="•"/>
            </a:pPr>
            <a:r>
              <a:rPr lang="ca-ES" sz="950" dirty="0">
                <a:solidFill>
                  <a:schemeClr val="tx1"/>
                </a:solidFill>
                <a:latin typeface="Verdana" panose="020B0604030504040204" pitchFamily="34" charset="0"/>
                <a:ea typeface="Verdana" panose="020B0604030504040204" pitchFamily="34" charset="0"/>
                <a:cs typeface="Verdana" panose="020B0604030504040204" pitchFamily="34" charset="0"/>
              </a:rPr>
              <a:t>Objectius específics:</a:t>
            </a:r>
          </a:p>
          <a:p>
            <a:endParaRPr lang="ca-ES" sz="950" dirty="0">
              <a:solidFill>
                <a:schemeClr val="tx1"/>
              </a:solidFill>
              <a:latin typeface="Verdana" panose="020B0604030504040204" pitchFamily="34" charset="0"/>
              <a:ea typeface="Verdana" panose="020B0604030504040204" pitchFamily="34" charset="0"/>
              <a:cs typeface="Verdana" panose="020B0604030504040204" pitchFamily="34" charset="0"/>
            </a:endParaRPr>
          </a:p>
          <a:p>
            <a:pPr marL="171450" indent="-171450">
              <a:buFontTx/>
              <a:buChar char="-"/>
            </a:pP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Identificar  factors de risc dels i les adolescents escolaritzats/des en 4t d’ESO del municipi de referència.</a:t>
            </a:r>
          </a:p>
          <a:p>
            <a:pPr marL="171450" indent="-171450">
              <a:buFontTx/>
              <a:buChar char="-"/>
            </a:pP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Comparar els comportaments i els factors de risc d’aquests adolescents amb els d’altres poblacions.</a:t>
            </a:r>
          </a:p>
          <a:p>
            <a:pPr marL="171450" indent="-171450">
              <a:buFontTx/>
              <a:buChar char="-"/>
            </a:pP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Monitoritzar les conductes relacionades amb la salut d’aquests adolescents al llarg del temps.</a:t>
            </a:r>
          </a:p>
          <a:p>
            <a:endParaRPr lang="es-ES" cap="none" dirty="0">
              <a:solidFill>
                <a:schemeClr val="tx1"/>
              </a:solidFill>
              <a:latin typeface="Verdana" panose="020B0604030504040204" pitchFamily="34" charset="0"/>
              <a:ea typeface="Verdana" panose="020B0604030504040204" pitchFamily="34" charset="0"/>
              <a:cs typeface="Verdana" panose="020B0604030504040204" pitchFamily="34" charset="0"/>
            </a:endParaRPr>
          </a:p>
          <a:p>
            <a:endParaRPr lang="es-ES" dirty="0">
              <a:solidFill>
                <a:schemeClr val="tx1"/>
              </a:solidFill>
              <a:latin typeface="Verdana" panose="020B0604030504040204" pitchFamily="34" charset="0"/>
              <a:ea typeface="Verdana" panose="020B0604030504040204" pitchFamily="34" charset="0"/>
              <a:cs typeface="Verdana" panose="020B0604030504040204" pitchFamily="34" charset="0"/>
            </a:endParaRPr>
          </a:p>
        </p:txBody>
      </p:sp>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0"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1"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Tree>
    <p:extLst>
      <p:ext uri="{BB962C8B-B14F-4D97-AF65-F5344CB8AC3E}">
        <p14:creationId xmlns:p14="http://schemas.microsoft.com/office/powerpoint/2010/main" val="76150009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15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7" name="16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60</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4"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5"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21" name="Title 19"/>
          <p:cNvSpPr>
            <a:spLocks noGrp="1"/>
          </p:cNvSpPr>
          <p:nvPr>
            <p:ph type="ctrTitle"/>
          </p:nvPr>
        </p:nvSpPr>
        <p:spPr>
          <a:xfrm>
            <a:off x="3781046" y="1815817"/>
            <a:ext cx="5362953" cy="997196"/>
          </a:xfrm>
        </p:spPr>
        <p:txBody>
          <a:bodyPr/>
          <a:lstStyle/>
          <a:p>
            <a:r>
              <a:rPr lang="ca-ES" sz="2400" b="0"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400" b="0"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a:t>
            </a:r>
            <a:r>
              <a:rPr lang="ca-ES" sz="2400" b="0" dirty="0" err="1"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d’ESO</a:t>
            </a:r>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22" name="Text Placeholder 20"/>
          <p:cNvSpPr>
            <a:spLocks noGrp="1"/>
          </p:cNvSpPr>
          <p:nvPr>
            <p:ph type="body" sz="quarter" idx="13"/>
          </p:nvPr>
        </p:nvSpPr>
        <p:spPr>
          <a:xfrm>
            <a:off x="3781047" y="2701637"/>
            <a:ext cx="5136922" cy="1085232"/>
          </a:xfrm>
        </p:spPr>
        <p:txBody>
          <a:bodyPr>
            <a:noAutofit/>
          </a:bodyPr>
          <a:lstStyle/>
          <a:p>
            <a:pPr algn="ctr"/>
            <a:r>
              <a:rPr lang="ca-ES" sz="3200" dirty="0">
                <a:solidFill>
                  <a:srgbClr val="336699"/>
                </a:solidFill>
                <a:latin typeface="Gill Sans MT" panose="020B0502020104020203" pitchFamily="34" charset="0"/>
              </a:rPr>
              <a:t>AN</a:t>
            </a:r>
            <a:r>
              <a:rPr lang="ca-ES" sz="3200" dirty="0">
                <a:solidFill>
                  <a:srgbClr val="336699"/>
                </a:solidFill>
                <a:latin typeface="Verdana" panose="020B0604030504040204" pitchFamily="34" charset="0"/>
                <a:ea typeface="Verdana" panose="020B0604030504040204" pitchFamily="34" charset="0"/>
                <a:cs typeface="Verdana" panose="020B0604030504040204" pitchFamily="34" charset="0"/>
              </a:rPr>
              <a:t>NEX:</a:t>
            </a:r>
          </a:p>
          <a:p>
            <a:pPr marL="457200" indent="-457200" algn="ctr">
              <a:buFont typeface="Arial" panose="020B0604020202020204" pitchFamily="34" charset="0"/>
              <a:buChar char="•"/>
            </a:pPr>
            <a:r>
              <a:rPr lang="ca-ES" sz="3200" dirty="0">
                <a:solidFill>
                  <a:srgbClr val="336699"/>
                </a:solidFill>
                <a:latin typeface="Verdana" panose="020B0604030504040204" pitchFamily="34" charset="0"/>
                <a:ea typeface="Verdana" panose="020B0604030504040204" pitchFamily="34" charset="0"/>
                <a:cs typeface="Verdana" panose="020B0604030504040204" pitchFamily="34" charset="0"/>
              </a:rPr>
              <a:t>Qüestionari</a:t>
            </a:r>
          </a:p>
        </p:txBody>
      </p:sp>
    </p:spTree>
    <p:extLst>
      <p:ext uri="{BB962C8B-B14F-4D97-AF65-F5344CB8AC3E}">
        <p14:creationId xmlns:p14="http://schemas.microsoft.com/office/powerpoint/2010/main" val="210659061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05700" y="777065"/>
            <a:ext cx="2809876" cy="39636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8194"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2630" y="777065"/>
            <a:ext cx="2804636" cy="39624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8195"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18539" y="777065"/>
            <a:ext cx="2796745" cy="39636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12" name="1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61</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1"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4" name="Text Placeholder 5"/>
          <p:cNvSpPr>
            <a:spLocks noGrp="1"/>
          </p:cNvSpPr>
          <p:nvPr>
            <p:ph type="body" sz="quarter" idx="13"/>
          </p:nvPr>
        </p:nvSpPr>
        <p:spPr>
          <a:xfrm>
            <a:off x="182629" y="262486"/>
            <a:ext cx="8811101"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Qüestionari</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56439920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3600" y="777600"/>
            <a:ext cx="2805486" cy="39636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9219"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18400" y="777600"/>
            <a:ext cx="2811679" cy="39636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9220"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06400" y="777600"/>
            <a:ext cx="2803673" cy="39636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62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1"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4"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17" name="Text Placeholder 5"/>
          <p:cNvSpPr>
            <a:spLocks noGrp="1"/>
          </p:cNvSpPr>
          <p:nvPr>
            <p:ph type="body" sz="quarter" idx="13"/>
          </p:nvPr>
        </p:nvSpPr>
        <p:spPr>
          <a:xfrm>
            <a:off x="182629" y="262486"/>
            <a:ext cx="8811101"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Qüestionari</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9360308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3600" y="777600"/>
            <a:ext cx="2798445" cy="39624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0243"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18400" y="777600"/>
            <a:ext cx="2798445" cy="3950018"/>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0244"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06400" y="777600"/>
            <a:ext cx="2798445" cy="39624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63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1"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4"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17" name="Text Placeholder 5"/>
          <p:cNvSpPr>
            <a:spLocks noGrp="1"/>
          </p:cNvSpPr>
          <p:nvPr>
            <p:ph type="body" sz="quarter" idx="13"/>
          </p:nvPr>
        </p:nvSpPr>
        <p:spPr>
          <a:xfrm>
            <a:off x="182629" y="262486"/>
            <a:ext cx="8811101"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Qüestionari</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05135411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3600" y="777600"/>
            <a:ext cx="2798445" cy="39624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1267"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18400" y="777600"/>
            <a:ext cx="2798445" cy="39624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1268"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06400" y="777600"/>
            <a:ext cx="2804636" cy="3956209"/>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64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1"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4"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17" name="Text Placeholder 5"/>
          <p:cNvSpPr>
            <a:spLocks noGrp="1"/>
          </p:cNvSpPr>
          <p:nvPr>
            <p:ph type="body" sz="quarter" idx="13"/>
          </p:nvPr>
        </p:nvSpPr>
        <p:spPr>
          <a:xfrm>
            <a:off x="182629" y="262486"/>
            <a:ext cx="8811101"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Qüestionari</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53221483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3600" y="777600"/>
            <a:ext cx="2804636" cy="39624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2291"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18400" y="777600"/>
            <a:ext cx="2817019" cy="3956209"/>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2292"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06400" y="777600"/>
            <a:ext cx="2798445" cy="3974783"/>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65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1"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4"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17" name="Text Placeholder 5"/>
          <p:cNvSpPr>
            <a:spLocks noGrp="1"/>
          </p:cNvSpPr>
          <p:nvPr>
            <p:ph type="body" sz="quarter" idx="13"/>
          </p:nvPr>
        </p:nvSpPr>
        <p:spPr>
          <a:xfrm>
            <a:off x="182629" y="262486"/>
            <a:ext cx="8811101"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Qüestionari</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07679945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3600" y="777600"/>
            <a:ext cx="2804636" cy="3974783"/>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3315"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18400" y="777600"/>
            <a:ext cx="2810828" cy="3956209"/>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3316"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06400" y="777600"/>
            <a:ext cx="2798445" cy="3974783"/>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66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1"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4"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17" name="Text Placeholder 5"/>
          <p:cNvSpPr>
            <a:spLocks noGrp="1"/>
          </p:cNvSpPr>
          <p:nvPr>
            <p:ph type="body" sz="quarter" idx="13"/>
          </p:nvPr>
        </p:nvSpPr>
        <p:spPr>
          <a:xfrm>
            <a:off x="182629" y="262486"/>
            <a:ext cx="8811101"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Qüestionari</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96236928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3600" y="777600"/>
            <a:ext cx="2792254" cy="3968591"/>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4339"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18400" y="777600"/>
            <a:ext cx="2810828" cy="39624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4340"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06400" y="777600"/>
            <a:ext cx="2804636" cy="3974783"/>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67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1"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4"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17" name="Text Placeholder 5"/>
          <p:cNvSpPr>
            <a:spLocks noGrp="1"/>
          </p:cNvSpPr>
          <p:nvPr>
            <p:ph type="body" sz="quarter" idx="13"/>
          </p:nvPr>
        </p:nvSpPr>
        <p:spPr>
          <a:xfrm>
            <a:off x="182629" y="262486"/>
            <a:ext cx="8811101"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Qüestionari</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52440897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3600" y="777600"/>
            <a:ext cx="2804636" cy="3956209"/>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5363"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18400" y="777600"/>
            <a:ext cx="2804636" cy="39624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5364"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206400" y="777600"/>
            <a:ext cx="2798445" cy="3956209"/>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68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1"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12"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4"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17" name="Text Placeholder 5"/>
          <p:cNvSpPr>
            <a:spLocks noGrp="1"/>
          </p:cNvSpPr>
          <p:nvPr>
            <p:ph type="body" sz="quarter" idx="13"/>
          </p:nvPr>
        </p:nvSpPr>
        <p:spPr>
          <a:xfrm>
            <a:off x="182629" y="262486"/>
            <a:ext cx="8811101"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Qüestionari</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58219121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15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69</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4"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a:p>
            <a:pPr algn="r"/>
            <a:endParaRPr lang="es-ES" sz="1200" dirty="0">
              <a:latin typeface="Verdana" panose="020B0604030504040204" pitchFamily="34" charset="0"/>
              <a:ea typeface="Verdana" panose="020B0604030504040204" pitchFamily="34" charset="0"/>
              <a:cs typeface="Verdana" panose="020B0604030504040204" pitchFamily="34" charset="0"/>
            </a:endParaRPr>
          </a:p>
        </p:txBody>
      </p:sp>
      <p:pic>
        <p:nvPicPr>
          <p:cNvPr id="18"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7"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22" name="Text Placeholder 20"/>
          <p:cNvSpPr>
            <a:spLocks noGrp="1"/>
          </p:cNvSpPr>
          <p:nvPr>
            <p:ph type="body" sz="quarter" idx="13"/>
          </p:nvPr>
        </p:nvSpPr>
        <p:spPr>
          <a:xfrm>
            <a:off x="3781047" y="2593571"/>
            <a:ext cx="5271292" cy="1366097"/>
          </a:xfrm>
        </p:spPr>
        <p:txBody>
          <a:bodyPr>
            <a:noAutofit/>
          </a:bodyPr>
          <a:lstStyle/>
          <a:p>
            <a:pPr algn="ctr"/>
            <a:r>
              <a:rPr lang="ca-ES" sz="3200" dirty="0">
                <a:solidFill>
                  <a:srgbClr val="336699"/>
                </a:solidFill>
                <a:latin typeface="Verdana" panose="020B0604030504040204" pitchFamily="34" charset="0"/>
                <a:ea typeface="Verdana" panose="020B0604030504040204" pitchFamily="34" charset="0"/>
                <a:cs typeface="Verdana" panose="020B0604030504040204" pitchFamily="34" charset="0"/>
              </a:rPr>
              <a:t>ANNEX:</a:t>
            </a:r>
          </a:p>
          <a:p>
            <a:pPr marL="457200" indent="-457200" algn="ctr">
              <a:buFont typeface="Arial" panose="020B0604020202020204" pitchFamily="34" charset="0"/>
              <a:buChar char="•"/>
            </a:pPr>
            <a:r>
              <a:rPr lang="ca-ES" sz="2800" dirty="0">
                <a:solidFill>
                  <a:srgbClr val="336699"/>
                </a:solidFill>
                <a:latin typeface="Verdana" panose="020B0604030504040204" pitchFamily="34" charset="0"/>
                <a:ea typeface="Verdana" panose="020B0604030504040204" pitchFamily="34" charset="0"/>
                <a:cs typeface="Verdana" panose="020B0604030504040204" pitchFamily="34" charset="0"/>
              </a:rPr>
              <a:t>Metodologia i descripció principals indicadors</a:t>
            </a:r>
          </a:p>
        </p:txBody>
      </p:sp>
    </p:spTree>
    <p:extLst>
      <p:ext uri="{BB962C8B-B14F-4D97-AF65-F5344CB8AC3E}">
        <p14:creationId xmlns:p14="http://schemas.microsoft.com/office/powerpoint/2010/main" val="364570731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13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20" name="19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7"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pic>
        <p:nvPicPr>
          <p:cNvPr id="18"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16" name="Title 19"/>
          <p:cNvSpPr>
            <a:spLocks noGrp="1"/>
          </p:cNvSpPr>
          <p:nvPr>
            <p:ph type="ctrTitle"/>
          </p:nvPr>
        </p:nvSpPr>
        <p:spPr>
          <a:xfrm>
            <a:off x="3898647" y="1898917"/>
            <a:ext cx="5245352" cy="830997"/>
          </a:xfrm>
        </p:spPr>
        <p:txBody>
          <a:bodyPr/>
          <a:lstStyle/>
          <a:p>
            <a: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br>
              <a:rPr lang="ca-ES" sz="24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4t d’ESO</a:t>
            </a:r>
            <a:br>
              <a:rPr lang="ca-ES" sz="28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br>
            <a:endParaRPr lang="ca-ES" sz="700" b="0"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
        <p:nvSpPr>
          <p:cNvPr id="15" name="Text Placeholder 20"/>
          <p:cNvSpPr>
            <a:spLocks noGrp="1"/>
          </p:cNvSpPr>
          <p:nvPr>
            <p:ph type="body" sz="quarter" idx="13"/>
          </p:nvPr>
        </p:nvSpPr>
        <p:spPr>
          <a:xfrm>
            <a:off x="3781047" y="3060000"/>
            <a:ext cx="4530746" cy="418040"/>
          </a:xfrm>
        </p:spPr>
        <p:txBody>
          <a:bodyPr>
            <a:noAutofit/>
          </a:bodyPr>
          <a:lstStyle/>
          <a:p>
            <a:pPr algn="ctr"/>
            <a:r>
              <a:rPr lang="ca-ES" sz="3200" dirty="0">
                <a:solidFill>
                  <a:srgbClr val="336699"/>
                </a:solidFill>
                <a:latin typeface="Verdana" panose="020B0604030504040204" pitchFamily="34" charset="0"/>
                <a:ea typeface="Verdana" panose="020B0604030504040204" pitchFamily="34" charset="0"/>
                <a:cs typeface="Verdana" panose="020B0604030504040204" pitchFamily="34" charset="0"/>
              </a:rPr>
              <a:t>METODOLOGIA</a:t>
            </a:r>
          </a:p>
        </p:txBody>
      </p:sp>
    </p:spTree>
    <p:extLst>
      <p:ext uri="{BB962C8B-B14F-4D97-AF65-F5344CB8AC3E}">
        <p14:creationId xmlns:p14="http://schemas.microsoft.com/office/powerpoint/2010/main" val="31941760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70</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0" name="Text Placeholder 5"/>
          <p:cNvSpPr txBox="1">
            <a:spLocks/>
          </p:cNvSpPr>
          <p:nvPr/>
        </p:nvSpPr>
        <p:spPr>
          <a:xfrm>
            <a:off x="472613" y="1586327"/>
            <a:ext cx="7721018" cy="2937968"/>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endParaRPr lang="ca-ES" sz="950" dirty="0">
              <a:solidFill>
                <a:schemeClr val="tx1"/>
              </a:solidFill>
              <a:latin typeface="Verdana" panose="020B0604030504040204" pitchFamily="34" charset="0"/>
              <a:ea typeface="Verdana" panose="020B0604030504040204" pitchFamily="34" charset="0"/>
              <a:cs typeface="Verdana" panose="020B0604030504040204" pitchFamily="34" charset="0"/>
            </a:endParaRPr>
          </a:p>
        </p:txBody>
      </p:sp>
      <p:sp>
        <p:nvSpPr>
          <p:cNvPr id="8"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3" name="2 Rectángulo"/>
          <p:cNvSpPr/>
          <p:nvPr/>
        </p:nvSpPr>
        <p:spPr>
          <a:xfrm>
            <a:off x="234000" y="831273"/>
            <a:ext cx="8473272" cy="3693319"/>
          </a:xfrm>
          <a:prstGeom prst="rect">
            <a:avLst/>
          </a:prstGeom>
        </p:spPr>
        <p:txBody>
          <a:bodyPr wrap="square">
            <a:spAutoFit/>
          </a:bodyPr>
          <a:lstStyle/>
          <a:p>
            <a:r>
              <a:rPr lang="ca-ES" sz="900" b="1" dirty="0" smtClean="0">
                <a:latin typeface="Verdana" panose="020B0604030504040204" pitchFamily="34" charset="0"/>
                <a:ea typeface="Verdana" panose="020B0604030504040204" pitchFamily="34" charset="0"/>
                <a:cs typeface="Verdana" panose="020B0604030504040204" pitchFamily="34" charset="0"/>
              </a:rPr>
              <a:t>1</a:t>
            </a:r>
            <a:r>
              <a:rPr lang="ca-ES" sz="900" b="1" dirty="0">
                <a:latin typeface="Verdana" panose="020B0604030504040204" pitchFamily="34" charset="0"/>
                <a:ea typeface="Verdana" panose="020B0604030504040204" pitchFamily="34" charset="0"/>
                <a:cs typeface="Verdana" panose="020B0604030504040204" pitchFamily="34" charset="0"/>
              </a:rPr>
              <a:t>. Criteris d’exclusió per l’anàlisi de dades</a:t>
            </a:r>
            <a:endParaRPr lang="es-ES" sz="900" dirty="0">
              <a:latin typeface="Verdana" panose="020B0604030504040204" pitchFamily="34" charset="0"/>
              <a:ea typeface="Verdana" panose="020B0604030504040204" pitchFamily="34" charset="0"/>
              <a:cs typeface="Verdana" panose="020B0604030504040204" pitchFamily="34" charset="0"/>
            </a:endParaRPr>
          </a:p>
          <a:p>
            <a:pPr>
              <a:lnSpc>
                <a:spcPct val="150000"/>
              </a:lnSpc>
            </a:pPr>
            <a:r>
              <a:rPr lang="ca-ES" sz="900" dirty="0" smtClean="0">
                <a:latin typeface="Verdana" panose="020B0604030504040204" pitchFamily="34" charset="0"/>
                <a:ea typeface="Verdana" panose="020B0604030504040204" pitchFamily="34" charset="0"/>
                <a:cs typeface="Verdana" panose="020B0604030504040204" pitchFamily="34" charset="0"/>
              </a:rPr>
              <a:t>S’han exclosos </a:t>
            </a:r>
            <a:r>
              <a:rPr lang="ca-ES" sz="900" dirty="0">
                <a:latin typeface="Verdana" panose="020B0604030504040204" pitchFamily="34" charset="0"/>
                <a:ea typeface="Verdana" panose="020B0604030504040204" pitchFamily="34" charset="0"/>
                <a:cs typeface="Verdana" panose="020B0604030504040204" pitchFamily="34" charset="0"/>
              </a:rPr>
              <a:t>de l’anàlisi els qüestionaris que:</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690740" lvl="1" indent="-228600">
              <a:lnSpc>
                <a:spcPct val="150000"/>
              </a:lnSpc>
              <a:buFont typeface="+mj-lt"/>
              <a:buAutoNum type="alphaLcPeriod"/>
            </a:pPr>
            <a:r>
              <a:rPr lang="ca-ES" sz="900" dirty="0">
                <a:latin typeface="Verdana" panose="020B0604030504040204" pitchFamily="34" charset="0"/>
                <a:ea typeface="Verdana" panose="020B0604030504040204" pitchFamily="34" charset="0"/>
                <a:cs typeface="Verdana" panose="020B0604030504040204" pitchFamily="34" charset="0"/>
              </a:rPr>
              <a:t>Edat: aquells que estiguin fora del rang de 14-17 anys, així com per deixar el camp edat en blanc o no respondre-la correctament.</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690740" lvl="1" indent="-228600">
              <a:lnSpc>
                <a:spcPct val="150000"/>
              </a:lnSpc>
              <a:buFont typeface="+mj-lt"/>
              <a:buAutoNum type="alphaLcPeriod"/>
            </a:pPr>
            <a:r>
              <a:rPr lang="ca-ES" sz="900" dirty="0">
                <a:latin typeface="Verdana" panose="020B0604030504040204" pitchFamily="34" charset="0"/>
                <a:ea typeface="Verdana" panose="020B0604030504040204" pitchFamily="34" charset="0"/>
                <a:cs typeface="Verdana" panose="020B0604030504040204" pitchFamily="34" charset="0"/>
              </a:rPr>
              <a:t>Sexe: quan no s’indiqui el sexe en el qüestionari, el camp en </a:t>
            </a:r>
            <a:r>
              <a:rPr lang="ca-ES" sz="900" dirty="0" smtClean="0">
                <a:latin typeface="Verdana" panose="020B0604030504040204" pitchFamily="34" charset="0"/>
                <a:ea typeface="Verdana" panose="020B0604030504040204" pitchFamily="34" charset="0"/>
                <a:cs typeface="Verdana" panose="020B0604030504040204" pitchFamily="34" charset="0"/>
              </a:rPr>
              <a:t>blanc.</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690740" lvl="1" indent="-228600">
              <a:lnSpc>
                <a:spcPct val="150000"/>
              </a:lnSpc>
              <a:buFont typeface="+mj-lt"/>
              <a:buAutoNum type="alphaLcPeriod"/>
            </a:pPr>
            <a:r>
              <a:rPr lang="ca-ES" sz="900" dirty="0">
                <a:latin typeface="Verdana" panose="020B0604030504040204" pitchFamily="34" charset="0"/>
                <a:ea typeface="Verdana" panose="020B0604030504040204" pitchFamily="34" charset="0"/>
                <a:cs typeface="Verdana" panose="020B0604030504040204" pitchFamily="34" charset="0"/>
              </a:rPr>
              <a:t>Enquestes: aquelles que tinguin en blanc tres o quatre blocs de preguntes i aquelles en les que es detectin respostes a </a:t>
            </a:r>
            <a:r>
              <a:rPr lang="ca-ES" sz="900" dirty="0" smtClean="0">
                <a:latin typeface="Verdana" panose="020B0604030504040204" pitchFamily="34" charset="0"/>
                <a:ea typeface="Verdana" panose="020B0604030504040204" pitchFamily="34" charset="0"/>
                <a:cs typeface="Verdana" panose="020B0604030504040204" pitchFamily="34" charset="0"/>
              </a:rPr>
              <a:t>l’atzar.</a:t>
            </a:r>
            <a:endParaRPr lang="es-ES" sz="900" dirty="0">
              <a:latin typeface="Verdana" panose="020B0604030504040204" pitchFamily="34" charset="0"/>
              <a:ea typeface="Verdana" panose="020B0604030504040204" pitchFamily="34" charset="0"/>
              <a:cs typeface="Verdana" panose="020B0604030504040204" pitchFamily="34" charset="0"/>
            </a:endParaRPr>
          </a:p>
          <a:p>
            <a:r>
              <a:rPr lang="es-ES" dirty="0" smtClean="0"/>
              <a:t> </a:t>
            </a:r>
            <a:endParaRPr lang="es-ES" sz="1000" dirty="0" smtClean="0"/>
          </a:p>
          <a:p>
            <a:r>
              <a:rPr lang="ca-ES" sz="900" b="1" dirty="0" smtClean="0">
                <a:latin typeface="Verdana" panose="020B0604030504040204" pitchFamily="34" charset="0"/>
                <a:ea typeface="Verdana" panose="020B0604030504040204" pitchFamily="34" charset="0"/>
                <a:cs typeface="Verdana" panose="020B0604030504040204" pitchFamily="34" charset="0"/>
              </a:rPr>
              <a:t>2. Agrupament/creació de noves variables per l’anàlisi</a:t>
            </a:r>
          </a:p>
          <a:p>
            <a:pPr indent="266700"/>
            <a:r>
              <a:rPr lang="ca-ES" sz="900" b="1"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a. Titularitat del centre</a:t>
            </a:r>
            <a:endParaRPr lang="es-ES" sz="900"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endParaRPr>
          </a:p>
          <a:p>
            <a:pPr marL="266700">
              <a:lnSpc>
                <a:spcPct val="150000"/>
              </a:lnSpc>
            </a:pPr>
            <a:r>
              <a:rPr lang="ca-ES" sz="900" dirty="0" smtClean="0">
                <a:latin typeface="Verdana" panose="020B0604030504040204" pitchFamily="34" charset="0"/>
                <a:ea typeface="Verdana" panose="020B0604030504040204" pitchFamily="34" charset="0"/>
                <a:cs typeface="Verdana" panose="020B0604030504040204" pitchFamily="34" charset="0"/>
              </a:rPr>
              <a:t>La titularitat del centre es definirà en dues categories:</a:t>
            </a:r>
            <a:endParaRPr lang="es-ES" sz="900" dirty="0" smtClean="0">
              <a:latin typeface="Verdana" panose="020B0604030504040204" pitchFamily="34" charset="0"/>
              <a:ea typeface="Verdana" panose="020B0604030504040204" pitchFamily="34" charset="0"/>
              <a:cs typeface="Verdana" panose="020B0604030504040204" pitchFamily="34" charset="0"/>
            </a:endParaRPr>
          </a:p>
          <a:p>
            <a:pPr marL="266700" lvl="0">
              <a:lnSpc>
                <a:spcPct val="150000"/>
              </a:lnSpc>
              <a:buFont typeface="Verdana" panose="020B0604030504040204" pitchFamily="34" charset="0"/>
              <a:buChar char="‒"/>
            </a:pPr>
            <a:r>
              <a:rPr lang="ca-ES" sz="900" dirty="0" smtClean="0">
                <a:latin typeface="Verdana" panose="020B0604030504040204" pitchFamily="34" charset="0"/>
                <a:ea typeface="Verdana" panose="020B0604030504040204" pitchFamily="34" charset="0"/>
                <a:cs typeface="Verdana" panose="020B0604030504040204" pitchFamily="34" charset="0"/>
              </a:rPr>
              <a:t> Pública</a:t>
            </a:r>
            <a:endParaRPr lang="es-ES" sz="900" dirty="0" smtClean="0">
              <a:latin typeface="Verdana" panose="020B0604030504040204" pitchFamily="34" charset="0"/>
              <a:ea typeface="Verdana" panose="020B0604030504040204" pitchFamily="34" charset="0"/>
              <a:cs typeface="Verdana" panose="020B0604030504040204" pitchFamily="34" charset="0"/>
            </a:endParaRPr>
          </a:p>
          <a:p>
            <a:pPr marL="266700" lvl="0">
              <a:lnSpc>
                <a:spcPct val="150000"/>
              </a:lnSpc>
              <a:buFont typeface="Verdana" panose="020B0604030504040204" pitchFamily="34" charset="0"/>
              <a:buChar char="‒"/>
            </a:pPr>
            <a:r>
              <a:rPr lang="ca-ES" sz="900" dirty="0" smtClean="0">
                <a:latin typeface="Verdana" panose="020B0604030504040204" pitchFamily="34" charset="0"/>
                <a:ea typeface="Verdana" panose="020B0604030504040204" pitchFamily="34" charset="0"/>
                <a:cs typeface="Verdana" panose="020B0604030504040204" pitchFamily="34" charset="0"/>
              </a:rPr>
              <a:t> Privada/Concertada</a:t>
            </a:r>
          </a:p>
          <a:p>
            <a:pPr marL="266700" lvl="0">
              <a:lnSpc>
                <a:spcPct val="150000"/>
              </a:lnSpc>
            </a:pPr>
            <a:r>
              <a:rPr lang="ca-ES" sz="900" b="1"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b. Nivell socioeconòmic de l’alumne/a FAS (P6, P7, P8 i P9)</a:t>
            </a:r>
            <a:endParaRPr lang="es-ES" sz="900"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endParaRPr>
          </a:p>
          <a:p>
            <a:pPr marL="266700">
              <a:lnSpc>
                <a:spcPct val="150000"/>
              </a:lnSpc>
            </a:pPr>
            <a:r>
              <a:rPr lang="ca-ES" sz="900" dirty="0" smtClean="0">
                <a:latin typeface="Verdana" panose="020B0604030504040204" pitchFamily="34" charset="0"/>
                <a:ea typeface="Verdana" panose="020B0604030504040204" pitchFamily="34" charset="0"/>
                <a:cs typeface="Verdana" panose="020B0604030504040204" pitchFamily="34" charset="0"/>
              </a:rPr>
              <a:t>Creació de la variable FAMILY AFFLUENCE SCALE (FAS) que suposa una mesura individual basada en un conjunt de preguntes relacionades amb la riquesa de la família de l’alumne. Es va sumar la puntuació total en base a les respostes dels alumnes a cadascuna de les quatre preguntes i es defineix el FAS en 3 categories:</a:t>
            </a:r>
            <a:endParaRPr lang="es-ES" sz="900" dirty="0" smtClean="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r>
              <a:rPr lang="ca-ES" sz="900" dirty="0" smtClean="0">
                <a:latin typeface="Verdana" panose="020B0604030504040204" pitchFamily="34" charset="0"/>
                <a:ea typeface="Verdana" panose="020B0604030504040204" pitchFamily="34" charset="0"/>
                <a:cs typeface="Verdana" panose="020B0604030504040204" pitchFamily="34" charset="0"/>
              </a:rPr>
              <a:t>FAS baix (puntuació total 0-3): nivell socioeconòmic baix</a:t>
            </a:r>
            <a:endParaRPr lang="es-ES" sz="900" dirty="0" smtClean="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r>
              <a:rPr lang="ca-ES" sz="900" dirty="0" smtClean="0">
                <a:latin typeface="Verdana" panose="020B0604030504040204" pitchFamily="34" charset="0"/>
                <a:ea typeface="Verdana" panose="020B0604030504040204" pitchFamily="34" charset="0"/>
                <a:cs typeface="Verdana" panose="020B0604030504040204" pitchFamily="34" charset="0"/>
              </a:rPr>
              <a:t>FAS mig (puntuació total 4-5): nivell socioeconòmic mig</a:t>
            </a:r>
            <a:endParaRPr lang="es-ES" sz="900" dirty="0" smtClean="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r>
              <a:rPr lang="ca-ES" sz="900" dirty="0" smtClean="0">
                <a:latin typeface="Verdana" panose="020B0604030504040204" pitchFamily="34" charset="0"/>
                <a:ea typeface="Verdana" panose="020B0604030504040204" pitchFamily="34" charset="0"/>
                <a:cs typeface="Verdana" panose="020B0604030504040204" pitchFamily="34" charset="0"/>
              </a:rPr>
              <a:t>FAS alt (puntuació total 6-7): nivell socioeconòmic alt</a:t>
            </a:r>
            <a:endParaRPr lang="es-ES" sz="900" dirty="0" smtClean="0">
              <a:latin typeface="Verdana" panose="020B0604030504040204" pitchFamily="34" charset="0"/>
              <a:ea typeface="Verdana" panose="020B0604030504040204" pitchFamily="34" charset="0"/>
              <a:cs typeface="Verdana" panose="020B0604030504040204" pitchFamily="34" charset="0"/>
            </a:endParaRPr>
          </a:p>
        </p:txBody>
      </p:sp>
      <p:sp>
        <p:nvSpPr>
          <p:cNvPr id="11"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17" name="Text Placeholder 5"/>
          <p:cNvSpPr>
            <a:spLocks noGrp="1"/>
          </p:cNvSpPr>
          <p:nvPr>
            <p:ph type="body" sz="quarter" idx="13"/>
          </p:nvPr>
        </p:nvSpPr>
        <p:spPr>
          <a:xfrm>
            <a:off x="182629" y="262486"/>
            <a:ext cx="8811101"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Metodologia i descripció principals indicadors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44803598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71</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0" name="Text Placeholder 5"/>
          <p:cNvSpPr txBox="1">
            <a:spLocks/>
          </p:cNvSpPr>
          <p:nvPr/>
        </p:nvSpPr>
        <p:spPr>
          <a:xfrm>
            <a:off x="472613" y="1586327"/>
            <a:ext cx="7721018" cy="2937968"/>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endParaRPr lang="ca-ES" sz="950" dirty="0">
              <a:solidFill>
                <a:schemeClr val="tx1"/>
              </a:solidFill>
              <a:latin typeface="Verdana" panose="020B0604030504040204" pitchFamily="34" charset="0"/>
              <a:ea typeface="Verdana" panose="020B0604030504040204" pitchFamily="34" charset="0"/>
              <a:cs typeface="Verdana" panose="020B0604030504040204" pitchFamily="34" charset="0"/>
            </a:endParaRPr>
          </a:p>
        </p:txBody>
      </p:sp>
      <p:sp>
        <p:nvSpPr>
          <p:cNvPr id="8"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4" name="3 Rectángulo"/>
          <p:cNvSpPr/>
          <p:nvPr/>
        </p:nvSpPr>
        <p:spPr>
          <a:xfrm>
            <a:off x="233999" y="697373"/>
            <a:ext cx="8474400" cy="4247317"/>
          </a:xfrm>
          <a:prstGeom prst="rect">
            <a:avLst/>
          </a:prstGeom>
        </p:spPr>
        <p:txBody>
          <a:bodyPr wrap="square">
            <a:spAutoFit/>
          </a:bodyPr>
          <a:lstStyle/>
          <a:p>
            <a:pPr marL="266700" lvl="0">
              <a:lnSpc>
                <a:spcPct val="150000"/>
              </a:lnSpc>
            </a:pPr>
            <a:r>
              <a:rPr lang="ca-ES" sz="900" b="1" dirty="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c. Lloc d’origen (P4)</a:t>
            </a:r>
            <a:endParaRPr lang="es-ES" sz="900" dirty="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endParaRPr>
          </a:p>
          <a:p>
            <a:pPr marL="266700">
              <a:lnSpc>
                <a:spcPct val="150000"/>
              </a:lnSpc>
            </a:pPr>
            <a:r>
              <a:rPr lang="ca-ES" sz="900" dirty="0">
                <a:latin typeface="Verdana" panose="020B0604030504040204" pitchFamily="34" charset="0"/>
                <a:ea typeface="Verdana" panose="020B0604030504040204" pitchFamily="34" charset="0"/>
                <a:cs typeface="Verdana" panose="020B0604030504040204" pitchFamily="34" charset="0"/>
              </a:rPr>
              <a:t>En base al país de naixement de l’alumne/a, del pare i de la mare es crearà la variable “trajectòria migratòria familiar” categoritzada en:</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r>
              <a:rPr lang="ca-ES" sz="900" dirty="0">
                <a:latin typeface="Verdana" panose="020B0604030504040204" pitchFamily="34" charset="0"/>
                <a:ea typeface="Verdana" panose="020B0604030504040204" pitchFamily="34" charset="0"/>
                <a:cs typeface="Verdana" panose="020B0604030504040204" pitchFamily="34" charset="0"/>
              </a:rPr>
              <a:t>Autòcton: Alumne/a, pare i mare nascuts a Espanya (inclòs Catalunya</a:t>
            </a:r>
            <a:r>
              <a:rPr lang="ca-ES" sz="900" dirty="0" smtClean="0">
                <a:latin typeface="Verdana" panose="020B0604030504040204" pitchFamily="34" charset="0"/>
                <a:ea typeface="Verdana" panose="020B0604030504040204" pitchFamily="34" charset="0"/>
                <a:cs typeface="Verdana" panose="020B0604030504040204" pitchFamily="34" charset="0"/>
              </a:rPr>
              <a:t>).</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r>
              <a:rPr lang="ca-ES" sz="900" dirty="0">
                <a:latin typeface="Verdana" panose="020B0604030504040204" pitchFamily="34" charset="0"/>
                <a:ea typeface="Verdana" panose="020B0604030504040204" pitchFamily="34" charset="0"/>
                <a:cs typeface="Verdana" panose="020B0604030504040204" pitchFamily="34" charset="0"/>
              </a:rPr>
              <a:t>Immigrant de 1a generació: Alumne/a nascut/da fora d’Espanya independentment del país de naixement del pare i la mare.</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r>
              <a:rPr lang="ca-ES" sz="900" dirty="0">
                <a:latin typeface="Verdana" panose="020B0604030504040204" pitchFamily="34" charset="0"/>
                <a:ea typeface="Verdana" panose="020B0604030504040204" pitchFamily="34" charset="0"/>
                <a:cs typeface="Verdana" panose="020B0604030504040204" pitchFamily="34" charset="0"/>
              </a:rPr>
              <a:t>Immigrant de 2a generació: Alumne/a nascut/da a Espanya amb pare i/o mare nascuts fora d’Espanya.</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266700" lvl="0">
              <a:lnSpc>
                <a:spcPct val="150000"/>
              </a:lnSpc>
            </a:pPr>
            <a:r>
              <a:rPr lang="ca-ES" sz="900" b="1" dirty="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d. Estructura familiar (P3)</a:t>
            </a:r>
            <a:endParaRPr lang="es-ES" sz="900" dirty="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endParaRPr>
          </a:p>
          <a:p>
            <a:pPr marL="266700">
              <a:lnSpc>
                <a:spcPct val="150000"/>
              </a:lnSpc>
            </a:pPr>
            <a:r>
              <a:rPr lang="ca-ES" sz="900" dirty="0">
                <a:latin typeface="Verdana" panose="020B0604030504040204" pitchFamily="34" charset="0"/>
                <a:ea typeface="Verdana" panose="020B0604030504040204" pitchFamily="34" charset="0"/>
                <a:cs typeface="Verdana" panose="020B0604030504040204" pitchFamily="34" charset="0"/>
              </a:rPr>
              <a:t>Es crearà aquesta nova variable en base a les persones que conviuen amb ell/a </a:t>
            </a:r>
            <a:r>
              <a:rPr lang="ca-ES" sz="900" dirty="0" err="1">
                <a:latin typeface="Verdana" panose="020B0604030504040204" pitchFamily="34" charset="0"/>
                <a:ea typeface="Verdana" panose="020B0604030504040204" pitchFamily="34" charset="0"/>
                <a:cs typeface="Verdana" panose="020B0604030504040204" pitchFamily="34" charset="0"/>
              </a:rPr>
              <a:t>a</a:t>
            </a:r>
            <a:r>
              <a:rPr lang="ca-ES" sz="900" dirty="0">
                <a:latin typeface="Verdana" panose="020B0604030504040204" pitchFamily="34" charset="0"/>
                <a:ea typeface="Verdana" panose="020B0604030504040204" pitchFamily="34" charset="0"/>
                <a:cs typeface="Verdana" panose="020B0604030504040204" pitchFamily="34" charset="0"/>
              </a:rPr>
              <a:t> casa. Es consideren 4 categories:</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438150" indent="-171450">
              <a:lnSpc>
                <a:spcPct val="150000"/>
              </a:lnSpc>
              <a:buFont typeface="Verdana" panose="020B0604030504040204" pitchFamily="34" charset="0"/>
              <a:buChar char="‒"/>
            </a:pPr>
            <a:r>
              <a:rPr lang="ca-ES" sz="900" dirty="0">
                <a:latin typeface="Verdana" panose="020B0604030504040204" pitchFamily="34" charset="0"/>
                <a:ea typeface="Verdana" panose="020B0604030504040204" pitchFamily="34" charset="0"/>
                <a:cs typeface="Verdana" panose="020B0604030504040204" pitchFamily="34" charset="0"/>
              </a:rPr>
              <a:t>Família </a:t>
            </a:r>
            <a:r>
              <a:rPr lang="ca-ES" sz="900" dirty="0" err="1">
                <a:latin typeface="Verdana" panose="020B0604030504040204" pitchFamily="34" charset="0"/>
                <a:ea typeface="Verdana" panose="020B0604030504040204" pitchFamily="34" charset="0"/>
                <a:cs typeface="Verdana" panose="020B0604030504040204" pitchFamily="34" charset="0"/>
              </a:rPr>
              <a:t>biparenteral</a:t>
            </a:r>
            <a:r>
              <a:rPr lang="ca-ES" sz="900" dirty="0">
                <a:latin typeface="Verdana" panose="020B0604030504040204" pitchFamily="34" charset="0"/>
                <a:ea typeface="Verdana" panose="020B0604030504040204" pitchFamily="34" charset="0"/>
                <a:cs typeface="Verdana" panose="020B0604030504040204" pitchFamily="34" charset="0"/>
              </a:rPr>
              <a:t> quan conviu amb el pare i la </a:t>
            </a:r>
            <a:r>
              <a:rPr lang="ca-ES" sz="900" dirty="0" smtClean="0">
                <a:latin typeface="Verdana" panose="020B0604030504040204" pitchFamily="34" charset="0"/>
                <a:ea typeface="Verdana" panose="020B0604030504040204" pitchFamily="34" charset="0"/>
                <a:cs typeface="Verdana" panose="020B0604030504040204" pitchFamily="34" charset="0"/>
              </a:rPr>
              <a:t>mare.</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438150" indent="-171450">
              <a:lnSpc>
                <a:spcPct val="150000"/>
              </a:lnSpc>
              <a:buFont typeface="Verdana" panose="020B0604030504040204" pitchFamily="34" charset="0"/>
              <a:buChar char="‒"/>
            </a:pPr>
            <a:r>
              <a:rPr lang="ca-ES" sz="900" dirty="0">
                <a:latin typeface="Verdana" panose="020B0604030504040204" pitchFamily="34" charset="0"/>
                <a:ea typeface="Verdana" panose="020B0604030504040204" pitchFamily="34" charset="0"/>
                <a:cs typeface="Verdana" panose="020B0604030504040204" pitchFamily="34" charset="0"/>
              </a:rPr>
              <a:t>Família monoparental quan conviu només amb la mare o el </a:t>
            </a:r>
            <a:r>
              <a:rPr lang="ca-ES" sz="900" dirty="0" smtClean="0">
                <a:latin typeface="Verdana" panose="020B0604030504040204" pitchFamily="34" charset="0"/>
                <a:ea typeface="Verdana" panose="020B0604030504040204" pitchFamily="34" charset="0"/>
                <a:cs typeface="Verdana" panose="020B0604030504040204" pitchFamily="34" charset="0"/>
              </a:rPr>
              <a:t>pare.</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438150" indent="-171450">
              <a:lnSpc>
                <a:spcPct val="150000"/>
              </a:lnSpc>
              <a:buFont typeface="Verdana" panose="020B0604030504040204" pitchFamily="34" charset="0"/>
              <a:buChar char="‒"/>
            </a:pPr>
            <a:r>
              <a:rPr lang="ca-ES" sz="900" dirty="0">
                <a:latin typeface="Verdana" panose="020B0604030504040204" pitchFamily="34" charset="0"/>
                <a:ea typeface="Verdana" panose="020B0604030504040204" pitchFamily="34" charset="0"/>
                <a:cs typeface="Verdana" panose="020B0604030504040204" pitchFamily="34" charset="0"/>
              </a:rPr>
              <a:t>Família reestructurada quan conviu amb el pare o la mare i parella del pare o la </a:t>
            </a:r>
            <a:r>
              <a:rPr lang="ca-ES" sz="900" dirty="0" smtClean="0">
                <a:latin typeface="Verdana" panose="020B0604030504040204" pitchFamily="34" charset="0"/>
                <a:ea typeface="Verdana" panose="020B0604030504040204" pitchFamily="34" charset="0"/>
                <a:cs typeface="Verdana" panose="020B0604030504040204" pitchFamily="34" charset="0"/>
              </a:rPr>
              <a:t>mare.</a:t>
            </a:r>
            <a:endParaRPr lang="ca-ES" sz="900" dirty="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r>
              <a:rPr lang="ca-ES" sz="900" dirty="0">
                <a:latin typeface="Verdana" panose="020B0604030504040204" pitchFamily="34" charset="0"/>
                <a:ea typeface="Verdana" panose="020B0604030504040204" pitchFamily="34" charset="0"/>
                <a:cs typeface="Verdana" panose="020B0604030504040204" pitchFamily="34" charset="0"/>
              </a:rPr>
              <a:t>Amb </a:t>
            </a:r>
            <a:r>
              <a:rPr lang="ca-ES" sz="900" dirty="0" smtClean="0">
                <a:latin typeface="Verdana" panose="020B0604030504040204" pitchFamily="34" charset="0"/>
                <a:ea typeface="Verdana" panose="020B0604030504040204" pitchFamily="34" charset="0"/>
                <a:cs typeface="Verdana" panose="020B0604030504040204" pitchFamily="34" charset="0"/>
              </a:rPr>
              <a:t>germans/es.</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r>
              <a:rPr lang="ca-ES" sz="900" dirty="0">
                <a:latin typeface="Verdana" panose="020B0604030504040204" pitchFamily="34" charset="0"/>
                <a:ea typeface="Verdana" panose="020B0604030504040204" pitchFamily="34" charset="0"/>
                <a:cs typeface="Verdana" panose="020B0604030504040204" pitchFamily="34" charset="0"/>
              </a:rPr>
              <a:t>Altra situació quan es tracta d’altres situacions de </a:t>
            </a:r>
            <a:r>
              <a:rPr lang="ca-ES" sz="900" dirty="0" smtClean="0">
                <a:latin typeface="Verdana" panose="020B0604030504040204" pitchFamily="34" charset="0"/>
                <a:ea typeface="Verdana" panose="020B0604030504040204" pitchFamily="34" charset="0"/>
                <a:cs typeface="Verdana" panose="020B0604030504040204" pitchFamily="34" charset="0"/>
              </a:rPr>
              <a:t>convivència.</a:t>
            </a:r>
            <a:endParaRPr lang="es-ES" sz="900" dirty="0">
              <a:latin typeface="Verdana" panose="020B0604030504040204" pitchFamily="34" charset="0"/>
              <a:ea typeface="Verdana" panose="020B0604030504040204" pitchFamily="34" charset="0"/>
              <a:cs typeface="Verdana" panose="020B0604030504040204" pitchFamily="34" charset="0"/>
            </a:endParaRPr>
          </a:p>
          <a:p>
            <a:pPr marL="266700">
              <a:lnSpc>
                <a:spcPct val="150000"/>
              </a:lnSpc>
            </a:pPr>
            <a:r>
              <a:rPr lang="es-ES" sz="900" b="1"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e. </a:t>
            </a:r>
            <a:r>
              <a:rPr lang="ca-ES" sz="900" b="1"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Estat d’ànim (P20)</a:t>
            </a:r>
            <a:endParaRPr lang="es-ES" sz="900"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endParaRPr>
          </a:p>
          <a:p>
            <a:pPr marL="266700">
              <a:lnSpc>
                <a:spcPct val="150000"/>
              </a:lnSpc>
            </a:pPr>
            <a:r>
              <a:rPr lang="ca-ES" sz="900" dirty="0" smtClean="0">
                <a:latin typeface="Verdana" panose="020B0604030504040204" pitchFamily="34" charset="0"/>
                <a:ea typeface="Verdana" panose="020B0604030504040204" pitchFamily="34" charset="0"/>
                <a:cs typeface="Verdana" panose="020B0604030504040204" pitchFamily="34" charset="0"/>
              </a:rPr>
              <a:t>Es van incloure un conjunt d’ítems a la pregunta 20 amb les seves categories corresponen. A partir d’aquí s’ha de crear la variable dicotòmica:</a:t>
            </a:r>
            <a:endParaRPr lang="es-ES" sz="900" dirty="0" smtClean="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r>
              <a:rPr lang="ca-ES" sz="900" dirty="0" smtClean="0">
                <a:latin typeface="Verdana" panose="020B0604030504040204" pitchFamily="34" charset="0"/>
                <a:ea typeface="Verdana" panose="020B0604030504040204" pitchFamily="34" charset="0"/>
                <a:cs typeface="Verdana" panose="020B0604030504040204" pitchFamily="34" charset="0"/>
              </a:rPr>
              <a:t>Estat d’ànim (presentar un estat d’ànim negatiu o no). Es considera que un alumne/a presentava un estat d’ànim quan respon sovint o sempre a 3 o més dels ítem de la pregunta 20.</a:t>
            </a:r>
            <a:endParaRPr lang="es-ES" sz="900" dirty="0" smtClean="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r>
              <a:rPr lang="ca-ES" sz="900" dirty="0" smtClean="0">
                <a:latin typeface="Verdana" panose="020B0604030504040204" pitchFamily="34" charset="0"/>
                <a:ea typeface="Verdana" panose="020B0604030504040204" pitchFamily="34" charset="0"/>
                <a:cs typeface="Verdana" panose="020B0604030504040204" pitchFamily="34" charset="0"/>
              </a:rPr>
              <a:t>S’exclou l’ítem enfadat/da o violent/ta per determinar l’estat d’ànim.</a:t>
            </a:r>
            <a:endParaRPr lang="es-ES" sz="900" dirty="0" smtClean="0">
              <a:latin typeface="Verdana" panose="020B0604030504040204" pitchFamily="34" charset="0"/>
              <a:ea typeface="Verdana" panose="020B0604030504040204" pitchFamily="34" charset="0"/>
              <a:cs typeface="Verdana" panose="020B0604030504040204" pitchFamily="34" charset="0"/>
            </a:endParaRPr>
          </a:p>
          <a:p>
            <a:pPr marL="266700" lvl="0">
              <a:lnSpc>
                <a:spcPct val="150000"/>
              </a:lnSpc>
            </a:pPr>
            <a:endParaRPr lang="es-ES" sz="900" dirty="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endParaRPr>
          </a:p>
          <a:p>
            <a:pPr marL="438150" indent="-171450">
              <a:lnSpc>
                <a:spcPct val="150000"/>
              </a:lnSpc>
              <a:buFont typeface="Verdana" panose="020B0604030504040204" pitchFamily="34" charset="0"/>
              <a:buChar char="‒"/>
            </a:pPr>
            <a:endParaRPr lang="es-ES" sz="900" dirty="0">
              <a:latin typeface="Verdana" panose="020B0604030504040204" pitchFamily="34" charset="0"/>
              <a:ea typeface="Verdana" panose="020B0604030504040204" pitchFamily="34" charset="0"/>
              <a:cs typeface="Verdana" panose="020B0604030504040204" pitchFamily="34" charset="0"/>
            </a:endParaRPr>
          </a:p>
        </p:txBody>
      </p:sp>
      <p:sp>
        <p:nvSpPr>
          <p:cNvPr id="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1"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16" name="Text Placeholder 5"/>
          <p:cNvSpPr>
            <a:spLocks noGrp="1"/>
          </p:cNvSpPr>
          <p:nvPr>
            <p:ph type="body" sz="quarter" idx="13"/>
          </p:nvPr>
        </p:nvSpPr>
        <p:spPr>
          <a:xfrm>
            <a:off x="182629" y="262486"/>
            <a:ext cx="8811101"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Metodologia i descripció principals indicadors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7052045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72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0" name="Text Placeholder 5"/>
          <p:cNvSpPr txBox="1">
            <a:spLocks/>
          </p:cNvSpPr>
          <p:nvPr/>
        </p:nvSpPr>
        <p:spPr>
          <a:xfrm>
            <a:off x="472613" y="1586327"/>
            <a:ext cx="7721018" cy="2937968"/>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endParaRPr lang="ca-ES" sz="950" dirty="0">
              <a:solidFill>
                <a:schemeClr val="tx1"/>
              </a:solidFill>
              <a:latin typeface="Verdana" panose="020B0604030504040204" pitchFamily="34" charset="0"/>
              <a:ea typeface="Verdana" panose="020B0604030504040204" pitchFamily="34" charset="0"/>
              <a:cs typeface="Verdana" panose="020B0604030504040204" pitchFamily="34" charset="0"/>
            </a:endParaRPr>
          </a:p>
        </p:txBody>
      </p:sp>
      <p:sp>
        <p:nvSpPr>
          <p:cNvPr id="8"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4" name="3 Rectángulo"/>
          <p:cNvSpPr/>
          <p:nvPr/>
        </p:nvSpPr>
        <p:spPr>
          <a:xfrm>
            <a:off x="233999" y="697373"/>
            <a:ext cx="8474400" cy="2585323"/>
          </a:xfrm>
          <a:prstGeom prst="rect">
            <a:avLst/>
          </a:prstGeom>
        </p:spPr>
        <p:txBody>
          <a:bodyPr wrap="square">
            <a:spAutoFit/>
          </a:bodyPr>
          <a:lstStyle/>
          <a:p>
            <a:pPr marL="266700">
              <a:lnSpc>
                <a:spcPct val="150000"/>
              </a:lnSpc>
            </a:pPr>
            <a:r>
              <a:rPr lang="es-ES" sz="900" b="1"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f. </a:t>
            </a:r>
            <a:r>
              <a:rPr lang="ca-ES" sz="900" b="1"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Índex de massa corporal (P13)</a:t>
            </a:r>
            <a:endParaRPr lang="es-ES" sz="900" dirty="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endParaRPr>
          </a:p>
          <a:p>
            <a:pPr marL="266700">
              <a:lnSpc>
                <a:spcPct val="150000"/>
              </a:lnSpc>
            </a:pPr>
            <a:r>
              <a:rPr lang="ca-ES" sz="900" dirty="0" smtClean="0">
                <a:latin typeface="Verdana" panose="020B0604030504040204" pitchFamily="34" charset="0"/>
                <a:ea typeface="Verdana" panose="020B0604030504040204" pitchFamily="34" charset="0"/>
                <a:cs typeface="Verdana" panose="020B0604030504040204" pitchFamily="34" charset="0"/>
              </a:rPr>
              <a:t>Aquesta variable s’ha calculat a partir del pes i la talla, </a:t>
            </a:r>
            <a:r>
              <a:rPr lang="ca-ES" sz="900" dirty="0" smtClean="0"/>
              <a:t>IMC = Kg/m</a:t>
            </a:r>
            <a:r>
              <a:rPr lang="ca-ES" sz="900" baseline="30000" dirty="0" smtClean="0"/>
              <a:t>2</a:t>
            </a:r>
            <a:r>
              <a:rPr lang="ca-ES" sz="900" dirty="0" smtClean="0">
                <a:latin typeface="Verdana" panose="020B0604030504040204" pitchFamily="34" charset="0"/>
                <a:ea typeface="Verdana" panose="020B0604030504040204" pitchFamily="34" charset="0"/>
                <a:cs typeface="Verdana" panose="020B0604030504040204" pitchFamily="34" charset="0"/>
              </a:rPr>
              <a:t>. La recodificació en les categories ‘Baix pes’, ‘Normopès’, ‘Sobrepès’ i ‘Obesitat’ s’ha realitzat tenint en compte  els punts de tall proposats per </a:t>
            </a:r>
            <a:r>
              <a:rPr lang="ca-ES" sz="900" dirty="0" err="1" smtClean="0">
                <a:latin typeface="Verdana" panose="020B0604030504040204" pitchFamily="34" charset="0"/>
                <a:ea typeface="Verdana" panose="020B0604030504040204" pitchFamily="34" charset="0"/>
                <a:cs typeface="Verdana" panose="020B0604030504040204" pitchFamily="34" charset="0"/>
              </a:rPr>
              <a:t>Cole</a:t>
            </a:r>
            <a:r>
              <a:rPr lang="ca-ES" sz="900" dirty="0" smtClean="0">
                <a:latin typeface="Verdana" panose="020B0604030504040204" pitchFamily="34" charset="0"/>
                <a:ea typeface="Verdana" panose="020B0604030504040204" pitchFamily="34" charset="0"/>
                <a:cs typeface="Verdana" panose="020B0604030504040204" pitchFamily="34" charset="0"/>
              </a:rPr>
              <a:t> segons el gènere i l’edat de l’alumne.</a:t>
            </a:r>
          </a:p>
          <a:p>
            <a:pPr marL="266700">
              <a:lnSpc>
                <a:spcPct val="150000"/>
              </a:lnSpc>
            </a:pPr>
            <a:r>
              <a:rPr lang="es-ES" sz="900" b="1"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g. </a:t>
            </a:r>
            <a:r>
              <a:rPr lang="ca-ES" sz="900" b="1"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Adherència a la dieta mediterrània (P23)</a:t>
            </a:r>
            <a:endParaRPr lang="es-ES" sz="900"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endParaRPr>
          </a:p>
          <a:p>
            <a:pPr marL="266700">
              <a:lnSpc>
                <a:spcPct val="150000"/>
              </a:lnSpc>
            </a:pPr>
            <a:r>
              <a:rPr lang="ca-ES" sz="900" dirty="0" smtClean="0">
                <a:latin typeface="Verdana" panose="020B0604030504040204" pitchFamily="34" charset="0"/>
                <a:ea typeface="Verdana" panose="020B0604030504040204" pitchFamily="34" charset="0"/>
                <a:cs typeface="Verdana" panose="020B0604030504040204" pitchFamily="34" charset="0"/>
              </a:rPr>
              <a:t>A partir del consum d’aliments de la darrera setmana s’ha calculat l’indicador ‘Adherència a la dieta mediterrània’ (</a:t>
            </a:r>
            <a:r>
              <a:rPr lang="ca-ES" sz="900" dirty="0" err="1" smtClean="0">
                <a:latin typeface="Verdana" panose="020B0604030504040204" pitchFamily="34" charset="0"/>
                <a:ea typeface="Verdana" panose="020B0604030504040204" pitchFamily="34" charset="0"/>
                <a:cs typeface="Verdana" panose="020B0604030504040204" pitchFamily="34" charset="0"/>
              </a:rPr>
              <a:t>Kidmed</a:t>
            </a:r>
            <a:r>
              <a:rPr lang="ca-ES" sz="900" dirty="0" smtClean="0">
                <a:latin typeface="Verdana" panose="020B0604030504040204" pitchFamily="34" charset="0"/>
                <a:ea typeface="Verdana" panose="020B0604030504040204" pitchFamily="34" charset="0"/>
                <a:cs typeface="Verdana" panose="020B0604030504040204" pitchFamily="34" charset="0"/>
              </a:rPr>
              <a:t>). Aquesta variable s’ha recodificat en 3 categories segon tenen una adherència baixa, mitja o alta.</a:t>
            </a:r>
          </a:p>
          <a:p>
            <a:pPr marL="266700">
              <a:lnSpc>
                <a:spcPct val="150000"/>
              </a:lnSpc>
            </a:pPr>
            <a:r>
              <a:rPr lang="es-ES" sz="900" b="1"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h. </a:t>
            </a:r>
            <a:r>
              <a:rPr lang="ca-ES" sz="900" b="1"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rPr>
              <a:t>Assetjament escolar (P63-64)</a:t>
            </a:r>
            <a:endParaRPr lang="es-ES" sz="900" dirty="0" smtClean="0">
              <a:solidFill>
                <a:schemeClr val="tx2">
                  <a:lumMod val="60000"/>
                  <a:lumOff val="40000"/>
                </a:schemeClr>
              </a:solidFill>
              <a:latin typeface="Verdana" panose="020B0604030504040204" pitchFamily="34" charset="0"/>
              <a:ea typeface="Verdana" panose="020B0604030504040204" pitchFamily="34" charset="0"/>
              <a:cs typeface="Verdana" panose="020B0604030504040204" pitchFamily="34" charset="0"/>
            </a:endParaRPr>
          </a:p>
          <a:p>
            <a:pPr marL="266700">
              <a:lnSpc>
                <a:spcPct val="150000"/>
              </a:lnSpc>
            </a:pPr>
            <a:r>
              <a:rPr lang="ca-ES" sz="900" dirty="0" smtClean="0">
                <a:latin typeface="Verdana" panose="020B0604030504040204" pitchFamily="34" charset="0"/>
                <a:ea typeface="Verdana" panose="020B0604030504040204" pitchFamily="34" charset="0"/>
                <a:cs typeface="Verdana" panose="020B0604030504040204" pitchFamily="34" charset="0"/>
              </a:rPr>
              <a:t>Ser víctima d’assetjament escolar es va definir com haver estat insultat/da, colpejat/da o marginat/da “habitualment” o bé haver sofert “alguna vegada” cadascuna de les tres accions esmentades en el darrer any.</a:t>
            </a:r>
          </a:p>
          <a:p>
            <a:pPr marL="266700">
              <a:lnSpc>
                <a:spcPct val="150000"/>
              </a:lnSpc>
            </a:pPr>
            <a:r>
              <a:rPr lang="ca-ES" sz="900" dirty="0" smtClean="0">
                <a:latin typeface="Verdana" panose="020B0604030504040204" pitchFamily="34" charset="0"/>
                <a:ea typeface="Verdana" panose="020B0604030504040204" pitchFamily="34" charset="0"/>
                <a:cs typeface="Verdana" panose="020B0604030504040204" pitchFamily="34" charset="0"/>
              </a:rPr>
              <a:t>Es va considerar agressor/a aquell/a alumne/a que declarava haver insultat, colpejat o marginat altres companys “habitualment” o “alguna vegada” en cadascun dels ítems.</a:t>
            </a:r>
            <a:endParaRPr lang="es-ES" sz="900" dirty="0" smtClean="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endParaRPr lang="es-ES" sz="900" dirty="0">
              <a:latin typeface="Verdana" panose="020B0604030504040204" pitchFamily="34" charset="0"/>
              <a:ea typeface="Verdana" panose="020B0604030504040204" pitchFamily="34" charset="0"/>
              <a:cs typeface="Verdana" panose="020B0604030504040204" pitchFamily="34" charset="0"/>
            </a:endParaRPr>
          </a:p>
        </p:txBody>
      </p:sp>
      <p:sp>
        <p:nvSpPr>
          <p:cNvPr id="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1"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16" name="Text Placeholder 5"/>
          <p:cNvSpPr>
            <a:spLocks noGrp="1"/>
          </p:cNvSpPr>
          <p:nvPr>
            <p:ph type="body" sz="quarter" idx="13"/>
          </p:nvPr>
        </p:nvSpPr>
        <p:spPr>
          <a:xfrm>
            <a:off x="182629" y="262486"/>
            <a:ext cx="8811101"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Metodologia i descripció principals indicadors</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08631217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15 Imagen"/>
          <p:cNvPicPr>
            <a:picLocks noChangeAspect="1"/>
          </p:cNvPicPr>
          <p:nvPr/>
        </p:nvPicPr>
        <p:blipFill rotWithShape="1">
          <a:blip r:embed="rId3" cstate="print">
            <a:extLst>
              <a:ext uri="{28A0092B-C50C-407E-A947-70E740481C1C}">
                <a14:useLocalDpi xmlns:a14="http://schemas.microsoft.com/office/drawing/2010/main" val="0"/>
              </a:ext>
            </a:extLst>
          </a:blip>
          <a:srcRect l="37484" t="18890" b="17139"/>
          <a:stretch/>
        </p:blipFill>
        <p:spPr>
          <a:xfrm>
            <a:off x="-1" y="540"/>
            <a:ext cx="3781047" cy="5158843"/>
          </a:xfrm>
          <a:prstGeom prst="rect">
            <a:avLst/>
          </a:prstGeom>
        </p:spPr>
      </p:pic>
      <p:sp>
        <p:nvSpPr>
          <p:cNvPr id="15" name="14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73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4"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a:p>
            <a:pPr algn="r"/>
            <a:endParaRPr lang="es-ES" sz="1200" dirty="0">
              <a:latin typeface="Verdana" panose="020B0604030504040204" pitchFamily="34" charset="0"/>
              <a:ea typeface="Verdana" panose="020B0604030504040204" pitchFamily="34" charset="0"/>
              <a:cs typeface="Verdana" panose="020B0604030504040204" pitchFamily="34" charset="0"/>
            </a:endParaRPr>
          </a:p>
        </p:txBody>
      </p:sp>
      <p:pic>
        <p:nvPicPr>
          <p:cNvPr id="18" name="Picture 3"/>
          <p:cNvPicPr>
            <a:picLocks noChangeAspect="1" noChangeArrowheads="1"/>
          </p:cNvPicPr>
          <p:nvPr/>
        </p:nvPicPr>
        <p:blipFill>
          <a:blip r:embed="rId4" cstate="print"/>
          <a:srcRect/>
          <a:stretch>
            <a:fillRect/>
          </a:stretch>
        </p:blipFill>
        <p:spPr bwMode="auto">
          <a:xfrm>
            <a:off x="427900" y="-6350"/>
            <a:ext cx="4529137" cy="5157788"/>
          </a:xfrm>
          <a:prstGeom prst="rect">
            <a:avLst/>
          </a:prstGeom>
          <a:noFill/>
          <a:ln w="9525">
            <a:noFill/>
            <a:miter lim="800000"/>
            <a:headEnd/>
            <a:tailEnd/>
          </a:ln>
          <a:effectLst/>
        </p:spPr>
      </p:pic>
      <p:sp>
        <p:nvSpPr>
          <p:cNvPr id="22" name="Text Placeholder 20"/>
          <p:cNvSpPr>
            <a:spLocks noGrp="1"/>
          </p:cNvSpPr>
          <p:nvPr>
            <p:ph type="body" sz="quarter" idx="13"/>
          </p:nvPr>
        </p:nvSpPr>
        <p:spPr>
          <a:xfrm>
            <a:off x="3781046" y="1681843"/>
            <a:ext cx="5136922" cy="1056954"/>
          </a:xfrm>
        </p:spPr>
        <p:txBody>
          <a:bodyPr>
            <a:noAutofit/>
          </a:bodyPr>
          <a:lstStyle/>
          <a:p>
            <a:pPr algn="ctr"/>
            <a:r>
              <a:rPr lang="ca-ES" sz="3200" dirty="0">
                <a:solidFill>
                  <a:srgbClr val="336699"/>
                </a:solidFill>
                <a:latin typeface="Verdana" panose="020B0604030504040204" pitchFamily="34" charset="0"/>
                <a:ea typeface="Verdana" panose="020B0604030504040204" pitchFamily="34" charset="0"/>
                <a:cs typeface="Verdana" panose="020B0604030504040204" pitchFamily="34" charset="0"/>
              </a:rPr>
              <a:t>ANNEX:</a:t>
            </a:r>
          </a:p>
          <a:p>
            <a:pPr marL="457200" indent="-457200" algn="ctr">
              <a:buFont typeface="Arial" panose="020B0604020202020204" pitchFamily="34" charset="0"/>
              <a:buChar char="•"/>
            </a:pPr>
            <a:r>
              <a:rPr lang="ca-ES" sz="3200" dirty="0">
                <a:solidFill>
                  <a:srgbClr val="336699"/>
                </a:solidFill>
                <a:latin typeface="Verdana" panose="020B0604030504040204" pitchFamily="34" charset="0"/>
                <a:ea typeface="Verdana" panose="020B0604030504040204" pitchFamily="34" charset="0"/>
                <a:cs typeface="Verdana" panose="020B0604030504040204" pitchFamily="34" charset="0"/>
              </a:rPr>
              <a:t>Taules de resultats</a:t>
            </a:r>
          </a:p>
        </p:txBody>
      </p:sp>
      <p:sp>
        <p:nvSpPr>
          <p:cNvPr id="8" name="3 Rectángulo"/>
          <p:cNvSpPr/>
          <p:nvPr/>
        </p:nvSpPr>
        <p:spPr>
          <a:xfrm>
            <a:off x="3781046" y="3008681"/>
            <a:ext cx="5095702" cy="1962076"/>
          </a:xfrm>
          <a:prstGeom prst="rect">
            <a:avLst/>
          </a:prstGeom>
        </p:spPr>
        <p:txBody>
          <a:bodyPr wrap="square">
            <a:spAutoFit/>
          </a:bodyPr>
          <a:lstStyle/>
          <a:p>
            <a:pPr marL="266700">
              <a:lnSpc>
                <a:spcPct val="150000"/>
              </a:lnSpc>
            </a:pPr>
            <a:r>
              <a:rPr lang="ca-ES" sz="900" dirty="0" smtClean="0">
                <a:latin typeface="Verdana" panose="020B0604030504040204" pitchFamily="34" charset="0"/>
                <a:ea typeface="Verdana" panose="020B0604030504040204" pitchFamily="34" charset="0"/>
                <a:cs typeface="Verdana" panose="020B0604030504040204" pitchFamily="34" charset="0"/>
              </a:rPr>
              <a:t>Les cel·les amb els valors totals per a cada categoria del municipi s’han marcat de color verd/vermell segons si el valor (%) és superior/inferior (amb significació estadística) respectivament al conjunt de la demarcació (província), sense considerar si és un valor </a:t>
            </a:r>
            <a:r>
              <a:rPr lang="ca-ES" sz="900" dirty="0" err="1" smtClean="0">
                <a:latin typeface="Verdana" panose="020B0604030504040204" pitchFamily="34" charset="0"/>
                <a:ea typeface="Verdana" panose="020B0604030504040204" pitchFamily="34" charset="0"/>
                <a:cs typeface="Verdana" panose="020B0604030504040204" pitchFamily="34" charset="0"/>
              </a:rPr>
              <a:t>salutogènic</a:t>
            </a:r>
            <a:r>
              <a:rPr lang="ca-ES" sz="900" dirty="0" smtClean="0">
                <a:latin typeface="Verdana" panose="020B0604030504040204" pitchFamily="34" charset="0"/>
                <a:ea typeface="Verdana" panose="020B0604030504040204" pitchFamily="34" charset="0"/>
                <a:cs typeface="Verdana" panose="020B0604030504040204" pitchFamily="34" charset="0"/>
              </a:rPr>
              <a:t>  o que expressa risc afegit.</a:t>
            </a:r>
          </a:p>
          <a:p>
            <a:pPr marL="266700">
              <a:lnSpc>
                <a:spcPct val="150000"/>
              </a:lnSpc>
            </a:pPr>
            <a:r>
              <a:rPr lang="ca-ES" sz="900" dirty="0" smtClean="0">
                <a:latin typeface="Verdana" panose="020B0604030504040204" pitchFamily="34" charset="0"/>
                <a:ea typeface="Verdana" panose="020B0604030504040204" pitchFamily="34" charset="0"/>
                <a:cs typeface="Verdana" panose="020B0604030504040204" pitchFamily="34" charset="0"/>
              </a:rPr>
              <a:t>En l’anàlisi bivariada segons les variables gènere, edat, tipus de centre, nivell socioeconòmic de l’alumne i origen, quan s’observen diferències estadísticament significatives s’ha marcat la cel·la de color verd/vermell segons si el valor (%) és superior/inferior al total del municipi respectivament.</a:t>
            </a:r>
            <a:endParaRPr lang="es-ES" sz="900" dirty="0" smtClean="0">
              <a:latin typeface="Verdana" panose="020B0604030504040204" pitchFamily="34" charset="0"/>
              <a:ea typeface="Verdana" panose="020B0604030504040204" pitchFamily="34" charset="0"/>
              <a:cs typeface="Verdana" panose="020B0604030504040204" pitchFamily="34" charset="0"/>
            </a:endParaRPr>
          </a:p>
          <a:p>
            <a:pPr marL="438150" lvl="0" indent="-171450">
              <a:lnSpc>
                <a:spcPct val="150000"/>
              </a:lnSpc>
              <a:buFont typeface="Verdana" panose="020B0604030504040204" pitchFamily="34" charset="0"/>
              <a:buChar char="‒"/>
            </a:pPr>
            <a:endParaRPr lang="es-ES" sz="900" dirty="0">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60160327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a:hlinkClick r:id="rId3" action="ppaction://hlinksldjump"/>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0" y="0"/>
            <a:ext cx="791110" cy="7740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74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ext uri="{D42A27DB-BD31-4B8C-83A1-F6EECF244321}">
                <p14:modId xmlns:p14="http://schemas.microsoft.com/office/powerpoint/2010/main" val="2961825364"/>
              </p:ext>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5"/>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Descripció </a:t>
            </a:r>
            <a:r>
              <a:rPr lang="ca-ES" dirty="0" err="1"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sociodemogràfica</a:t>
            </a:r>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 de la mostra</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3" name="Tabla 2"/>
          <p:cNvGraphicFramePr>
            <a:graphicFrameLocks noGrp="1" noChangeAspect="1"/>
          </p:cNvGraphicFramePr>
          <p:nvPr>
            <p:extLst>
              <p:ext uri="{D42A27DB-BD31-4B8C-83A1-F6EECF244321}">
                <p14:modId xmlns:p14="http://schemas.microsoft.com/office/powerpoint/2010/main" val="202868231"/>
              </p:ext>
            </p:extLst>
          </p:nvPr>
        </p:nvGraphicFramePr>
        <p:xfrm>
          <a:off x="720000" y="1152000"/>
          <a:ext cx="7704002" cy="3150004"/>
        </p:xfrm>
        <a:graphic>
          <a:graphicData uri="http://schemas.openxmlformats.org/drawingml/2006/table">
            <a:tbl>
              <a:tblPr/>
              <a:tblGrid>
                <a:gridCol w="1443644">
                  <a:extLst>
                    <a:ext uri="{9D8B030D-6E8A-4147-A177-3AD203B41FA5}">
                      <a16:colId xmlns:a16="http://schemas.microsoft.com/office/drawing/2014/main" xmlns="" val="2014870399"/>
                    </a:ext>
                  </a:extLst>
                </a:gridCol>
                <a:gridCol w="335254">
                  <a:extLst>
                    <a:ext uri="{9D8B030D-6E8A-4147-A177-3AD203B41FA5}">
                      <a16:colId xmlns:a16="http://schemas.microsoft.com/office/drawing/2014/main" xmlns="" val="3674593554"/>
                    </a:ext>
                  </a:extLst>
                </a:gridCol>
                <a:gridCol w="294202">
                  <a:extLst>
                    <a:ext uri="{9D8B030D-6E8A-4147-A177-3AD203B41FA5}">
                      <a16:colId xmlns:a16="http://schemas.microsoft.com/office/drawing/2014/main" xmlns="" val="4174538537"/>
                    </a:ext>
                  </a:extLst>
                </a:gridCol>
                <a:gridCol w="109471">
                  <a:extLst>
                    <a:ext uri="{9D8B030D-6E8A-4147-A177-3AD203B41FA5}">
                      <a16:colId xmlns:a16="http://schemas.microsoft.com/office/drawing/2014/main" xmlns="" val="3896066914"/>
                    </a:ext>
                  </a:extLst>
                </a:gridCol>
                <a:gridCol w="355780">
                  <a:extLst>
                    <a:ext uri="{9D8B030D-6E8A-4147-A177-3AD203B41FA5}">
                      <a16:colId xmlns:a16="http://schemas.microsoft.com/office/drawing/2014/main" xmlns="" val="2166337800"/>
                    </a:ext>
                  </a:extLst>
                </a:gridCol>
                <a:gridCol w="355780">
                  <a:extLst>
                    <a:ext uri="{9D8B030D-6E8A-4147-A177-3AD203B41FA5}">
                      <a16:colId xmlns:a16="http://schemas.microsoft.com/office/drawing/2014/main" xmlns="" val="2758251708"/>
                    </a:ext>
                  </a:extLst>
                </a:gridCol>
                <a:gridCol w="109471">
                  <a:extLst>
                    <a:ext uri="{9D8B030D-6E8A-4147-A177-3AD203B41FA5}">
                      <a16:colId xmlns:a16="http://schemas.microsoft.com/office/drawing/2014/main" xmlns="" val="3253082940"/>
                    </a:ext>
                  </a:extLst>
                </a:gridCol>
                <a:gridCol w="355780">
                  <a:extLst>
                    <a:ext uri="{9D8B030D-6E8A-4147-A177-3AD203B41FA5}">
                      <a16:colId xmlns:a16="http://schemas.microsoft.com/office/drawing/2014/main" xmlns="" val="2089772380"/>
                    </a:ext>
                  </a:extLst>
                </a:gridCol>
                <a:gridCol w="355780">
                  <a:extLst>
                    <a:ext uri="{9D8B030D-6E8A-4147-A177-3AD203B41FA5}">
                      <a16:colId xmlns:a16="http://schemas.microsoft.com/office/drawing/2014/main" xmlns="" val="3203596894"/>
                    </a:ext>
                  </a:extLst>
                </a:gridCol>
                <a:gridCol w="355780">
                  <a:extLst>
                    <a:ext uri="{9D8B030D-6E8A-4147-A177-3AD203B41FA5}">
                      <a16:colId xmlns:a16="http://schemas.microsoft.com/office/drawing/2014/main" xmlns="" val="3867688190"/>
                    </a:ext>
                  </a:extLst>
                </a:gridCol>
                <a:gridCol w="355780">
                  <a:extLst>
                    <a:ext uri="{9D8B030D-6E8A-4147-A177-3AD203B41FA5}">
                      <a16:colId xmlns:a16="http://schemas.microsoft.com/office/drawing/2014/main" xmlns="" val="2830694602"/>
                    </a:ext>
                  </a:extLst>
                </a:gridCol>
                <a:gridCol w="109471">
                  <a:extLst>
                    <a:ext uri="{9D8B030D-6E8A-4147-A177-3AD203B41FA5}">
                      <a16:colId xmlns:a16="http://schemas.microsoft.com/office/drawing/2014/main" xmlns="" val="1281335027"/>
                    </a:ext>
                  </a:extLst>
                </a:gridCol>
                <a:gridCol w="355780">
                  <a:extLst>
                    <a:ext uri="{9D8B030D-6E8A-4147-A177-3AD203B41FA5}">
                      <a16:colId xmlns:a16="http://schemas.microsoft.com/office/drawing/2014/main" xmlns="" val="46095201"/>
                    </a:ext>
                  </a:extLst>
                </a:gridCol>
                <a:gridCol w="355780">
                  <a:extLst>
                    <a:ext uri="{9D8B030D-6E8A-4147-A177-3AD203B41FA5}">
                      <a16:colId xmlns:a16="http://schemas.microsoft.com/office/drawing/2014/main" xmlns="" val="1190868550"/>
                    </a:ext>
                  </a:extLst>
                </a:gridCol>
                <a:gridCol w="109471">
                  <a:extLst>
                    <a:ext uri="{9D8B030D-6E8A-4147-A177-3AD203B41FA5}">
                      <a16:colId xmlns:a16="http://schemas.microsoft.com/office/drawing/2014/main" xmlns="" val="1243346470"/>
                    </a:ext>
                  </a:extLst>
                </a:gridCol>
                <a:gridCol w="355780">
                  <a:extLst>
                    <a:ext uri="{9D8B030D-6E8A-4147-A177-3AD203B41FA5}">
                      <a16:colId xmlns:a16="http://schemas.microsoft.com/office/drawing/2014/main" xmlns="" val="2709886800"/>
                    </a:ext>
                  </a:extLst>
                </a:gridCol>
                <a:gridCol w="355780">
                  <a:extLst>
                    <a:ext uri="{9D8B030D-6E8A-4147-A177-3AD203B41FA5}">
                      <a16:colId xmlns:a16="http://schemas.microsoft.com/office/drawing/2014/main" xmlns="" val="1494630830"/>
                    </a:ext>
                  </a:extLst>
                </a:gridCol>
                <a:gridCol w="355780">
                  <a:extLst>
                    <a:ext uri="{9D8B030D-6E8A-4147-A177-3AD203B41FA5}">
                      <a16:colId xmlns:a16="http://schemas.microsoft.com/office/drawing/2014/main" xmlns="" val="2281453606"/>
                    </a:ext>
                  </a:extLst>
                </a:gridCol>
                <a:gridCol w="109471">
                  <a:extLst>
                    <a:ext uri="{9D8B030D-6E8A-4147-A177-3AD203B41FA5}">
                      <a16:colId xmlns:a16="http://schemas.microsoft.com/office/drawing/2014/main" xmlns="" val="4017382438"/>
                    </a:ext>
                  </a:extLst>
                </a:gridCol>
                <a:gridCol w="389989">
                  <a:extLst>
                    <a:ext uri="{9D8B030D-6E8A-4147-A177-3AD203B41FA5}">
                      <a16:colId xmlns:a16="http://schemas.microsoft.com/office/drawing/2014/main" xmlns="" val="2722447689"/>
                    </a:ext>
                  </a:extLst>
                </a:gridCol>
                <a:gridCol w="389989">
                  <a:extLst>
                    <a:ext uri="{9D8B030D-6E8A-4147-A177-3AD203B41FA5}">
                      <a16:colId xmlns:a16="http://schemas.microsoft.com/office/drawing/2014/main" xmlns="" val="3489120731"/>
                    </a:ext>
                  </a:extLst>
                </a:gridCol>
                <a:gridCol w="389989">
                  <a:extLst>
                    <a:ext uri="{9D8B030D-6E8A-4147-A177-3AD203B41FA5}">
                      <a16:colId xmlns:a16="http://schemas.microsoft.com/office/drawing/2014/main" xmlns="" val="56551449"/>
                    </a:ext>
                  </a:extLst>
                </a:gridCol>
              </a:tblGrid>
              <a:tr h="121154">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623329433"/>
                  </a:ext>
                </a:extLst>
              </a:tr>
              <a:tr h="242308">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833087035"/>
                  </a:ext>
                </a:extLst>
              </a:tr>
              <a:tr h="121154">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xmlns="" val="1831029350"/>
                  </a:ext>
                </a:extLst>
              </a:tr>
              <a:tr h="121154">
                <a:tc>
                  <a:txBody>
                    <a:bodyPr/>
                    <a:lstStyle/>
                    <a:p>
                      <a:pPr algn="l" fontAlgn="b"/>
                      <a:r>
                        <a:rPr lang="ca-ES" sz="700" b="1" i="0" u="none" strike="noStrike">
                          <a:solidFill>
                            <a:srgbClr val="112277"/>
                          </a:solidFill>
                          <a:effectLst/>
                          <a:latin typeface="Calibri" panose="020F0502020204030204" pitchFamily="34" charset="0"/>
                        </a:rPr>
                        <a:t>Titularitat del centre</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204093564"/>
                  </a:ext>
                </a:extLst>
              </a:tr>
              <a:tr h="121154">
                <a:tc>
                  <a:txBody>
                    <a:bodyPr/>
                    <a:lstStyle/>
                    <a:p>
                      <a:pPr algn="l" fontAlgn="b"/>
                      <a:r>
                        <a:rPr lang="ca-ES" sz="700" b="0" i="0" u="none" strike="noStrike">
                          <a:solidFill>
                            <a:srgbClr val="000000"/>
                          </a:solidFill>
                          <a:effectLst/>
                          <a:latin typeface="Calibri" panose="020F0502020204030204" pitchFamily="34" charset="0"/>
                        </a:rPr>
                        <a:t>Pública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62,7%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776041209"/>
                  </a:ext>
                </a:extLst>
              </a:tr>
              <a:tr h="121154">
                <a:tc>
                  <a:txBody>
                    <a:bodyPr/>
                    <a:lstStyle/>
                    <a:p>
                      <a:pPr algn="l" fontAlgn="b"/>
                      <a:r>
                        <a:rPr lang="ca-ES" sz="700" b="0" i="0" u="none" strike="noStrike">
                          <a:solidFill>
                            <a:srgbClr val="000000"/>
                          </a:solidFill>
                          <a:effectLst/>
                          <a:latin typeface="Calibri" panose="020F0502020204030204" pitchFamily="34" charset="0"/>
                        </a:rPr>
                        <a:t>Privada/Concertada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35388101"/>
                  </a:ext>
                </a:extLst>
              </a:tr>
              <a:tr h="121154">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73350659"/>
                  </a:ext>
                </a:extLst>
              </a:tr>
              <a:tr h="121154">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xmlns="" val="3567097590"/>
                  </a:ext>
                </a:extLst>
              </a:tr>
              <a:tr h="121154">
                <a:tc>
                  <a:txBody>
                    <a:bodyPr/>
                    <a:lstStyle/>
                    <a:p>
                      <a:pPr algn="l"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274588869"/>
                  </a:ext>
                </a:extLst>
              </a:tr>
              <a:tr h="121154">
                <a:tc>
                  <a:txBody>
                    <a:bodyPr/>
                    <a:lstStyle/>
                    <a:p>
                      <a:pPr algn="l"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122155554"/>
                  </a:ext>
                </a:extLst>
              </a:tr>
              <a:tr h="121154">
                <a:tc>
                  <a:txBody>
                    <a:bodyPr/>
                    <a:lstStyle/>
                    <a:p>
                      <a:pPr algn="l"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63,3%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84,2%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30416542"/>
                  </a:ext>
                </a:extLst>
              </a:tr>
              <a:tr h="121154">
                <a:tc>
                  <a:txBody>
                    <a:bodyPr/>
                    <a:lstStyle/>
                    <a:p>
                      <a:pPr algn="l" fontAlgn="b"/>
                      <a:r>
                        <a:rPr lang="ca-ES" sz="700" b="0" i="0" u="none" strike="noStrike">
                          <a:solidFill>
                            <a:srgbClr val="000000"/>
                          </a:solidFill>
                          <a:effectLst/>
                          <a:latin typeface="Calibri" panose="020F0502020204030204" pitchFamily="34" charset="0"/>
                        </a:rPr>
                        <a:t>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581022073"/>
                  </a:ext>
                </a:extLst>
              </a:tr>
              <a:tr h="121154">
                <a:tc>
                  <a:txBody>
                    <a:bodyPr/>
                    <a:lstStyle/>
                    <a:p>
                      <a:pPr algn="l"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70822778"/>
                  </a:ext>
                </a:extLst>
              </a:tr>
              <a:tr h="121154">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82522494"/>
                  </a:ext>
                </a:extLst>
              </a:tr>
              <a:tr h="121154">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xmlns="" val="1091456178"/>
                  </a:ext>
                </a:extLst>
              </a:tr>
              <a:tr h="121154">
                <a:tc>
                  <a:txBody>
                    <a:bodyPr/>
                    <a:lstStyle/>
                    <a:p>
                      <a:pPr algn="l" fontAlgn="b"/>
                      <a:r>
                        <a:rPr lang="ca-ES" sz="700" b="1" i="0" u="none" strike="noStrike">
                          <a:solidFill>
                            <a:srgbClr val="112277"/>
                          </a:solidFill>
                          <a:effectLst/>
                          <a:latin typeface="Calibri" panose="020F0502020204030204" pitchFamily="34" charset="0"/>
                        </a:rPr>
                        <a:t>Sexe</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636146472"/>
                  </a:ext>
                </a:extLst>
              </a:tr>
              <a:tr h="121154">
                <a:tc>
                  <a:txBody>
                    <a:bodyPr/>
                    <a:lstStyle/>
                    <a:p>
                      <a:pPr algn="l" fontAlgn="b"/>
                      <a:r>
                        <a:rPr lang="ca-ES" sz="700" b="0" i="0" u="none" strike="noStrike">
                          <a:solidFill>
                            <a:srgbClr val="000000"/>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46,9%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623919714"/>
                  </a:ext>
                </a:extLst>
              </a:tr>
              <a:tr h="121154">
                <a:tc>
                  <a:txBody>
                    <a:bodyPr/>
                    <a:lstStyle/>
                    <a:p>
                      <a:pPr algn="l" fontAlgn="b"/>
                      <a:r>
                        <a:rPr lang="ca-ES" sz="700" b="0" i="0" u="none" strike="noStrike">
                          <a:solidFill>
                            <a:srgbClr val="000000"/>
                          </a:solidFill>
                          <a:effectLst/>
                          <a:latin typeface="Calibri" panose="020F0502020204030204" pitchFamily="34" charset="0"/>
                        </a:rPr>
                        <a:t>Noia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76017022"/>
                  </a:ext>
                </a:extLst>
              </a:tr>
              <a:tr h="121154">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74817825"/>
                  </a:ext>
                </a:extLst>
              </a:tr>
              <a:tr h="121154">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xmlns="" val="3602000554"/>
                  </a:ext>
                </a:extLst>
              </a:tr>
              <a:tr h="121154">
                <a:tc>
                  <a:txBody>
                    <a:bodyPr/>
                    <a:lstStyle/>
                    <a:p>
                      <a:pPr algn="l"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745326760"/>
                  </a:ext>
                </a:extLst>
              </a:tr>
              <a:tr h="121154">
                <a:tc>
                  <a:txBody>
                    <a:bodyPr/>
                    <a:lstStyle/>
                    <a:p>
                      <a:pPr algn="l" fontAlgn="b"/>
                      <a:r>
                        <a:rPr lang="ca-ES" sz="700" b="0" i="0" u="none" strike="noStrike">
                          <a:solidFill>
                            <a:srgbClr val="000000"/>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37937222"/>
                  </a:ext>
                </a:extLst>
              </a:tr>
              <a:tr h="121154">
                <a:tc>
                  <a:txBody>
                    <a:bodyPr/>
                    <a:lstStyle/>
                    <a:p>
                      <a:pPr algn="l" fontAlgn="b"/>
                      <a:r>
                        <a:rPr lang="ca-ES" sz="700" b="0" i="0" u="none" strike="noStrike">
                          <a:solidFill>
                            <a:srgbClr val="000000"/>
                          </a:solidFill>
                          <a:effectLst/>
                          <a:latin typeface="Calibri" panose="020F0502020204030204" pitchFamily="34" charset="0"/>
                        </a:rPr>
                        <a:t>Mig</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15538553"/>
                  </a:ext>
                </a:extLst>
              </a:tr>
              <a:tr h="121154">
                <a:tc>
                  <a:txBody>
                    <a:bodyPr/>
                    <a:lstStyle/>
                    <a:p>
                      <a:pPr algn="l" fontAlgn="b"/>
                      <a:r>
                        <a:rPr lang="ca-ES" sz="700" b="0" i="0" u="none" strike="noStrike">
                          <a:solidFill>
                            <a:srgbClr val="000000"/>
                          </a:solidFill>
                          <a:effectLst/>
                          <a:latin typeface="Calibri" panose="020F0502020204030204" pitchFamily="34" charset="0"/>
                        </a:rPr>
                        <a:t>Alt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52,7%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61559621"/>
                  </a:ext>
                </a:extLst>
              </a:tr>
              <a:tr h="121154">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10940584"/>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3099444766"/>
              </p:ext>
            </p:extLst>
          </p:nvPr>
        </p:nvGraphicFramePr>
        <p:xfrm>
          <a:off x="360000" y="4680000"/>
          <a:ext cx="5400000" cy="360000"/>
        </p:xfrm>
        <a:graphic>
          <a:graphicData uri="http://schemas.openxmlformats.org/drawingml/2006/table">
            <a:tbl>
              <a:tblPr/>
              <a:tblGrid>
                <a:gridCol w="5400000">
                  <a:extLst>
                    <a:ext uri="{9D8B030D-6E8A-4147-A177-3AD203B41FA5}">
                      <a16:colId xmlns:a16="http://schemas.microsoft.com/office/drawing/2014/main" xmlns="" val="671639781"/>
                    </a:ext>
                  </a:extLst>
                </a:gridCol>
              </a:tblGrid>
              <a:tr h="120000">
                <a:tc>
                  <a:txBody>
                    <a:bodyPr/>
                    <a:lstStyle/>
                    <a:p>
                      <a:pPr algn="l" fontAlgn="b"/>
                      <a:r>
                        <a:rPr lang="ca-ES" sz="700" b="0" i="0" u="none" strike="noStrike">
                          <a:solidFill>
                            <a:srgbClr val="000000"/>
                          </a:solidFill>
                          <a:effectLst/>
                          <a:latin typeface="Calibri" panose="020F0502020204030204" pitchFamily="34" charset="0"/>
                        </a:rPr>
                        <a:t>Q1. Quants anys tens?</a:t>
                      </a:r>
                    </a:p>
                  </a:txBody>
                  <a:tcPr marL="0" marR="0" marT="0" marB="0" anchor="b">
                    <a:lnL>
                      <a:noFill/>
                    </a:lnL>
                    <a:lnR>
                      <a:noFill/>
                    </a:lnR>
                    <a:lnT>
                      <a:noFill/>
                    </a:lnT>
                    <a:lnB>
                      <a:noFill/>
                    </a:lnB>
                  </a:tcPr>
                </a:tc>
                <a:extLst>
                  <a:ext uri="{0D108BD9-81ED-4DB2-BD59-A6C34878D82A}">
                    <a16:rowId xmlns:a16="http://schemas.microsoft.com/office/drawing/2014/main" xmlns="" val="3542256335"/>
                  </a:ext>
                </a:extLst>
              </a:tr>
              <a:tr h="120000">
                <a:tc>
                  <a:txBody>
                    <a:bodyPr/>
                    <a:lstStyle/>
                    <a:p>
                      <a:pPr algn="l" fontAlgn="b"/>
                      <a:r>
                        <a:rPr lang="ca-ES" sz="700" b="0" i="0" u="none" strike="noStrike">
                          <a:solidFill>
                            <a:srgbClr val="000000"/>
                          </a:solidFill>
                          <a:effectLst/>
                          <a:latin typeface="Calibri" panose="020F0502020204030204" pitchFamily="34" charset="0"/>
                        </a:rPr>
                        <a:t>Q2. Sexe</a:t>
                      </a:r>
                    </a:p>
                  </a:txBody>
                  <a:tcPr marL="0" marR="0" marT="0" marB="0" anchor="b">
                    <a:lnL>
                      <a:noFill/>
                    </a:lnL>
                    <a:lnR>
                      <a:noFill/>
                    </a:lnR>
                    <a:lnT>
                      <a:noFill/>
                    </a:lnT>
                    <a:lnB>
                      <a:noFill/>
                    </a:lnB>
                  </a:tcPr>
                </a:tc>
                <a:extLst>
                  <a:ext uri="{0D108BD9-81ED-4DB2-BD59-A6C34878D82A}">
                    <a16:rowId xmlns:a16="http://schemas.microsoft.com/office/drawing/2014/main" xmlns="" val="2393217701"/>
                  </a:ext>
                </a:extLst>
              </a:tr>
              <a:tr h="120000">
                <a:tc>
                  <a:txBody>
                    <a:bodyPr/>
                    <a:lstStyle/>
                    <a:p>
                      <a:pPr algn="l" fontAlgn="b"/>
                      <a:r>
                        <a:rPr lang="ca-ES" sz="700" b="0" i="0" u="none" strike="noStrike" dirty="0">
                          <a:solidFill>
                            <a:srgbClr val="000000"/>
                          </a:solidFill>
                          <a:effectLst/>
                          <a:latin typeface="Calibri" panose="020F0502020204030204" pitchFamily="34" charset="0"/>
                        </a:rPr>
                        <a:t>Q6-Q9. Nivell socioeconòmic</a:t>
                      </a:r>
                    </a:p>
                  </a:txBody>
                  <a:tcPr marL="0" marR="0" marT="0" marB="0" anchor="b">
                    <a:lnL>
                      <a:noFill/>
                    </a:lnL>
                    <a:lnR>
                      <a:noFill/>
                    </a:lnR>
                    <a:lnT>
                      <a:noFill/>
                    </a:lnT>
                    <a:lnB>
                      <a:noFill/>
                    </a:lnB>
                  </a:tcPr>
                </a:tc>
                <a:extLst>
                  <a:ext uri="{0D108BD9-81ED-4DB2-BD59-A6C34878D82A}">
                    <a16:rowId xmlns:a16="http://schemas.microsoft.com/office/drawing/2014/main" xmlns="" val="2881515874"/>
                  </a:ext>
                </a:extLst>
              </a:tr>
            </a:tbl>
          </a:graphicData>
        </a:graphic>
      </p:graphicFrame>
    </p:spTree>
    <p:extLst>
      <p:ext uri="{BB962C8B-B14F-4D97-AF65-F5344CB8AC3E}">
        <p14:creationId xmlns:p14="http://schemas.microsoft.com/office/powerpoint/2010/main" val="66938308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a:hlinkClick r:id="rId3" action="ppaction://hlinksldjump"/>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0" y="0"/>
            <a:ext cx="791110" cy="7740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75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ext uri="{D42A27DB-BD31-4B8C-83A1-F6EECF244321}">
                <p14:modId xmlns:p14="http://schemas.microsoft.com/office/powerpoint/2010/main" val="2961825364"/>
              </p:ext>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5"/>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Descripció </a:t>
            </a:r>
            <a:r>
              <a:rPr lang="ca-ES" dirty="0" err="1"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sociodemogràfica</a:t>
            </a:r>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 de la mostra</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3" name="Tabla 2"/>
          <p:cNvGraphicFramePr>
            <a:graphicFrameLocks noGrp="1" noChangeAspect="1"/>
          </p:cNvGraphicFramePr>
          <p:nvPr>
            <p:extLst>
              <p:ext uri="{D42A27DB-BD31-4B8C-83A1-F6EECF244321}">
                <p14:modId xmlns:p14="http://schemas.microsoft.com/office/powerpoint/2010/main" val="3536082221"/>
              </p:ext>
            </p:extLst>
          </p:nvPr>
        </p:nvGraphicFramePr>
        <p:xfrm>
          <a:off x="720000" y="1152000"/>
          <a:ext cx="7704002" cy="2142000"/>
        </p:xfrm>
        <a:graphic>
          <a:graphicData uri="http://schemas.openxmlformats.org/drawingml/2006/table">
            <a:tbl>
              <a:tblPr/>
              <a:tblGrid>
                <a:gridCol w="1443644">
                  <a:extLst>
                    <a:ext uri="{9D8B030D-6E8A-4147-A177-3AD203B41FA5}">
                      <a16:colId xmlns:a16="http://schemas.microsoft.com/office/drawing/2014/main" xmlns="" val="2253913111"/>
                    </a:ext>
                  </a:extLst>
                </a:gridCol>
                <a:gridCol w="335254">
                  <a:extLst>
                    <a:ext uri="{9D8B030D-6E8A-4147-A177-3AD203B41FA5}">
                      <a16:colId xmlns:a16="http://schemas.microsoft.com/office/drawing/2014/main" xmlns="" val="1690771811"/>
                    </a:ext>
                  </a:extLst>
                </a:gridCol>
                <a:gridCol w="294202">
                  <a:extLst>
                    <a:ext uri="{9D8B030D-6E8A-4147-A177-3AD203B41FA5}">
                      <a16:colId xmlns:a16="http://schemas.microsoft.com/office/drawing/2014/main" xmlns="" val="3771268305"/>
                    </a:ext>
                  </a:extLst>
                </a:gridCol>
                <a:gridCol w="109471">
                  <a:extLst>
                    <a:ext uri="{9D8B030D-6E8A-4147-A177-3AD203B41FA5}">
                      <a16:colId xmlns:a16="http://schemas.microsoft.com/office/drawing/2014/main" xmlns="" val="2879161011"/>
                    </a:ext>
                  </a:extLst>
                </a:gridCol>
                <a:gridCol w="355780">
                  <a:extLst>
                    <a:ext uri="{9D8B030D-6E8A-4147-A177-3AD203B41FA5}">
                      <a16:colId xmlns:a16="http://schemas.microsoft.com/office/drawing/2014/main" xmlns="" val="2400705737"/>
                    </a:ext>
                  </a:extLst>
                </a:gridCol>
                <a:gridCol w="355780">
                  <a:extLst>
                    <a:ext uri="{9D8B030D-6E8A-4147-A177-3AD203B41FA5}">
                      <a16:colId xmlns:a16="http://schemas.microsoft.com/office/drawing/2014/main" xmlns="" val="2905621467"/>
                    </a:ext>
                  </a:extLst>
                </a:gridCol>
                <a:gridCol w="109471">
                  <a:extLst>
                    <a:ext uri="{9D8B030D-6E8A-4147-A177-3AD203B41FA5}">
                      <a16:colId xmlns:a16="http://schemas.microsoft.com/office/drawing/2014/main" xmlns="" val="1744674804"/>
                    </a:ext>
                  </a:extLst>
                </a:gridCol>
                <a:gridCol w="355780">
                  <a:extLst>
                    <a:ext uri="{9D8B030D-6E8A-4147-A177-3AD203B41FA5}">
                      <a16:colId xmlns:a16="http://schemas.microsoft.com/office/drawing/2014/main" xmlns="" val="2527700245"/>
                    </a:ext>
                  </a:extLst>
                </a:gridCol>
                <a:gridCol w="355780">
                  <a:extLst>
                    <a:ext uri="{9D8B030D-6E8A-4147-A177-3AD203B41FA5}">
                      <a16:colId xmlns:a16="http://schemas.microsoft.com/office/drawing/2014/main" xmlns="" val="119711399"/>
                    </a:ext>
                  </a:extLst>
                </a:gridCol>
                <a:gridCol w="355780">
                  <a:extLst>
                    <a:ext uri="{9D8B030D-6E8A-4147-A177-3AD203B41FA5}">
                      <a16:colId xmlns:a16="http://schemas.microsoft.com/office/drawing/2014/main" xmlns="" val="1151228311"/>
                    </a:ext>
                  </a:extLst>
                </a:gridCol>
                <a:gridCol w="355780">
                  <a:extLst>
                    <a:ext uri="{9D8B030D-6E8A-4147-A177-3AD203B41FA5}">
                      <a16:colId xmlns:a16="http://schemas.microsoft.com/office/drawing/2014/main" xmlns="" val="2083142878"/>
                    </a:ext>
                  </a:extLst>
                </a:gridCol>
                <a:gridCol w="109471">
                  <a:extLst>
                    <a:ext uri="{9D8B030D-6E8A-4147-A177-3AD203B41FA5}">
                      <a16:colId xmlns:a16="http://schemas.microsoft.com/office/drawing/2014/main" xmlns="" val="1452202319"/>
                    </a:ext>
                  </a:extLst>
                </a:gridCol>
                <a:gridCol w="355780">
                  <a:extLst>
                    <a:ext uri="{9D8B030D-6E8A-4147-A177-3AD203B41FA5}">
                      <a16:colId xmlns:a16="http://schemas.microsoft.com/office/drawing/2014/main" xmlns="" val="739216074"/>
                    </a:ext>
                  </a:extLst>
                </a:gridCol>
                <a:gridCol w="355780">
                  <a:extLst>
                    <a:ext uri="{9D8B030D-6E8A-4147-A177-3AD203B41FA5}">
                      <a16:colId xmlns:a16="http://schemas.microsoft.com/office/drawing/2014/main" xmlns="" val="4248660569"/>
                    </a:ext>
                  </a:extLst>
                </a:gridCol>
                <a:gridCol w="109471">
                  <a:extLst>
                    <a:ext uri="{9D8B030D-6E8A-4147-A177-3AD203B41FA5}">
                      <a16:colId xmlns:a16="http://schemas.microsoft.com/office/drawing/2014/main" xmlns="" val="1445319532"/>
                    </a:ext>
                  </a:extLst>
                </a:gridCol>
                <a:gridCol w="355780">
                  <a:extLst>
                    <a:ext uri="{9D8B030D-6E8A-4147-A177-3AD203B41FA5}">
                      <a16:colId xmlns:a16="http://schemas.microsoft.com/office/drawing/2014/main" xmlns="" val="3026698504"/>
                    </a:ext>
                  </a:extLst>
                </a:gridCol>
                <a:gridCol w="355780">
                  <a:extLst>
                    <a:ext uri="{9D8B030D-6E8A-4147-A177-3AD203B41FA5}">
                      <a16:colId xmlns:a16="http://schemas.microsoft.com/office/drawing/2014/main" xmlns="" val="3463308819"/>
                    </a:ext>
                  </a:extLst>
                </a:gridCol>
                <a:gridCol w="355780">
                  <a:extLst>
                    <a:ext uri="{9D8B030D-6E8A-4147-A177-3AD203B41FA5}">
                      <a16:colId xmlns:a16="http://schemas.microsoft.com/office/drawing/2014/main" xmlns="" val="1505496245"/>
                    </a:ext>
                  </a:extLst>
                </a:gridCol>
                <a:gridCol w="109471">
                  <a:extLst>
                    <a:ext uri="{9D8B030D-6E8A-4147-A177-3AD203B41FA5}">
                      <a16:colId xmlns:a16="http://schemas.microsoft.com/office/drawing/2014/main" xmlns="" val="2915292422"/>
                    </a:ext>
                  </a:extLst>
                </a:gridCol>
                <a:gridCol w="389989">
                  <a:extLst>
                    <a:ext uri="{9D8B030D-6E8A-4147-A177-3AD203B41FA5}">
                      <a16:colId xmlns:a16="http://schemas.microsoft.com/office/drawing/2014/main" xmlns="" val="1861878263"/>
                    </a:ext>
                  </a:extLst>
                </a:gridCol>
                <a:gridCol w="389989">
                  <a:extLst>
                    <a:ext uri="{9D8B030D-6E8A-4147-A177-3AD203B41FA5}">
                      <a16:colId xmlns:a16="http://schemas.microsoft.com/office/drawing/2014/main" xmlns="" val="2805774768"/>
                    </a:ext>
                  </a:extLst>
                </a:gridCol>
                <a:gridCol w="389989">
                  <a:extLst>
                    <a:ext uri="{9D8B030D-6E8A-4147-A177-3AD203B41FA5}">
                      <a16:colId xmlns:a16="http://schemas.microsoft.com/office/drawing/2014/main" xmlns="" val="2651366514"/>
                    </a:ext>
                  </a:extLst>
                </a:gridCol>
              </a:tblGrid>
              <a:tr h="133875">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510717944"/>
                  </a:ext>
                </a:extLst>
              </a:tr>
              <a:tr h="267750">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387590483"/>
                  </a:ext>
                </a:extLst>
              </a:tr>
              <a:tr h="13387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C1C1C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w="6350" cap="flat" cmpd="sng" algn="ctr">
                      <a:solidFill>
                        <a:srgbClr val="C1C1C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xmlns="" val="2807247532"/>
                  </a:ext>
                </a:extLst>
              </a:tr>
              <a:tr h="133875">
                <a:tc>
                  <a:txBody>
                    <a:bodyPr/>
                    <a:lstStyle/>
                    <a:p>
                      <a:pPr algn="l" fontAlgn="b"/>
                      <a:r>
                        <a:rPr lang="ca-ES" sz="700" b="1" i="0" u="none" strike="noStrike">
                          <a:solidFill>
                            <a:srgbClr val="112277"/>
                          </a:solidFill>
                          <a:effectLst/>
                          <a:latin typeface="Calibri" panose="020F0502020204030204" pitchFamily="34" charset="0"/>
                        </a:rPr>
                        <a:t>Estructura familiar</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4138608287"/>
                  </a:ext>
                </a:extLst>
              </a:tr>
              <a:tr h="133875">
                <a:tc>
                  <a:txBody>
                    <a:bodyPr/>
                    <a:lstStyle/>
                    <a:p>
                      <a:pPr algn="l" fontAlgn="b"/>
                      <a:r>
                        <a:rPr lang="ca-ES" sz="700" b="0" i="0" u="none" strike="noStrike">
                          <a:solidFill>
                            <a:srgbClr val="000000"/>
                          </a:solidFill>
                          <a:effectLst/>
                          <a:latin typeface="Calibri" panose="020F0502020204030204" pitchFamily="34" charset="0"/>
                        </a:rPr>
                        <a:t>Família biparenteral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73,9%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253735107"/>
                  </a:ext>
                </a:extLst>
              </a:tr>
              <a:tr h="133875">
                <a:tc>
                  <a:txBody>
                    <a:bodyPr/>
                    <a:lstStyle/>
                    <a:p>
                      <a:pPr algn="l" fontAlgn="b"/>
                      <a:r>
                        <a:rPr lang="ca-ES" sz="700" b="0" i="0" u="none" strike="noStrike">
                          <a:solidFill>
                            <a:srgbClr val="000000"/>
                          </a:solidFill>
                          <a:effectLst/>
                          <a:latin typeface="Calibri" panose="020F0502020204030204" pitchFamily="34" charset="0"/>
                        </a:rPr>
                        <a:t>Família monoparental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809732593"/>
                  </a:ext>
                </a:extLst>
              </a:tr>
              <a:tr h="133875">
                <a:tc>
                  <a:txBody>
                    <a:bodyPr/>
                    <a:lstStyle/>
                    <a:p>
                      <a:pPr algn="l" fontAlgn="b"/>
                      <a:r>
                        <a:rPr lang="ca-ES" sz="700" b="0" i="0" u="none" strike="noStrike">
                          <a:solidFill>
                            <a:srgbClr val="000000"/>
                          </a:solidFill>
                          <a:effectLst/>
                          <a:latin typeface="Calibri" panose="020F0502020204030204" pitchFamily="34" charset="0"/>
                        </a:rPr>
                        <a:t>Altres situacions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235338858"/>
                  </a:ext>
                </a:extLst>
              </a:tr>
              <a:tr h="13387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13649442"/>
                  </a:ext>
                </a:extLst>
              </a:tr>
              <a:tr h="13387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58672258"/>
                  </a:ext>
                </a:extLst>
              </a:tr>
              <a:tr h="13387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86805995"/>
                  </a:ext>
                </a:extLst>
              </a:tr>
              <a:tr h="133875">
                <a:tc>
                  <a:txBody>
                    <a:bodyPr/>
                    <a:lstStyle/>
                    <a:p>
                      <a:pPr algn="l"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094524033"/>
                  </a:ext>
                </a:extLst>
              </a:tr>
              <a:tr h="133875">
                <a:tc>
                  <a:txBody>
                    <a:bodyPr/>
                    <a:lstStyle/>
                    <a:p>
                      <a:pPr algn="l" fontAlgn="b"/>
                      <a:r>
                        <a:rPr lang="ca-ES" sz="700" b="0" i="0" u="none" strike="noStrike">
                          <a:solidFill>
                            <a:srgbClr val="000000"/>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73,5%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90,2%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113251450"/>
                  </a:ext>
                </a:extLst>
              </a:tr>
              <a:tr h="133875">
                <a:tc>
                  <a:txBody>
                    <a:bodyPr/>
                    <a:lstStyle/>
                    <a:p>
                      <a:pPr algn="l" fontAlgn="b"/>
                      <a:r>
                        <a:rPr lang="ca-ES" sz="700" b="0" i="0" u="none" strike="noStrike">
                          <a:solidFill>
                            <a:srgbClr val="000000"/>
                          </a:solidFill>
                          <a:effectLst/>
                          <a:latin typeface="Calibri" panose="020F0502020204030204" pitchFamily="34" charset="0"/>
                        </a:rPr>
                        <a:t>Immigrant de 1a generació</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102261717"/>
                  </a:ext>
                </a:extLst>
              </a:tr>
              <a:tr h="133875">
                <a:tc>
                  <a:txBody>
                    <a:bodyPr/>
                    <a:lstStyle/>
                    <a:p>
                      <a:pPr algn="l" fontAlgn="b"/>
                      <a:r>
                        <a:rPr lang="ca-ES" sz="700" b="0" i="0" u="none" strike="noStrike">
                          <a:solidFill>
                            <a:srgbClr val="000000"/>
                          </a:solidFill>
                          <a:effectLst/>
                          <a:latin typeface="Calibri" panose="020F0502020204030204" pitchFamily="34" charset="0"/>
                        </a:rPr>
                        <a:t>Immigrant de 2a generació</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105972754"/>
                  </a:ext>
                </a:extLst>
              </a:tr>
              <a:tr h="13387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78607536"/>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840938260"/>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992653806"/>
                    </a:ext>
                  </a:extLst>
                </a:gridCol>
              </a:tblGrid>
              <a:tr h="118800">
                <a:tc>
                  <a:txBody>
                    <a:bodyPr/>
                    <a:lstStyle/>
                    <a:p>
                      <a:pPr algn="l" fontAlgn="b"/>
                      <a:r>
                        <a:rPr lang="ca-ES" sz="700" b="0" i="0" u="none" strike="noStrike">
                          <a:solidFill>
                            <a:srgbClr val="000000"/>
                          </a:solidFill>
                          <a:effectLst/>
                          <a:latin typeface="Calibri" panose="020F0502020204030204" pitchFamily="34" charset="0"/>
                        </a:rPr>
                        <a:t>Q3. Amb qui convius habitualment?</a:t>
                      </a:r>
                    </a:p>
                  </a:txBody>
                  <a:tcPr marL="0" marR="0" marT="0" marB="0" anchor="b">
                    <a:lnL>
                      <a:noFill/>
                    </a:lnL>
                    <a:lnR>
                      <a:noFill/>
                    </a:lnR>
                    <a:lnT>
                      <a:noFill/>
                    </a:lnT>
                    <a:lnB>
                      <a:noFill/>
                    </a:lnB>
                  </a:tcPr>
                </a:tc>
                <a:extLst>
                  <a:ext uri="{0D108BD9-81ED-4DB2-BD59-A6C34878D82A}">
                    <a16:rowId xmlns:a16="http://schemas.microsoft.com/office/drawing/2014/main" xmlns="" val="296425870"/>
                  </a:ext>
                </a:extLst>
              </a:tr>
              <a:tr h="118800">
                <a:tc>
                  <a:txBody>
                    <a:bodyPr/>
                    <a:lstStyle/>
                    <a:p>
                      <a:pPr algn="l" fontAlgn="b"/>
                      <a:r>
                        <a:rPr lang="fr-FR" sz="700" b="0" i="0" u="none" strike="noStrike" dirty="0">
                          <a:solidFill>
                            <a:srgbClr val="000000"/>
                          </a:solidFill>
                          <a:effectLst/>
                          <a:latin typeface="Calibri" panose="020F0502020204030204" pitchFamily="34" charset="0"/>
                        </a:rPr>
                        <a:t>Q4. On vau néixer tu i els teus pares?</a:t>
                      </a:r>
                    </a:p>
                  </a:txBody>
                  <a:tcPr marL="0" marR="0" marT="0" marB="0" anchor="b">
                    <a:lnL>
                      <a:noFill/>
                    </a:lnL>
                    <a:lnR>
                      <a:noFill/>
                    </a:lnR>
                    <a:lnT>
                      <a:noFill/>
                    </a:lnT>
                    <a:lnB>
                      <a:noFill/>
                    </a:lnB>
                  </a:tcPr>
                </a:tc>
                <a:extLst>
                  <a:ext uri="{0D108BD9-81ED-4DB2-BD59-A6C34878D82A}">
                    <a16:rowId xmlns:a16="http://schemas.microsoft.com/office/drawing/2014/main" xmlns="" val="3886580801"/>
                  </a:ext>
                </a:extLst>
              </a:tr>
            </a:tbl>
          </a:graphicData>
        </a:graphic>
      </p:graphicFrame>
    </p:spTree>
    <p:extLst>
      <p:ext uri="{BB962C8B-B14F-4D97-AF65-F5344CB8AC3E}">
        <p14:creationId xmlns:p14="http://schemas.microsoft.com/office/powerpoint/2010/main" val="66938308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a:hlinkClick r:id="rId3" action="ppaction://hlinksldjump"/>
          </p:cNvPr>
          <p:cNvPicPr>
            <a:picLocks noChangeAspect="1" noChangeArrowheads="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flipH="1">
            <a:off x="0" y="0"/>
            <a:ext cx="791110" cy="77400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76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ext uri="{D42A27DB-BD31-4B8C-83A1-F6EECF244321}">
                <p14:modId xmlns:p14="http://schemas.microsoft.com/office/powerpoint/2010/main" val="2961825364"/>
              </p:ext>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5"/>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Descripció </a:t>
            </a:r>
            <a:r>
              <a:rPr lang="ca-ES" dirty="0" err="1"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sociodemogràfica</a:t>
            </a:r>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 de la mostra</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3" name="Tabla 2"/>
          <p:cNvGraphicFramePr>
            <a:graphicFrameLocks noGrp="1" noChangeAspect="1"/>
          </p:cNvGraphicFramePr>
          <p:nvPr>
            <p:extLst>
              <p:ext uri="{D42A27DB-BD31-4B8C-83A1-F6EECF244321}">
                <p14:modId xmlns:p14="http://schemas.microsoft.com/office/powerpoint/2010/main" val="3736154965"/>
              </p:ext>
            </p:extLst>
          </p:nvPr>
        </p:nvGraphicFramePr>
        <p:xfrm>
          <a:off x="720000" y="1152000"/>
          <a:ext cx="7704002" cy="2393996"/>
        </p:xfrm>
        <a:graphic>
          <a:graphicData uri="http://schemas.openxmlformats.org/drawingml/2006/table">
            <a:tbl>
              <a:tblPr/>
              <a:tblGrid>
                <a:gridCol w="1443644">
                  <a:extLst>
                    <a:ext uri="{9D8B030D-6E8A-4147-A177-3AD203B41FA5}">
                      <a16:colId xmlns:a16="http://schemas.microsoft.com/office/drawing/2014/main" xmlns="" val="2810472230"/>
                    </a:ext>
                  </a:extLst>
                </a:gridCol>
                <a:gridCol w="335254">
                  <a:extLst>
                    <a:ext uri="{9D8B030D-6E8A-4147-A177-3AD203B41FA5}">
                      <a16:colId xmlns:a16="http://schemas.microsoft.com/office/drawing/2014/main" xmlns="" val="4027507619"/>
                    </a:ext>
                  </a:extLst>
                </a:gridCol>
                <a:gridCol w="294202">
                  <a:extLst>
                    <a:ext uri="{9D8B030D-6E8A-4147-A177-3AD203B41FA5}">
                      <a16:colId xmlns:a16="http://schemas.microsoft.com/office/drawing/2014/main" xmlns="" val="3540351313"/>
                    </a:ext>
                  </a:extLst>
                </a:gridCol>
                <a:gridCol w="109471">
                  <a:extLst>
                    <a:ext uri="{9D8B030D-6E8A-4147-A177-3AD203B41FA5}">
                      <a16:colId xmlns:a16="http://schemas.microsoft.com/office/drawing/2014/main" xmlns="" val="1804737194"/>
                    </a:ext>
                  </a:extLst>
                </a:gridCol>
                <a:gridCol w="355780">
                  <a:extLst>
                    <a:ext uri="{9D8B030D-6E8A-4147-A177-3AD203B41FA5}">
                      <a16:colId xmlns:a16="http://schemas.microsoft.com/office/drawing/2014/main" xmlns="" val="1174607937"/>
                    </a:ext>
                  </a:extLst>
                </a:gridCol>
                <a:gridCol w="355780">
                  <a:extLst>
                    <a:ext uri="{9D8B030D-6E8A-4147-A177-3AD203B41FA5}">
                      <a16:colId xmlns:a16="http://schemas.microsoft.com/office/drawing/2014/main" xmlns="" val="1347606401"/>
                    </a:ext>
                  </a:extLst>
                </a:gridCol>
                <a:gridCol w="109471">
                  <a:extLst>
                    <a:ext uri="{9D8B030D-6E8A-4147-A177-3AD203B41FA5}">
                      <a16:colId xmlns:a16="http://schemas.microsoft.com/office/drawing/2014/main" xmlns="" val="4266968803"/>
                    </a:ext>
                  </a:extLst>
                </a:gridCol>
                <a:gridCol w="355780">
                  <a:extLst>
                    <a:ext uri="{9D8B030D-6E8A-4147-A177-3AD203B41FA5}">
                      <a16:colId xmlns:a16="http://schemas.microsoft.com/office/drawing/2014/main" xmlns="" val="852623413"/>
                    </a:ext>
                  </a:extLst>
                </a:gridCol>
                <a:gridCol w="355780">
                  <a:extLst>
                    <a:ext uri="{9D8B030D-6E8A-4147-A177-3AD203B41FA5}">
                      <a16:colId xmlns:a16="http://schemas.microsoft.com/office/drawing/2014/main" xmlns="" val="576045613"/>
                    </a:ext>
                  </a:extLst>
                </a:gridCol>
                <a:gridCol w="355780">
                  <a:extLst>
                    <a:ext uri="{9D8B030D-6E8A-4147-A177-3AD203B41FA5}">
                      <a16:colId xmlns:a16="http://schemas.microsoft.com/office/drawing/2014/main" xmlns="" val="394746463"/>
                    </a:ext>
                  </a:extLst>
                </a:gridCol>
                <a:gridCol w="355780">
                  <a:extLst>
                    <a:ext uri="{9D8B030D-6E8A-4147-A177-3AD203B41FA5}">
                      <a16:colId xmlns:a16="http://schemas.microsoft.com/office/drawing/2014/main" xmlns="" val="3788743468"/>
                    </a:ext>
                  </a:extLst>
                </a:gridCol>
                <a:gridCol w="109471">
                  <a:extLst>
                    <a:ext uri="{9D8B030D-6E8A-4147-A177-3AD203B41FA5}">
                      <a16:colId xmlns:a16="http://schemas.microsoft.com/office/drawing/2014/main" xmlns="" val="1908170273"/>
                    </a:ext>
                  </a:extLst>
                </a:gridCol>
                <a:gridCol w="355780">
                  <a:extLst>
                    <a:ext uri="{9D8B030D-6E8A-4147-A177-3AD203B41FA5}">
                      <a16:colId xmlns:a16="http://schemas.microsoft.com/office/drawing/2014/main" xmlns="" val="547142970"/>
                    </a:ext>
                  </a:extLst>
                </a:gridCol>
                <a:gridCol w="355780">
                  <a:extLst>
                    <a:ext uri="{9D8B030D-6E8A-4147-A177-3AD203B41FA5}">
                      <a16:colId xmlns:a16="http://schemas.microsoft.com/office/drawing/2014/main" xmlns="" val="1207582622"/>
                    </a:ext>
                  </a:extLst>
                </a:gridCol>
                <a:gridCol w="109471">
                  <a:extLst>
                    <a:ext uri="{9D8B030D-6E8A-4147-A177-3AD203B41FA5}">
                      <a16:colId xmlns:a16="http://schemas.microsoft.com/office/drawing/2014/main" xmlns="" val="2552693144"/>
                    </a:ext>
                  </a:extLst>
                </a:gridCol>
                <a:gridCol w="355780">
                  <a:extLst>
                    <a:ext uri="{9D8B030D-6E8A-4147-A177-3AD203B41FA5}">
                      <a16:colId xmlns:a16="http://schemas.microsoft.com/office/drawing/2014/main" xmlns="" val="3284109405"/>
                    </a:ext>
                  </a:extLst>
                </a:gridCol>
                <a:gridCol w="355780">
                  <a:extLst>
                    <a:ext uri="{9D8B030D-6E8A-4147-A177-3AD203B41FA5}">
                      <a16:colId xmlns:a16="http://schemas.microsoft.com/office/drawing/2014/main" xmlns="" val="1565229740"/>
                    </a:ext>
                  </a:extLst>
                </a:gridCol>
                <a:gridCol w="355780">
                  <a:extLst>
                    <a:ext uri="{9D8B030D-6E8A-4147-A177-3AD203B41FA5}">
                      <a16:colId xmlns:a16="http://schemas.microsoft.com/office/drawing/2014/main" xmlns="" val="2405129773"/>
                    </a:ext>
                  </a:extLst>
                </a:gridCol>
                <a:gridCol w="109471">
                  <a:extLst>
                    <a:ext uri="{9D8B030D-6E8A-4147-A177-3AD203B41FA5}">
                      <a16:colId xmlns:a16="http://schemas.microsoft.com/office/drawing/2014/main" xmlns="" val="2008192411"/>
                    </a:ext>
                  </a:extLst>
                </a:gridCol>
                <a:gridCol w="389989">
                  <a:extLst>
                    <a:ext uri="{9D8B030D-6E8A-4147-A177-3AD203B41FA5}">
                      <a16:colId xmlns:a16="http://schemas.microsoft.com/office/drawing/2014/main" xmlns="" val="4036544474"/>
                    </a:ext>
                  </a:extLst>
                </a:gridCol>
                <a:gridCol w="389989">
                  <a:extLst>
                    <a:ext uri="{9D8B030D-6E8A-4147-A177-3AD203B41FA5}">
                      <a16:colId xmlns:a16="http://schemas.microsoft.com/office/drawing/2014/main" xmlns="" val="1073625424"/>
                    </a:ext>
                  </a:extLst>
                </a:gridCol>
                <a:gridCol w="389989">
                  <a:extLst>
                    <a:ext uri="{9D8B030D-6E8A-4147-A177-3AD203B41FA5}">
                      <a16:colId xmlns:a16="http://schemas.microsoft.com/office/drawing/2014/main" xmlns="" val="2002676415"/>
                    </a:ext>
                  </a:extLst>
                </a:gridCol>
              </a:tblGrid>
              <a:tr h="108818">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138671112"/>
                  </a:ext>
                </a:extLst>
              </a:tr>
              <a:tr h="217636">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138500949"/>
                  </a:ext>
                </a:extLst>
              </a:tr>
              <a:tr h="108818">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28749509"/>
                  </a:ext>
                </a:extLst>
              </a:tr>
              <a:tr h="108818">
                <a:tc>
                  <a:txBody>
                    <a:bodyPr/>
                    <a:lstStyle/>
                    <a:p>
                      <a:pPr algn="l" fontAlgn="b"/>
                      <a:r>
                        <a:rPr lang="ca-ES" sz="700" b="1" i="0" u="none" strike="noStrike">
                          <a:solidFill>
                            <a:srgbClr val="112277"/>
                          </a:solidFill>
                          <a:effectLst/>
                          <a:latin typeface="Calibri" panose="020F0502020204030204" pitchFamily="34" charset="0"/>
                        </a:rPr>
                        <a:t>Nivell d'estudis pare/tutor</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220249729"/>
                  </a:ext>
                </a:extLst>
              </a:tr>
              <a:tr h="217636">
                <a:tc>
                  <a:txBody>
                    <a:bodyPr/>
                    <a:lstStyle/>
                    <a:p>
                      <a:pPr algn="l" fontAlgn="b"/>
                      <a:r>
                        <a:rPr lang="ca-ES" sz="700" b="0" i="0" u="none" strike="noStrike">
                          <a:solidFill>
                            <a:srgbClr val="000000"/>
                          </a:solidFill>
                          <a:effectLst/>
                          <a:latin typeface="Calibri" panose="020F0502020204030204" pitchFamily="34" charset="0"/>
                        </a:rPr>
                        <a:t>Sense estudis o estudis primaris sense acabar</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745428974"/>
                  </a:ext>
                </a:extLst>
              </a:tr>
              <a:tr h="108818">
                <a:tc>
                  <a:txBody>
                    <a:bodyPr/>
                    <a:lstStyle/>
                    <a:p>
                      <a:pPr algn="l" fontAlgn="b"/>
                      <a:r>
                        <a:rPr lang="ca-ES" sz="700" b="0" i="0" u="none" strike="noStrike">
                          <a:solidFill>
                            <a:srgbClr val="000000"/>
                          </a:solidFill>
                          <a:effectLst/>
                          <a:latin typeface="Calibri" panose="020F0502020204030204" pitchFamily="34" charset="0"/>
                        </a:rPr>
                        <a:t>Primaris, certificat escolar</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08432470"/>
                  </a:ext>
                </a:extLst>
              </a:tr>
              <a:tr h="108818">
                <a:tc>
                  <a:txBody>
                    <a:bodyPr/>
                    <a:lstStyle/>
                    <a:p>
                      <a:pPr algn="l" fontAlgn="b"/>
                      <a:r>
                        <a:rPr lang="ca-ES" sz="700" b="0" i="0" u="none" strike="noStrike">
                          <a:solidFill>
                            <a:srgbClr val="000000"/>
                          </a:solidFill>
                          <a:effectLst/>
                          <a:latin typeface="Calibri" panose="020F0502020204030204" pitchFamily="34" charset="0"/>
                        </a:rPr>
                        <a:t>Secundaris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30271726"/>
                  </a:ext>
                </a:extLst>
              </a:tr>
              <a:tr h="108818">
                <a:tc>
                  <a:txBody>
                    <a:bodyPr/>
                    <a:lstStyle/>
                    <a:p>
                      <a:pPr algn="l" fontAlgn="b"/>
                      <a:r>
                        <a:rPr lang="ca-ES" sz="700" b="0" i="0" u="none" strike="noStrike">
                          <a:solidFill>
                            <a:srgbClr val="000000"/>
                          </a:solidFill>
                          <a:effectLst/>
                          <a:latin typeface="Calibri" panose="020F0502020204030204" pitchFamily="34" charset="0"/>
                        </a:rPr>
                        <a:t>Universitaris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791912716"/>
                  </a:ext>
                </a:extLst>
              </a:tr>
              <a:tr h="108818">
                <a:tc>
                  <a:txBody>
                    <a:bodyPr/>
                    <a:lstStyle/>
                    <a:p>
                      <a:pPr algn="l" fontAlgn="b"/>
                      <a:r>
                        <a:rPr lang="ca-ES" sz="700" b="0" i="0" u="none" strike="noStrike">
                          <a:solidFill>
                            <a:srgbClr val="000000"/>
                          </a:solidFill>
                          <a:effectLst/>
                          <a:latin typeface="Calibri" panose="020F0502020204030204" pitchFamily="34" charset="0"/>
                        </a:rPr>
                        <a:t>No ho sé</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122343823"/>
                  </a:ext>
                </a:extLst>
              </a:tr>
              <a:tr h="108818">
                <a:tc>
                  <a:txBody>
                    <a:bodyPr/>
                    <a:lstStyle/>
                    <a:p>
                      <a:pPr algn="l" fontAlgn="b"/>
                      <a:r>
                        <a:rPr lang="ca-ES" sz="700" b="0" i="0" u="none" strike="noStrike">
                          <a:solidFill>
                            <a:srgbClr val="000000"/>
                          </a:solidFill>
                          <a:effectLst/>
                          <a:latin typeface="Calibri" panose="020F0502020204030204" pitchFamily="34" charset="0"/>
                        </a:rPr>
                        <a:t>No consta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75181155"/>
                  </a:ext>
                </a:extLst>
              </a:tr>
              <a:tr h="108818">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743361814"/>
                  </a:ext>
                </a:extLst>
              </a:tr>
              <a:tr h="108818">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91905942"/>
                  </a:ext>
                </a:extLst>
              </a:tr>
              <a:tr h="108818">
                <a:tc>
                  <a:txBody>
                    <a:bodyPr/>
                    <a:lstStyle/>
                    <a:p>
                      <a:pPr algn="l" fontAlgn="b"/>
                      <a:r>
                        <a:rPr lang="ca-ES" sz="700" b="1" i="0" u="none" strike="noStrike">
                          <a:solidFill>
                            <a:srgbClr val="112277"/>
                          </a:solidFill>
                          <a:effectLst/>
                          <a:latin typeface="Calibri" panose="020F0502020204030204" pitchFamily="34" charset="0"/>
                        </a:rPr>
                        <a:t>Nivell d'estudis mare/tutora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99464528"/>
                  </a:ext>
                </a:extLst>
              </a:tr>
              <a:tr h="217636">
                <a:tc>
                  <a:txBody>
                    <a:bodyPr/>
                    <a:lstStyle/>
                    <a:p>
                      <a:pPr algn="l" fontAlgn="b"/>
                      <a:r>
                        <a:rPr lang="ca-ES" sz="700" b="0" i="0" u="none" strike="noStrike">
                          <a:solidFill>
                            <a:srgbClr val="000000"/>
                          </a:solidFill>
                          <a:effectLst/>
                          <a:latin typeface="Calibri" panose="020F0502020204030204" pitchFamily="34" charset="0"/>
                        </a:rPr>
                        <a:t>Sense estudis o estudis primaris sense acabar</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716705235"/>
                  </a:ext>
                </a:extLst>
              </a:tr>
              <a:tr h="108818">
                <a:tc>
                  <a:txBody>
                    <a:bodyPr/>
                    <a:lstStyle/>
                    <a:p>
                      <a:pPr algn="l" fontAlgn="b"/>
                      <a:r>
                        <a:rPr lang="ca-ES" sz="700" b="0" i="0" u="none" strike="noStrike">
                          <a:solidFill>
                            <a:srgbClr val="000000"/>
                          </a:solidFill>
                          <a:effectLst/>
                          <a:latin typeface="Calibri" panose="020F0502020204030204" pitchFamily="34" charset="0"/>
                        </a:rPr>
                        <a:t>Primaris, certificat escolar</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425967439"/>
                  </a:ext>
                </a:extLst>
              </a:tr>
              <a:tr h="108818">
                <a:tc>
                  <a:txBody>
                    <a:bodyPr/>
                    <a:lstStyle/>
                    <a:p>
                      <a:pPr algn="l" fontAlgn="b"/>
                      <a:r>
                        <a:rPr lang="ca-ES" sz="700" b="0" i="0" u="none" strike="noStrike">
                          <a:solidFill>
                            <a:srgbClr val="000000"/>
                          </a:solidFill>
                          <a:effectLst/>
                          <a:latin typeface="Calibri" panose="020F0502020204030204" pitchFamily="34" charset="0"/>
                        </a:rPr>
                        <a:t>Secundaris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6245153"/>
                  </a:ext>
                </a:extLst>
              </a:tr>
              <a:tr h="108818">
                <a:tc>
                  <a:txBody>
                    <a:bodyPr/>
                    <a:lstStyle/>
                    <a:p>
                      <a:pPr algn="l" fontAlgn="b"/>
                      <a:r>
                        <a:rPr lang="ca-ES" sz="700" b="0" i="0" u="none" strike="noStrike">
                          <a:solidFill>
                            <a:srgbClr val="000000"/>
                          </a:solidFill>
                          <a:effectLst/>
                          <a:latin typeface="Calibri" panose="020F0502020204030204" pitchFamily="34" charset="0"/>
                        </a:rPr>
                        <a:t>Universitaris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33498741"/>
                  </a:ext>
                </a:extLst>
              </a:tr>
              <a:tr h="108818">
                <a:tc>
                  <a:txBody>
                    <a:bodyPr/>
                    <a:lstStyle/>
                    <a:p>
                      <a:pPr algn="l" fontAlgn="b"/>
                      <a:r>
                        <a:rPr lang="ca-ES" sz="700" b="0" i="0" u="none" strike="noStrike">
                          <a:solidFill>
                            <a:srgbClr val="000000"/>
                          </a:solidFill>
                          <a:effectLst/>
                          <a:latin typeface="Calibri" panose="020F0502020204030204" pitchFamily="34" charset="0"/>
                        </a:rPr>
                        <a:t>No ho sé</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098041167"/>
                  </a:ext>
                </a:extLst>
              </a:tr>
              <a:tr h="108818">
                <a:tc>
                  <a:txBody>
                    <a:bodyPr/>
                    <a:lstStyle/>
                    <a:p>
                      <a:pPr algn="l" fontAlgn="b"/>
                      <a:r>
                        <a:rPr lang="ca-ES" sz="700" b="0" i="0" u="none" strike="noStrike">
                          <a:solidFill>
                            <a:srgbClr val="000000"/>
                          </a:solidFill>
                          <a:effectLst/>
                          <a:latin typeface="Calibri" panose="020F0502020204030204" pitchFamily="34" charset="0"/>
                        </a:rPr>
                        <a:t>No consta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09692524"/>
                  </a:ext>
                </a:extLst>
              </a:tr>
            </a:tbl>
          </a:graphicData>
        </a:graphic>
      </p:graphicFrame>
      <p:sp>
        <p:nvSpPr>
          <p:cNvPr id="4" name="Rectángulo 3"/>
          <p:cNvSpPr/>
          <p:nvPr/>
        </p:nvSpPr>
        <p:spPr>
          <a:xfrm>
            <a:off x="359999" y="4680000"/>
            <a:ext cx="5400000" cy="237600"/>
          </a:xfrm>
          <a:prstGeom prst="rect">
            <a:avLst/>
          </a:prstGeom>
        </p:spPr>
        <p:txBody>
          <a:bodyPr wrap="none">
            <a:spAutoFit/>
          </a:bodyPr>
          <a:lstStyle/>
          <a:p>
            <a:r>
              <a:rPr lang="ca-ES" sz="800" dirty="0">
                <a:solidFill>
                  <a:srgbClr val="000000"/>
                </a:solidFill>
                <a:latin typeface="Calibri" panose="020F0502020204030204" pitchFamily="34" charset="0"/>
              </a:rPr>
              <a:t>Q5. Quin és el nivell més alt d'estudis acabats dels teus pares o tutors?</a:t>
            </a:r>
            <a:r>
              <a:rPr lang="ca-ES" dirty="0"/>
              <a:t> </a:t>
            </a:r>
          </a:p>
        </p:txBody>
      </p:sp>
    </p:spTree>
    <p:extLst>
      <p:ext uri="{BB962C8B-B14F-4D97-AF65-F5344CB8AC3E}">
        <p14:creationId xmlns:p14="http://schemas.microsoft.com/office/powerpoint/2010/main" val="66938308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77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SALUT I ESTAT D’ÀNIM</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7"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2830585948"/>
              </p:ext>
            </p:extLst>
          </p:nvPr>
        </p:nvGraphicFramePr>
        <p:xfrm>
          <a:off x="720000" y="1152000"/>
          <a:ext cx="7704002" cy="3027415"/>
        </p:xfrm>
        <a:graphic>
          <a:graphicData uri="http://schemas.openxmlformats.org/drawingml/2006/table">
            <a:tbl>
              <a:tblPr/>
              <a:tblGrid>
                <a:gridCol w="1443644">
                  <a:extLst>
                    <a:ext uri="{9D8B030D-6E8A-4147-A177-3AD203B41FA5}">
                      <a16:colId xmlns:a16="http://schemas.microsoft.com/office/drawing/2014/main" xmlns="" val="2654450252"/>
                    </a:ext>
                  </a:extLst>
                </a:gridCol>
                <a:gridCol w="335254">
                  <a:extLst>
                    <a:ext uri="{9D8B030D-6E8A-4147-A177-3AD203B41FA5}">
                      <a16:colId xmlns:a16="http://schemas.microsoft.com/office/drawing/2014/main" xmlns="" val="2378668286"/>
                    </a:ext>
                  </a:extLst>
                </a:gridCol>
                <a:gridCol w="294202">
                  <a:extLst>
                    <a:ext uri="{9D8B030D-6E8A-4147-A177-3AD203B41FA5}">
                      <a16:colId xmlns:a16="http://schemas.microsoft.com/office/drawing/2014/main" xmlns="" val="2024445821"/>
                    </a:ext>
                  </a:extLst>
                </a:gridCol>
                <a:gridCol w="109471">
                  <a:extLst>
                    <a:ext uri="{9D8B030D-6E8A-4147-A177-3AD203B41FA5}">
                      <a16:colId xmlns:a16="http://schemas.microsoft.com/office/drawing/2014/main" xmlns="" val="1953750776"/>
                    </a:ext>
                  </a:extLst>
                </a:gridCol>
                <a:gridCol w="355780">
                  <a:extLst>
                    <a:ext uri="{9D8B030D-6E8A-4147-A177-3AD203B41FA5}">
                      <a16:colId xmlns:a16="http://schemas.microsoft.com/office/drawing/2014/main" xmlns="" val="1069681627"/>
                    </a:ext>
                  </a:extLst>
                </a:gridCol>
                <a:gridCol w="355780">
                  <a:extLst>
                    <a:ext uri="{9D8B030D-6E8A-4147-A177-3AD203B41FA5}">
                      <a16:colId xmlns:a16="http://schemas.microsoft.com/office/drawing/2014/main" xmlns="" val="97057961"/>
                    </a:ext>
                  </a:extLst>
                </a:gridCol>
                <a:gridCol w="109471">
                  <a:extLst>
                    <a:ext uri="{9D8B030D-6E8A-4147-A177-3AD203B41FA5}">
                      <a16:colId xmlns:a16="http://schemas.microsoft.com/office/drawing/2014/main" xmlns="" val="3016474193"/>
                    </a:ext>
                  </a:extLst>
                </a:gridCol>
                <a:gridCol w="355780">
                  <a:extLst>
                    <a:ext uri="{9D8B030D-6E8A-4147-A177-3AD203B41FA5}">
                      <a16:colId xmlns:a16="http://schemas.microsoft.com/office/drawing/2014/main" xmlns="" val="1780580596"/>
                    </a:ext>
                  </a:extLst>
                </a:gridCol>
                <a:gridCol w="355780">
                  <a:extLst>
                    <a:ext uri="{9D8B030D-6E8A-4147-A177-3AD203B41FA5}">
                      <a16:colId xmlns:a16="http://schemas.microsoft.com/office/drawing/2014/main" xmlns="" val="1803362570"/>
                    </a:ext>
                  </a:extLst>
                </a:gridCol>
                <a:gridCol w="355780">
                  <a:extLst>
                    <a:ext uri="{9D8B030D-6E8A-4147-A177-3AD203B41FA5}">
                      <a16:colId xmlns:a16="http://schemas.microsoft.com/office/drawing/2014/main" xmlns="" val="124446575"/>
                    </a:ext>
                  </a:extLst>
                </a:gridCol>
                <a:gridCol w="355780">
                  <a:extLst>
                    <a:ext uri="{9D8B030D-6E8A-4147-A177-3AD203B41FA5}">
                      <a16:colId xmlns:a16="http://schemas.microsoft.com/office/drawing/2014/main" xmlns="" val="2876386662"/>
                    </a:ext>
                  </a:extLst>
                </a:gridCol>
                <a:gridCol w="109471">
                  <a:extLst>
                    <a:ext uri="{9D8B030D-6E8A-4147-A177-3AD203B41FA5}">
                      <a16:colId xmlns:a16="http://schemas.microsoft.com/office/drawing/2014/main" xmlns="" val="329885169"/>
                    </a:ext>
                  </a:extLst>
                </a:gridCol>
                <a:gridCol w="355780">
                  <a:extLst>
                    <a:ext uri="{9D8B030D-6E8A-4147-A177-3AD203B41FA5}">
                      <a16:colId xmlns:a16="http://schemas.microsoft.com/office/drawing/2014/main" xmlns="" val="469666036"/>
                    </a:ext>
                  </a:extLst>
                </a:gridCol>
                <a:gridCol w="355780">
                  <a:extLst>
                    <a:ext uri="{9D8B030D-6E8A-4147-A177-3AD203B41FA5}">
                      <a16:colId xmlns:a16="http://schemas.microsoft.com/office/drawing/2014/main" xmlns="" val="2678243609"/>
                    </a:ext>
                  </a:extLst>
                </a:gridCol>
                <a:gridCol w="109471">
                  <a:extLst>
                    <a:ext uri="{9D8B030D-6E8A-4147-A177-3AD203B41FA5}">
                      <a16:colId xmlns:a16="http://schemas.microsoft.com/office/drawing/2014/main" xmlns="" val="856084157"/>
                    </a:ext>
                  </a:extLst>
                </a:gridCol>
                <a:gridCol w="355780">
                  <a:extLst>
                    <a:ext uri="{9D8B030D-6E8A-4147-A177-3AD203B41FA5}">
                      <a16:colId xmlns:a16="http://schemas.microsoft.com/office/drawing/2014/main" xmlns="" val="708524652"/>
                    </a:ext>
                  </a:extLst>
                </a:gridCol>
                <a:gridCol w="355780">
                  <a:extLst>
                    <a:ext uri="{9D8B030D-6E8A-4147-A177-3AD203B41FA5}">
                      <a16:colId xmlns:a16="http://schemas.microsoft.com/office/drawing/2014/main" xmlns="" val="203142478"/>
                    </a:ext>
                  </a:extLst>
                </a:gridCol>
                <a:gridCol w="355780">
                  <a:extLst>
                    <a:ext uri="{9D8B030D-6E8A-4147-A177-3AD203B41FA5}">
                      <a16:colId xmlns:a16="http://schemas.microsoft.com/office/drawing/2014/main" xmlns="" val="2246287737"/>
                    </a:ext>
                  </a:extLst>
                </a:gridCol>
                <a:gridCol w="109471">
                  <a:extLst>
                    <a:ext uri="{9D8B030D-6E8A-4147-A177-3AD203B41FA5}">
                      <a16:colId xmlns:a16="http://schemas.microsoft.com/office/drawing/2014/main" xmlns="" val="2765855270"/>
                    </a:ext>
                  </a:extLst>
                </a:gridCol>
                <a:gridCol w="389989">
                  <a:extLst>
                    <a:ext uri="{9D8B030D-6E8A-4147-A177-3AD203B41FA5}">
                      <a16:colId xmlns:a16="http://schemas.microsoft.com/office/drawing/2014/main" xmlns="" val="366814084"/>
                    </a:ext>
                  </a:extLst>
                </a:gridCol>
                <a:gridCol w="389989">
                  <a:extLst>
                    <a:ext uri="{9D8B030D-6E8A-4147-A177-3AD203B41FA5}">
                      <a16:colId xmlns:a16="http://schemas.microsoft.com/office/drawing/2014/main" xmlns="" val="2696909394"/>
                    </a:ext>
                  </a:extLst>
                </a:gridCol>
                <a:gridCol w="389989">
                  <a:extLst>
                    <a:ext uri="{9D8B030D-6E8A-4147-A177-3AD203B41FA5}">
                      <a16:colId xmlns:a16="http://schemas.microsoft.com/office/drawing/2014/main" xmlns="" val="614331298"/>
                    </a:ext>
                  </a:extLst>
                </a:gridCol>
              </a:tblGrid>
              <a:tr h="127690">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2057750772"/>
                  </a:ext>
                </a:extLst>
              </a:tr>
              <a:tr h="25537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961381481"/>
                  </a:ext>
                </a:extLst>
              </a:tr>
              <a:tr h="12769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41349361"/>
                  </a:ext>
                </a:extLst>
              </a:tr>
              <a:tr h="132790">
                <a:tc gridSpan="3">
                  <a:txBody>
                    <a:bodyPr/>
                    <a:lstStyle/>
                    <a:p>
                      <a:pPr algn="l" fontAlgn="b"/>
                      <a:r>
                        <a:rPr lang="ca-ES" sz="700" b="1" i="0" u="none" strike="noStrike" dirty="0">
                          <a:solidFill>
                            <a:srgbClr val="112277"/>
                          </a:solidFill>
                          <a:effectLst/>
                          <a:latin typeface="Calibri" panose="020F0502020204030204" pitchFamily="34" charset="0"/>
                        </a:rPr>
                        <a:t>Com diries que és la teva salut en </a:t>
                      </a:r>
                      <a:r>
                        <a:rPr lang="ca-ES" sz="700" b="1" i="0" u="none" strike="noStrike" dirty="0" smtClean="0">
                          <a:solidFill>
                            <a:srgbClr val="112277"/>
                          </a:solidFill>
                          <a:effectLst/>
                          <a:latin typeface="Calibri" panose="020F0502020204030204" pitchFamily="34" charset="0"/>
                        </a:rPr>
                        <a:t>general</a:t>
                      </a:r>
                      <a:endParaRPr lang="ca-ES" sz="700" b="1" i="0" u="none" strike="noStrike" dirty="0">
                        <a:solidFill>
                          <a:srgbClr val="112277"/>
                        </a:solidFill>
                        <a:effectLst/>
                        <a:latin typeface="Calibri" panose="020F0502020204030204" pitchFamily="34" charset="0"/>
                      </a:endParaRP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236954418"/>
                  </a:ext>
                </a:extLst>
              </a:tr>
              <a:tr h="132437">
                <a:tc>
                  <a:txBody>
                    <a:bodyPr/>
                    <a:lstStyle/>
                    <a:p>
                      <a:pPr algn="l" fontAlgn="b"/>
                      <a:r>
                        <a:rPr lang="ca-ES" sz="700" b="0" i="0" u="none" strike="noStrike">
                          <a:solidFill>
                            <a:srgbClr val="000000"/>
                          </a:solidFill>
                          <a:effectLst/>
                          <a:latin typeface="Calibri" panose="020F0502020204030204" pitchFamily="34" charset="0"/>
                        </a:rPr>
                        <a:t>Molt bona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718640052"/>
                  </a:ext>
                </a:extLst>
              </a:tr>
              <a:tr h="132437">
                <a:tc>
                  <a:txBody>
                    <a:bodyPr/>
                    <a:lstStyle/>
                    <a:p>
                      <a:pPr algn="l" fontAlgn="b"/>
                      <a:r>
                        <a:rPr lang="ca-ES" sz="700" b="0" i="0" u="none" strike="noStrike">
                          <a:solidFill>
                            <a:srgbClr val="000000"/>
                          </a:solidFill>
                          <a:effectLst/>
                          <a:latin typeface="Calibri" panose="020F0502020204030204" pitchFamily="34" charset="0"/>
                        </a:rPr>
                        <a:t>Bona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63971840"/>
                  </a:ext>
                </a:extLst>
              </a:tr>
              <a:tr h="132437">
                <a:tc>
                  <a:txBody>
                    <a:bodyPr/>
                    <a:lstStyle/>
                    <a:p>
                      <a:pPr algn="l" fontAlgn="b"/>
                      <a:r>
                        <a:rPr lang="ca-ES" sz="700" b="0" i="0" u="none" strike="noStrike">
                          <a:solidFill>
                            <a:srgbClr val="000000"/>
                          </a:solidFill>
                          <a:effectLst/>
                          <a:latin typeface="Calibri" panose="020F0502020204030204" pitchFamily="34" charset="0"/>
                        </a:rPr>
                        <a:t>Regular/Dolenta/Molt dolenta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206816358"/>
                  </a:ext>
                </a:extLst>
              </a:tr>
              <a:tr h="13243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98830532"/>
                  </a:ext>
                </a:extLst>
              </a:tr>
              <a:tr h="13243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44277921"/>
                  </a:ext>
                </a:extLst>
              </a:tr>
              <a:tr h="13243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30979332"/>
                  </a:ext>
                </a:extLst>
              </a:tr>
              <a:tr h="132437">
                <a:tc>
                  <a:txBody>
                    <a:bodyPr/>
                    <a:lstStyle/>
                    <a:p>
                      <a:pPr algn="l" fontAlgn="b"/>
                      <a:r>
                        <a:rPr lang="ca-ES" sz="700" b="1" i="0" u="none" strike="noStrike">
                          <a:solidFill>
                            <a:srgbClr val="112277"/>
                          </a:solidFill>
                          <a:effectLst/>
                          <a:latin typeface="Calibri" panose="020F0502020204030204" pitchFamily="34" charset="0"/>
                        </a:rPr>
                        <a:t>Índex de massa corporal</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748246633"/>
                  </a:ext>
                </a:extLst>
              </a:tr>
              <a:tr h="132437">
                <a:tc>
                  <a:txBody>
                    <a:bodyPr/>
                    <a:lstStyle/>
                    <a:p>
                      <a:pPr algn="l" fontAlgn="b"/>
                      <a:r>
                        <a:rPr lang="ca-ES" sz="700" b="0" i="0" u="none" strike="noStrike">
                          <a:solidFill>
                            <a:srgbClr val="000000"/>
                          </a:solidFill>
                          <a:effectLst/>
                          <a:latin typeface="Calibri" panose="020F0502020204030204" pitchFamily="34" charset="0"/>
                        </a:rPr>
                        <a:t>Baix pes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717467980"/>
                  </a:ext>
                </a:extLst>
              </a:tr>
              <a:tr h="132437">
                <a:tc>
                  <a:txBody>
                    <a:bodyPr/>
                    <a:lstStyle/>
                    <a:p>
                      <a:pPr algn="l" fontAlgn="b"/>
                      <a:r>
                        <a:rPr lang="ca-ES" sz="700" b="0" i="0" u="none" strike="noStrike">
                          <a:solidFill>
                            <a:srgbClr val="000000"/>
                          </a:solidFill>
                          <a:effectLst/>
                          <a:latin typeface="Calibri" panose="020F0502020204030204" pitchFamily="34" charset="0"/>
                        </a:rPr>
                        <a:t>Normopès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12332720"/>
                  </a:ext>
                </a:extLst>
              </a:tr>
              <a:tr h="132437">
                <a:tc>
                  <a:txBody>
                    <a:bodyPr/>
                    <a:lstStyle/>
                    <a:p>
                      <a:pPr algn="l" fontAlgn="b"/>
                      <a:r>
                        <a:rPr lang="ca-ES" sz="700" b="0" i="0" u="none" strike="noStrike">
                          <a:solidFill>
                            <a:srgbClr val="000000"/>
                          </a:solidFill>
                          <a:effectLst/>
                          <a:latin typeface="Calibri" panose="020F0502020204030204" pitchFamily="34" charset="0"/>
                        </a:rPr>
                        <a:t>Sobrepès/Obesitat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15,7%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762660389"/>
                  </a:ext>
                </a:extLst>
              </a:tr>
              <a:tr h="13243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20627902"/>
                  </a:ext>
                </a:extLst>
              </a:tr>
              <a:tr h="13243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58222049"/>
                  </a:ext>
                </a:extLst>
              </a:tr>
              <a:tr h="13243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28640437"/>
                  </a:ext>
                </a:extLst>
              </a:tr>
              <a:tr h="132437">
                <a:tc>
                  <a:txBody>
                    <a:bodyPr/>
                    <a:lstStyle/>
                    <a:p>
                      <a:pPr algn="l" fontAlgn="b"/>
                      <a:r>
                        <a:rPr lang="ca-ES" sz="700" b="1" i="0" u="none" strike="noStrike">
                          <a:solidFill>
                            <a:srgbClr val="112277"/>
                          </a:solidFill>
                          <a:effectLst/>
                          <a:latin typeface="Calibri" panose="020F0502020204030204" pitchFamily="34" charset="0"/>
                        </a:rPr>
                        <a:t>Què en penses, del teu pes actual</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898076800"/>
                  </a:ext>
                </a:extLst>
              </a:tr>
              <a:tr h="132437">
                <a:tc>
                  <a:txBody>
                    <a:bodyPr/>
                    <a:lstStyle/>
                    <a:p>
                      <a:pPr algn="l" fontAlgn="b"/>
                      <a:r>
                        <a:rPr lang="es-ES" sz="700" b="0" i="0" u="none" strike="noStrike">
                          <a:solidFill>
                            <a:srgbClr val="000000"/>
                          </a:solidFill>
                          <a:effectLst/>
                          <a:latin typeface="Calibri" panose="020F0502020204030204" pitchFamily="34" charset="0"/>
                        </a:rPr>
                        <a:t>És inferior al que hauria de pesar</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637235863"/>
                  </a:ext>
                </a:extLst>
              </a:tr>
              <a:tr h="132437">
                <a:tc>
                  <a:txBody>
                    <a:bodyPr/>
                    <a:lstStyle/>
                    <a:p>
                      <a:pPr algn="l" fontAlgn="b"/>
                      <a:r>
                        <a:rPr lang="ca-ES" sz="700" b="0" i="0" u="none" strike="noStrike">
                          <a:solidFill>
                            <a:srgbClr val="000000"/>
                          </a:solidFill>
                          <a:effectLst/>
                          <a:latin typeface="Calibri" panose="020F0502020204030204" pitchFamily="34" charset="0"/>
                        </a:rPr>
                        <a:t>És l'adequat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702649159"/>
                  </a:ext>
                </a:extLst>
              </a:tr>
              <a:tr h="132437">
                <a:tc>
                  <a:txBody>
                    <a:bodyPr/>
                    <a:lstStyle/>
                    <a:p>
                      <a:pPr algn="l" fontAlgn="b"/>
                      <a:r>
                        <a:rPr lang="es-ES" sz="700" b="0" i="0" u="none" strike="noStrike">
                          <a:solidFill>
                            <a:srgbClr val="000000"/>
                          </a:solidFill>
                          <a:effectLst/>
                          <a:latin typeface="Calibri" panose="020F0502020204030204" pitchFamily="34" charset="0"/>
                        </a:rPr>
                        <a:t>És superior al que hauria de pesar</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614834981"/>
                  </a:ext>
                </a:extLst>
              </a:tr>
              <a:tr h="13243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932834833"/>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1301666781"/>
              </p:ext>
            </p:extLst>
          </p:nvPr>
        </p:nvGraphicFramePr>
        <p:xfrm>
          <a:off x="360000" y="4680000"/>
          <a:ext cx="5400000" cy="320040"/>
        </p:xfrm>
        <a:graphic>
          <a:graphicData uri="http://schemas.openxmlformats.org/drawingml/2006/table">
            <a:tbl>
              <a:tblPr/>
              <a:tblGrid>
                <a:gridCol w="5400000">
                  <a:extLst>
                    <a:ext uri="{9D8B030D-6E8A-4147-A177-3AD203B41FA5}">
                      <a16:colId xmlns:a16="http://schemas.microsoft.com/office/drawing/2014/main" xmlns="" val="3930157469"/>
                    </a:ext>
                  </a:extLst>
                </a:gridCol>
              </a:tblGrid>
              <a:tr h="79200">
                <a:tc>
                  <a:txBody>
                    <a:bodyPr/>
                    <a:lstStyle/>
                    <a:p>
                      <a:pPr algn="l" fontAlgn="b"/>
                      <a:r>
                        <a:rPr lang="ca-ES" sz="700" b="0" i="0" u="none" strike="noStrike">
                          <a:solidFill>
                            <a:srgbClr val="000000"/>
                          </a:solidFill>
                          <a:effectLst/>
                          <a:latin typeface="Calibri" panose="020F0502020204030204" pitchFamily="34" charset="0"/>
                        </a:rPr>
                        <a:t>Q12. Com diries que és la teva salut en general?</a:t>
                      </a:r>
                    </a:p>
                  </a:txBody>
                  <a:tcPr marL="0" marR="0" marT="0" marB="0" anchor="b">
                    <a:lnL>
                      <a:noFill/>
                    </a:lnL>
                    <a:lnR>
                      <a:noFill/>
                    </a:lnR>
                    <a:lnT>
                      <a:noFill/>
                    </a:lnT>
                    <a:lnB>
                      <a:noFill/>
                    </a:lnB>
                  </a:tcPr>
                </a:tc>
                <a:extLst>
                  <a:ext uri="{0D108BD9-81ED-4DB2-BD59-A6C34878D82A}">
                    <a16:rowId xmlns:a16="http://schemas.microsoft.com/office/drawing/2014/main" xmlns="" val="1540371560"/>
                  </a:ext>
                </a:extLst>
              </a:tr>
              <a:tr h="79200">
                <a:tc>
                  <a:txBody>
                    <a:bodyPr/>
                    <a:lstStyle/>
                    <a:p>
                      <a:pPr algn="l" fontAlgn="b"/>
                      <a:r>
                        <a:rPr lang="pt-BR" sz="700" b="0" i="0" u="none" strike="noStrike">
                          <a:solidFill>
                            <a:srgbClr val="000000"/>
                          </a:solidFill>
                          <a:effectLst/>
                          <a:latin typeface="Calibri" panose="020F0502020204030204" pitchFamily="34" charset="0"/>
                        </a:rPr>
                        <a:t>Q13. Índex de massa corporal</a:t>
                      </a:r>
                    </a:p>
                  </a:txBody>
                  <a:tcPr marL="0" marR="0" marT="0" marB="0" anchor="b">
                    <a:lnL>
                      <a:noFill/>
                    </a:lnL>
                    <a:lnR>
                      <a:noFill/>
                    </a:lnR>
                    <a:lnT>
                      <a:noFill/>
                    </a:lnT>
                    <a:lnB>
                      <a:noFill/>
                    </a:lnB>
                  </a:tcPr>
                </a:tc>
                <a:extLst>
                  <a:ext uri="{0D108BD9-81ED-4DB2-BD59-A6C34878D82A}">
                    <a16:rowId xmlns:a16="http://schemas.microsoft.com/office/drawing/2014/main" xmlns="" val="3760625686"/>
                  </a:ext>
                </a:extLst>
              </a:tr>
              <a:tr h="79200">
                <a:tc>
                  <a:txBody>
                    <a:bodyPr/>
                    <a:lstStyle/>
                    <a:p>
                      <a:pPr algn="l" fontAlgn="b"/>
                      <a:r>
                        <a:rPr lang="ca-ES" sz="700" b="0" i="0" u="none" strike="noStrike" dirty="0">
                          <a:solidFill>
                            <a:srgbClr val="000000"/>
                          </a:solidFill>
                          <a:effectLst/>
                          <a:latin typeface="Calibri" panose="020F0502020204030204" pitchFamily="34" charset="0"/>
                        </a:rPr>
                        <a:t>Q14. Què en penses, del teu pes actual?</a:t>
                      </a:r>
                    </a:p>
                  </a:txBody>
                  <a:tcPr marL="0" marR="0" marT="0" marB="0" anchor="b">
                    <a:lnL>
                      <a:noFill/>
                    </a:lnL>
                    <a:lnR>
                      <a:noFill/>
                    </a:lnR>
                    <a:lnT>
                      <a:noFill/>
                    </a:lnT>
                    <a:lnB>
                      <a:noFill/>
                    </a:lnB>
                  </a:tcPr>
                </a:tc>
                <a:extLst>
                  <a:ext uri="{0D108BD9-81ED-4DB2-BD59-A6C34878D82A}">
                    <a16:rowId xmlns:a16="http://schemas.microsoft.com/office/drawing/2014/main" xmlns="" val="2810816005"/>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78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SALUT I ESTAT D’ÀNIM</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7"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2106876189"/>
              </p:ext>
            </p:extLst>
          </p:nvPr>
        </p:nvGraphicFramePr>
        <p:xfrm>
          <a:off x="720000" y="1152000"/>
          <a:ext cx="7704006" cy="3200400"/>
        </p:xfrm>
        <a:graphic>
          <a:graphicData uri="http://schemas.openxmlformats.org/drawingml/2006/table">
            <a:tbl>
              <a:tblPr/>
              <a:tblGrid>
                <a:gridCol w="1443646">
                  <a:extLst>
                    <a:ext uri="{9D8B030D-6E8A-4147-A177-3AD203B41FA5}">
                      <a16:colId xmlns:a16="http://schemas.microsoft.com/office/drawing/2014/main" xmlns="" val="2670203229"/>
                    </a:ext>
                  </a:extLst>
                </a:gridCol>
                <a:gridCol w="335255">
                  <a:extLst>
                    <a:ext uri="{9D8B030D-6E8A-4147-A177-3AD203B41FA5}">
                      <a16:colId xmlns:a16="http://schemas.microsoft.com/office/drawing/2014/main" xmlns="" val="139813215"/>
                    </a:ext>
                  </a:extLst>
                </a:gridCol>
                <a:gridCol w="294203">
                  <a:extLst>
                    <a:ext uri="{9D8B030D-6E8A-4147-A177-3AD203B41FA5}">
                      <a16:colId xmlns:a16="http://schemas.microsoft.com/office/drawing/2014/main" xmlns="" val="2501822210"/>
                    </a:ext>
                  </a:extLst>
                </a:gridCol>
                <a:gridCol w="109471">
                  <a:extLst>
                    <a:ext uri="{9D8B030D-6E8A-4147-A177-3AD203B41FA5}">
                      <a16:colId xmlns:a16="http://schemas.microsoft.com/office/drawing/2014/main" xmlns="" val="684476597"/>
                    </a:ext>
                  </a:extLst>
                </a:gridCol>
                <a:gridCol w="355780">
                  <a:extLst>
                    <a:ext uri="{9D8B030D-6E8A-4147-A177-3AD203B41FA5}">
                      <a16:colId xmlns:a16="http://schemas.microsoft.com/office/drawing/2014/main" xmlns="" val="2973435853"/>
                    </a:ext>
                  </a:extLst>
                </a:gridCol>
                <a:gridCol w="355780">
                  <a:extLst>
                    <a:ext uri="{9D8B030D-6E8A-4147-A177-3AD203B41FA5}">
                      <a16:colId xmlns:a16="http://schemas.microsoft.com/office/drawing/2014/main" xmlns="" val="1810861174"/>
                    </a:ext>
                  </a:extLst>
                </a:gridCol>
                <a:gridCol w="109471">
                  <a:extLst>
                    <a:ext uri="{9D8B030D-6E8A-4147-A177-3AD203B41FA5}">
                      <a16:colId xmlns:a16="http://schemas.microsoft.com/office/drawing/2014/main" xmlns="" val="2795754119"/>
                    </a:ext>
                  </a:extLst>
                </a:gridCol>
                <a:gridCol w="355780">
                  <a:extLst>
                    <a:ext uri="{9D8B030D-6E8A-4147-A177-3AD203B41FA5}">
                      <a16:colId xmlns:a16="http://schemas.microsoft.com/office/drawing/2014/main" xmlns="" val="4143204253"/>
                    </a:ext>
                  </a:extLst>
                </a:gridCol>
                <a:gridCol w="355780">
                  <a:extLst>
                    <a:ext uri="{9D8B030D-6E8A-4147-A177-3AD203B41FA5}">
                      <a16:colId xmlns:a16="http://schemas.microsoft.com/office/drawing/2014/main" xmlns="" val="2326740448"/>
                    </a:ext>
                  </a:extLst>
                </a:gridCol>
                <a:gridCol w="355780">
                  <a:extLst>
                    <a:ext uri="{9D8B030D-6E8A-4147-A177-3AD203B41FA5}">
                      <a16:colId xmlns:a16="http://schemas.microsoft.com/office/drawing/2014/main" xmlns="" val="4250077085"/>
                    </a:ext>
                  </a:extLst>
                </a:gridCol>
                <a:gridCol w="355780">
                  <a:extLst>
                    <a:ext uri="{9D8B030D-6E8A-4147-A177-3AD203B41FA5}">
                      <a16:colId xmlns:a16="http://schemas.microsoft.com/office/drawing/2014/main" xmlns="" val="1587166354"/>
                    </a:ext>
                  </a:extLst>
                </a:gridCol>
                <a:gridCol w="109471">
                  <a:extLst>
                    <a:ext uri="{9D8B030D-6E8A-4147-A177-3AD203B41FA5}">
                      <a16:colId xmlns:a16="http://schemas.microsoft.com/office/drawing/2014/main" xmlns="" val="1685958631"/>
                    </a:ext>
                  </a:extLst>
                </a:gridCol>
                <a:gridCol w="355780">
                  <a:extLst>
                    <a:ext uri="{9D8B030D-6E8A-4147-A177-3AD203B41FA5}">
                      <a16:colId xmlns:a16="http://schemas.microsoft.com/office/drawing/2014/main" xmlns="" val="662678358"/>
                    </a:ext>
                  </a:extLst>
                </a:gridCol>
                <a:gridCol w="355780">
                  <a:extLst>
                    <a:ext uri="{9D8B030D-6E8A-4147-A177-3AD203B41FA5}">
                      <a16:colId xmlns:a16="http://schemas.microsoft.com/office/drawing/2014/main" xmlns="" val="3554629756"/>
                    </a:ext>
                  </a:extLst>
                </a:gridCol>
                <a:gridCol w="109471">
                  <a:extLst>
                    <a:ext uri="{9D8B030D-6E8A-4147-A177-3AD203B41FA5}">
                      <a16:colId xmlns:a16="http://schemas.microsoft.com/office/drawing/2014/main" xmlns="" val="1131306831"/>
                    </a:ext>
                  </a:extLst>
                </a:gridCol>
                <a:gridCol w="355780">
                  <a:extLst>
                    <a:ext uri="{9D8B030D-6E8A-4147-A177-3AD203B41FA5}">
                      <a16:colId xmlns:a16="http://schemas.microsoft.com/office/drawing/2014/main" xmlns="" val="376718834"/>
                    </a:ext>
                  </a:extLst>
                </a:gridCol>
                <a:gridCol w="355780">
                  <a:extLst>
                    <a:ext uri="{9D8B030D-6E8A-4147-A177-3AD203B41FA5}">
                      <a16:colId xmlns:a16="http://schemas.microsoft.com/office/drawing/2014/main" xmlns="" val="1582408432"/>
                    </a:ext>
                  </a:extLst>
                </a:gridCol>
                <a:gridCol w="355780">
                  <a:extLst>
                    <a:ext uri="{9D8B030D-6E8A-4147-A177-3AD203B41FA5}">
                      <a16:colId xmlns:a16="http://schemas.microsoft.com/office/drawing/2014/main" xmlns="" val="2145668219"/>
                    </a:ext>
                  </a:extLst>
                </a:gridCol>
                <a:gridCol w="109471">
                  <a:extLst>
                    <a:ext uri="{9D8B030D-6E8A-4147-A177-3AD203B41FA5}">
                      <a16:colId xmlns:a16="http://schemas.microsoft.com/office/drawing/2014/main" xmlns="" val="579025053"/>
                    </a:ext>
                  </a:extLst>
                </a:gridCol>
                <a:gridCol w="389989">
                  <a:extLst>
                    <a:ext uri="{9D8B030D-6E8A-4147-A177-3AD203B41FA5}">
                      <a16:colId xmlns:a16="http://schemas.microsoft.com/office/drawing/2014/main" xmlns="" val="4096666866"/>
                    </a:ext>
                  </a:extLst>
                </a:gridCol>
                <a:gridCol w="389989">
                  <a:extLst>
                    <a:ext uri="{9D8B030D-6E8A-4147-A177-3AD203B41FA5}">
                      <a16:colId xmlns:a16="http://schemas.microsoft.com/office/drawing/2014/main" xmlns="" val="4016907882"/>
                    </a:ext>
                  </a:extLst>
                </a:gridCol>
                <a:gridCol w="389989">
                  <a:extLst>
                    <a:ext uri="{9D8B030D-6E8A-4147-A177-3AD203B41FA5}">
                      <a16:colId xmlns:a16="http://schemas.microsoft.com/office/drawing/2014/main" xmlns="" val="584996434"/>
                    </a:ext>
                  </a:extLst>
                </a:gridCol>
              </a:tblGrid>
              <a:tr h="97059">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912685357"/>
                  </a:ext>
                </a:extLst>
              </a:tr>
              <a:tr h="19411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322043192"/>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94248554"/>
                  </a:ext>
                </a:extLst>
              </a:tr>
              <a:tr h="105882">
                <a:tc>
                  <a:txBody>
                    <a:bodyPr/>
                    <a:lstStyle/>
                    <a:p>
                      <a:pPr algn="l" fontAlgn="b"/>
                      <a:r>
                        <a:rPr lang="ca-ES" sz="700" b="1" i="0" u="none" strike="noStrike">
                          <a:solidFill>
                            <a:srgbClr val="112277"/>
                          </a:solidFill>
                          <a:effectLst/>
                          <a:latin typeface="Calibri" panose="020F0502020204030204" pitchFamily="34" charset="0"/>
                        </a:rPr>
                        <a:t>Fas campana a l’escola/institut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340192978"/>
                  </a:ext>
                </a:extLst>
              </a:tr>
              <a:tr h="105882">
                <a:tc>
                  <a:txBody>
                    <a:bodyPr/>
                    <a:lstStyle/>
                    <a:p>
                      <a:pPr algn="l" fontAlgn="b"/>
                      <a:r>
                        <a:rPr lang="es-ES" sz="700" b="0" i="0" u="none" strike="noStrike">
                          <a:solidFill>
                            <a:srgbClr val="000000"/>
                          </a:solidFill>
                          <a:effectLst/>
                          <a:latin typeface="Calibri" panose="020F0502020204030204" pitchFamily="34" charset="0"/>
                        </a:rPr>
                        <a:t>Almenys un cop al mes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79780490"/>
                  </a:ext>
                </a:extLst>
              </a:tr>
              <a:tr h="105882">
                <a:tc>
                  <a:txBody>
                    <a:bodyPr/>
                    <a:lstStyle/>
                    <a:p>
                      <a:pPr algn="l" fontAlgn="b"/>
                      <a:r>
                        <a:rPr lang="ca-ES" sz="700" b="0" i="0" u="none" strike="noStrike">
                          <a:solidFill>
                            <a:srgbClr val="000000"/>
                          </a:solidFill>
                          <a:effectLst/>
                          <a:latin typeface="Calibri" panose="020F0502020204030204" pitchFamily="34" charset="0"/>
                        </a:rPr>
                        <a:t>Alguna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23424969"/>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49241506"/>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72741421"/>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59931010"/>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44990732"/>
                  </a:ext>
                </a:extLst>
              </a:tr>
              <a:tr h="105882">
                <a:tc>
                  <a:txBody>
                    <a:bodyPr/>
                    <a:lstStyle/>
                    <a:p>
                      <a:pPr algn="l" fontAlgn="b"/>
                      <a:r>
                        <a:rPr lang="ca-ES" sz="700" b="1" i="0" u="none" strike="noStrike">
                          <a:solidFill>
                            <a:srgbClr val="112277"/>
                          </a:solidFill>
                          <a:effectLst/>
                          <a:latin typeface="Calibri" panose="020F0502020204030204" pitchFamily="34" charset="0"/>
                        </a:rPr>
                        <a:t>Et baralles de paraula o físicament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319065951"/>
                  </a:ext>
                </a:extLst>
              </a:tr>
              <a:tr h="105882">
                <a:tc>
                  <a:txBody>
                    <a:bodyPr/>
                    <a:lstStyle/>
                    <a:p>
                      <a:pPr algn="l" fontAlgn="b"/>
                      <a:r>
                        <a:rPr lang="es-ES" sz="700" b="0" i="0" u="none" strike="noStrike">
                          <a:solidFill>
                            <a:srgbClr val="000000"/>
                          </a:solidFill>
                          <a:effectLst/>
                          <a:latin typeface="Calibri" panose="020F0502020204030204" pitchFamily="34" charset="0"/>
                        </a:rPr>
                        <a:t>Almenys un cop al mes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323752289"/>
                  </a:ext>
                </a:extLst>
              </a:tr>
              <a:tr h="105882">
                <a:tc>
                  <a:txBody>
                    <a:bodyPr/>
                    <a:lstStyle/>
                    <a:p>
                      <a:pPr algn="l" fontAlgn="b"/>
                      <a:r>
                        <a:rPr lang="ca-ES" sz="700" b="0" i="0" u="none" strike="noStrike">
                          <a:solidFill>
                            <a:srgbClr val="000000"/>
                          </a:solidFill>
                          <a:effectLst/>
                          <a:latin typeface="Calibri" panose="020F0502020204030204" pitchFamily="34" charset="0"/>
                        </a:rPr>
                        <a:t>Alguna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515086771"/>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590107120"/>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77750231"/>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46396570"/>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92578506"/>
                  </a:ext>
                </a:extLst>
              </a:tr>
              <a:tr h="105882">
                <a:tc>
                  <a:txBody>
                    <a:bodyPr/>
                    <a:lstStyle/>
                    <a:p>
                      <a:pPr algn="l" fontAlgn="b"/>
                      <a:r>
                        <a:rPr lang="ca-ES" sz="700" b="1" i="0" u="none" strike="noStrike">
                          <a:solidFill>
                            <a:srgbClr val="112277"/>
                          </a:solidFill>
                          <a:effectLst/>
                          <a:latin typeface="Calibri" panose="020F0502020204030204" pitchFamily="34" charset="0"/>
                        </a:rPr>
                        <a:t>Trenques coses expressament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896549120"/>
                  </a:ext>
                </a:extLst>
              </a:tr>
              <a:tr h="105882">
                <a:tc>
                  <a:txBody>
                    <a:bodyPr/>
                    <a:lstStyle/>
                    <a:p>
                      <a:pPr algn="l" fontAlgn="b"/>
                      <a:r>
                        <a:rPr lang="es-ES" sz="700" b="0" i="0" u="none" strike="noStrike">
                          <a:solidFill>
                            <a:srgbClr val="000000"/>
                          </a:solidFill>
                          <a:effectLst/>
                          <a:latin typeface="Calibri" panose="020F0502020204030204" pitchFamily="34" charset="0"/>
                        </a:rPr>
                        <a:t>Almenys un cop al mes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8888834"/>
                  </a:ext>
                </a:extLst>
              </a:tr>
              <a:tr h="105882">
                <a:tc>
                  <a:txBody>
                    <a:bodyPr/>
                    <a:lstStyle/>
                    <a:p>
                      <a:pPr algn="l" fontAlgn="b"/>
                      <a:r>
                        <a:rPr lang="ca-ES" sz="700" b="0" i="0" u="none" strike="noStrike">
                          <a:solidFill>
                            <a:srgbClr val="000000"/>
                          </a:solidFill>
                          <a:effectLst/>
                          <a:latin typeface="Calibri" panose="020F0502020204030204" pitchFamily="34" charset="0"/>
                        </a:rPr>
                        <a:t>Alguna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38777078"/>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95196068"/>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95728501"/>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59016323"/>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6008798"/>
                  </a:ext>
                </a:extLst>
              </a:tr>
              <a:tr h="105882">
                <a:tc>
                  <a:txBody>
                    <a:bodyPr/>
                    <a:lstStyle/>
                    <a:p>
                      <a:pPr algn="l" fontAlgn="b"/>
                      <a:r>
                        <a:rPr lang="ca-ES" sz="700" b="1" i="0" u="none" strike="noStrike">
                          <a:solidFill>
                            <a:srgbClr val="112277"/>
                          </a:solidFill>
                          <a:effectLst/>
                          <a:latin typeface="Calibri" panose="020F0502020204030204" pitchFamily="34" charset="0"/>
                        </a:rPr>
                        <a:t>Prens coses dels altres sense permís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396801697"/>
                  </a:ext>
                </a:extLst>
              </a:tr>
              <a:tr h="105882">
                <a:tc>
                  <a:txBody>
                    <a:bodyPr/>
                    <a:lstStyle/>
                    <a:p>
                      <a:pPr algn="l" fontAlgn="b"/>
                      <a:r>
                        <a:rPr lang="es-ES" sz="700" b="0" i="0" u="none" strike="noStrike">
                          <a:solidFill>
                            <a:srgbClr val="000000"/>
                          </a:solidFill>
                          <a:effectLst/>
                          <a:latin typeface="Calibri" panose="020F0502020204030204" pitchFamily="34" charset="0"/>
                        </a:rPr>
                        <a:t>Almenys un cop al mes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292468882"/>
                  </a:ext>
                </a:extLst>
              </a:tr>
              <a:tr h="105882">
                <a:tc>
                  <a:txBody>
                    <a:bodyPr/>
                    <a:lstStyle/>
                    <a:p>
                      <a:pPr algn="l" fontAlgn="b"/>
                      <a:r>
                        <a:rPr lang="ca-ES" sz="700" b="0" i="0" u="none" strike="noStrike">
                          <a:solidFill>
                            <a:srgbClr val="000000"/>
                          </a:solidFill>
                          <a:effectLst/>
                          <a:latin typeface="Calibri" panose="020F0502020204030204" pitchFamily="34" charset="0"/>
                        </a:rPr>
                        <a:t>Alguna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734243551"/>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46522846"/>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49300950"/>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ca-ES" sz="800" dirty="0">
                <a:solidFill>
                  <a:srgbClr val="000000"/>
                </a:solidFill>
                <a:latin typeface="Calibri" panose="020F0502020204030204" pitchFamily="34" charset="0"/>
              </a:rPr>
              <a:t>Q19. Amb quina freqüència...?</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79</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SALUT I ESTAT D’ÀNIM</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7"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2481276740"/>
              </p:ext>
            </p:extLst>
          </p:nvPr>
        </p:nvGraphicFramePr>
        <p:xfrm>
          <a:off x="720000" y="1152000"/>
          <a:ext cx="7704006" cy="3200400"/>
        </p:xfrm>
        <a:graphic>
          <a:graphicData uri="http://schemas.openxmlformats.org/drawingml/2006/table">
            <a:tbl>
              <a:tblPr/>
              <a:tblGrid>
                <a:gridCol w="1443646">
                  <a:extLst>
                    <a:ext uri="{9D8B030D-6E8A-4147-A177-3AD203B41FA5}">
                      <a16:colId xmlns:a16="http://schemas.microsoft.com/office/drawing/2014/main" xmlns="" val="90640054"/>
                    </a:ext>
                  </a:extLst>
                </a:gridCol>
                <a:gridCol w="335255">
                  <a:extLst>
                    <a:ext uri="{9D8B030D-6E8A-4147-A177-3AD203B41FA5}">
                      <a16:colId xmlns:a16="http://schemas.microsoft.com/office/drawing/2014/main" xmlns="" val="2347979613"/>
                    </a:ext>
                  </a:extLst>
                </a:gridCol>
                <a:gridCol w="294203">
                  <a:extLst>
                    <a:ext uri="{9D8B030D-6E8A-4147-A177-3AD203B41FA5}">
                      <a16:colId xmlns:a16="http://schemas.microsoft.com/office/drawing/2014/main" xmlns="" val="3481570849"/>
                    </a:ext>
                  </a:extLst>
                </a:gridCol>
                <a:gridCol w="109471">
                  <a:extLst>
                    <a:ext uri="{9D8B030D-6E8A-4147-A177-3AD203B41FA5}">
                      <a16:colId xmlns:a16="http://schemas.microsoft.com/office/drawing/2014/main" xmlns="" val="2371052993"/>
                    </a:ext>
                  </a:extLst>
                </a:gridCol>
                <a:gridCol w="355780">
                  <a:extLst>
                    <a:ext uri="{9D8B030D-6E8A-4147-A177-3AD203B41FA5}">
                      <a16:colId xmlns:a16="http://schemas.microsoft.com/office/drawing/2014/main" xmlns="" val="4244702997"/>
                    </a:ext>
                  </a:extLst>
                </a:gridCol>
                <a:gridCol w="355780">
                  <a:extLst>
                    <a:ext uri="{9D8B030D-6E8A-4147-A177-3AD203B41FA5}">
                      <a16:colId xmlns:a16="http://schemas.microsoft.com/office/drawing/2014/main" xmlns="" val="284289931"/>
                    </a:ext>
                  </a:extLst>
                </a:gridCol>
                <a:gridCol w="109471">
                  <a:extLst>
                    <a:ext uri="{9D8B030D-6E8A-4147-A177-3AD203B41FA5}">
                      <a16:colId xmlns:a16="http://schemas.microsoft.com/office/drawing/2014/main" xmlns="" val="3455261453"/>
                    </a:ext>
                  </a:extLst>
                </a:gridCol>
                <a:gridCol w="355780">
                  <a:extLst>
                    <a:ext uri="{9D8B030D-6E8A-4147-A177-3AD203B41FA5}">
                      <a16:colId xmlns:a16="http://schemas.microsoft.com/office/drawing/2014/main" xmlns="" val="2208013907"/>
                    </a:ext>
                  </a:extLst>
                </a:gridCol>
                <a:gridCol w="355780">
                  <a:extLst>
                    <a:ext uri="{9D8B030D-6E8A-4147-A177-3AD203B41FA5}">
                      <a16:colId xmlns:a16="http://schemas.microsoft.com/office/drawing/2014/main" xmlns="" val="2230761095"/>
                    </a:ext>
                  </a:extLst>
                </a:gridCol>
                <a:gridCol w="355780">
                  <a:extLst>
                    <a:ext uri="{9D8B030D-6E8A-4147-A177-3AD203B41FA5}">
                      <a16:colId xmlns:a16="http://schemas.microsoft.com/office/drawing/2014/main" xmlns="" val="1702181219"/>
                    </a:ext>
                  </a:extLst>
                </a:gridCol>
                <a:gridCol w="355780">
                  <a:extLst>
                    <a:ext uri="{9D8B030D-6E8A-4147-A177-3AD203B41FA5}">
                      <a16:colId xmlns:a16="http://schemas.microsoft.com/office/drawing/2014/main" xmlns="" val="3530105872"/>
                    </a:ext>
                  </a:extLst>
                </a:gridCol>
                <a:gridCol w="109471">
                  <a:extLst>
                    <a:ext uri="{9D8B030D-6E8A-4147-A177-3AD203B41FA5}">
                      <a16:colId xmlns:a16="http://schemas.microsoft.com/office/drawing/2014/main" xmlns="" val="3516337368"/>
                    </a:ext>
                  </a:extLst>
                </a:gridCol>
                <a:gridCol w="355780">
                  <a:extLst>
                    <a:ext uri="{9D8B030D-6E8A-4147-A177-3AD203B41FA5}">
                      <a16:colId xmlns:a16="http://schemas.microsoft.com/office/drawing/2014/main" xmlns="" val="1879865770"/>
                    </a:ext>
                  </a:extLst>
                </a:gridCol>
                <a:gridCol w="355780">
                  <a:extLst>
                    <a:ext uri="{9D8B030D-6E8A-4147-A177-3AD203B41FA5}">
                      <a16:colId xmlns:a16="http://schemas.microsoft.com/office/drawing/2014/main" xmlns="" val="3534205630"/>
                    </a:ext>
                  </a:extLst>
                </a:gridCol>
                <a:gridCol w="109471">
                  <a:extLst>
                    <a:ext uri="{9D8B030D-6E8A-4147-A177-3AD203B41FA5}">
                      <a16:colId xmlns:a16="http://schemas.microsoft.com/office/drawing/2014/main" xmlns="" val="2107201222"/>
                    </a:ext>
                  </a:extLst>
                </a:gridCol>
                <a:gridCol w="355780">
                  <a:extLst>
                    <a:ext uri="{9D8B030D-6E8A-4147-A177-3AD203B41FA5}">
                      <a16:colId xmlns:a16="http://schemas.microsoft.com/office/drawing/2014/main" xmlns="" val="983801778"/>
                    </a:ext>
                  </a:extLst>
                </a:gridCol>
                <a:gridCol w="355780">
                  <a:extLst>
                    <a:ext uri="{9D8B030D-6E8A-4147-A177-3AD203B41FA5}">
                      <a16:colId xmlns:a16="http://schemas.microsoft.com/office/drawing/2014/main" xmlns="" val="2561056297"/>
                    </a:ext>
                  </a:extLst>
                </a:gridCol>
                <a:gridCol w="355780">
                  <a:extLst>
                    <a:ext uri="{9D8B030D-6E8A-4147-A177-3AD203B41FA5}">
                      <a16:colId xmlns:a16="http://schemas.microsoft.com/office/drawing/2014/main" xmlns="" val="1604171199"/>
                    </a:ext>
                  </a:extLst>
                </a:gridCol>
                <a:gridCol w="109471">
                  <a:extLst>
                    <a:ext uri="{9D8B030D-6E8A-4147-A177-3AD203B41FA5}">
                      <a16:colId xmlns:a16="http://schemas.microsoft.com/office/drawing/2014/main" xmlns="" val="3705943450"/>
                    </a:ext>
                  </a:extLst>
                </a:gridCol>
                <a:gridCol w="389989">
                  <a:extLst>
                    <a:ext uri="{9D8B030D-6E8A-4147-A177-3AD203B41FA5}">
                      <a16:colId xmlns:a16="http://schemas.microsoft.com/office/drawing/2014/main" xmlns="" val="3822532819"/>
                    </a:ext>
                  </a:extLst>
                </a:gridCol>
                <a:gridCol w="389989">
                  <a:extLst>
                    <a:ext uri="{9D8B030D-6E8A-4147-A177-3AD203B41FA5}">
                      <a16:colId xmlns:a16="http://schemas.microsoft.com/office/drawing/2014/main" xmlns="" val="14955414"/>
                    </a:ext>
                  </a:extLst>
                </a:gridCol>
                <a:gridCol w="389989">
                  <a:extLst>
                    <a:ext uri="{9D8B030D-6E8A-4147-A177-3AD203B41FA5}">
                      <a16:colId xmlns:a16="http://schemas.microsoft.com/office/drawing/2014/main" xmlns="" val="1786768710"/>
                    </a:ext>
                  </a:extLst>
                </a:gridCol>
              </a:tblGrid>
              <a:tr h="97059">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131671218"/>
                  </a:ext>
                </a:extLst>
              </a:tr>
              <a:tr h="19411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49411093"/>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42962951"/>
                  </a:ext>
                </a:extLst>
              </a:tr>
              <a:tr h="105882">
                <a:tc>
                  <a:txBody>
                    <a:bodyPr/>
                    <a:lstStyle/>
                    <a:p>
                      <a:pPr algn="l" fontAlgn="b"/>
                      <a:r>
                        <a:rPr lang="it-IT" sz="700" b="1" i="0" u="none" strike="noStrike">
                          <a:solidFill>
                            <a:srgbClr val="112277"/>
                          </a:solidFill>
                          <a:effectLst/>
                          <a:latin typeface="Calibri" panose="020F0502020204030204" pitchFamily="34" charset="0"/>
                        </a:rPr>
                        <a:t>Molt cansat/ada per a fer coses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664378056"/>
                  </a:ext>
                </a:extLst>
              </a:tr>
              <a:tr h="105882">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35,2%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45,3%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49,2%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085558746"/>
                  </a:ext>
                </a:extLst>
              </a:tr>
              <a:tr h="105882">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46,5%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025607031"/>
                  </a:ext>
                </a:extLst>
              </a:tr>
              <a:tr h="105882">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61962562"/>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271927422"/>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59386456"/>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89349687"/>
                  </a:ext>
                </a:extLst>
              </a:tr>
              <a:tr h="105882">
                <a:tc>
                  <a:txBody>
                    <a:bodyPr/>
                    <a:lstStyle/>
                    <a:p>
                      <a:pPr algn="l" fontAlgn="b"/>
                      <a:r>
                        <a:rPr lang="ca-ES" sz="700" b="1" i="0" u="none" strike="noStrike">
                          <a:solidFill>
                            <a:srgbClr val="112277"/>
                          </a:solidFill>
                          <a:effectLst/>
                          <a:latin typeface="Calibri" panose="020F0502020204030204" pitchFamily="34" charset="0"/>
                        </a:rPr>
                        <a:t>Amb problemes per a dormir</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68382482"/>
                  </a:ext>
                </a:extLst>
              </a:tr>
              <a:tr h="105882">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886360907"/>
                  </a:ext>
                </a:extLst>
              </a:tr>
              <a:tr h="105882">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49363852"/>
                  </a:ext>
                </a:extLst>
              </a:tr>
              <a:tr h="105882">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65984786"/>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73868106"/>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3001314"/>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40382673"/>
                  </a:ext>
                </a:extLst>
              </a:tr>
              <a:tr h="105882">
                <a:tc>
                  <a:txBody>
                    <a:bodyPr/>
                    <a:lstStyle/>
                    <a:p>
                      <a:pPr algn="l" fontAlgn="b"/>
                      <a:r>
                        <a:rPr lang="ca-ES" sz="700" b="1" i="0" u="none" strike="noStrike">
                          <a:solidFill>
                            <a:srgbClr val="112277"/>
                          </a:solidFill>
                          <a:effectLst/>
                          <a:latin typeface="Calibri" panose="020F0502020204030204" pitchFamily="34" charset="0"/>
                        </a:rPr>
                        <a:t>Desplaçat/ada, trist/a o deprimit/ida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190295763"/>
                  </a:ext>
                </a:extLst>
              </a:tr>
              <a:tr h="105882">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719801800"/>
                  </a:ext>
                </a:extLst>
              </a:tr>
              <a:tr h="105882">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19006242"/>
                  </a:ext>
                </a:extLst>
              </a:tr>
              <a:tr h="105882">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732787084"/>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3730165"/>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02807390"/>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25048297"/>
                  </a:ext>
                </a:extLst>
              </a:tr>
              <a:tr h="105882">
                <a:tc>
                  <a:txBody>
                    <a:bodyPr/>
                    <a:lstStyle/>
                    <a:p>
                      <a:pPr algn="l" fontAlgn="b"/>
                      <a:r>
                        <a:rPr lang="ca-ES" sz="700" b="1" i="0" u="none" strike="noStrike">
                          <a:solidFill>
                            <a:srgbClr val="112277"/>
                          </a:solidFill>
                          <a:effectLst/>
                          <a:latin typeface="Calibri" panose="020F0502020204030204" pitchFamily="34" charset="0"/>
                        </a:rPr>
                        <a:t>Desesperançat/ada de cara al futur</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92267229"/>
                  </a:ext>
                </a:extLst>
              </a:tr>
              <a:tr h="105882">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342901634"/>
                  </a:ext>
                </a:extLst>
              </a:tr>
              <a:tr h="105882">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780010849"/>
                  </a:ext>
                </a:extLst>
              </a:tr>
              <a:tr h="105882">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69585137"/>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49339996"/>
                  </a:ext>
                </a:extLst>
              </a:tr>
            </a:tbl>
          </a:graphicData>
        </a:graphic>
      </p:graphicFrame>
      <p:sp>
        <p:nvSpPr>
          <p:cNvPr id="4" name="Rectángulo 3"/>
          <p:cNvSpPr/>
          <p:nvPr/>
        </p:nvSpPr>
        <p:spPr>
          <a:xfrm>
            <a:off x="359999" y="4680000"/>
            <a:ext cx="5400000" cy="237600"/>
          </a:xfrm>
          <a:prstGeom prst="rect">
            <a:avLst/>
          </a:prstGeom>
        </p:spPr>
        <p:txBody>
          <a:bodyPr wrap="none">
            <a:spAutoFit/>
          </a:bodyPr>
          <a:lstStyle/>
          <a:p>
            <a:r>
              <a:rPr lang="ca-ES" sz="800" dirty="0">
                <a:solidFill>
                  <a:srgbClr val="000000"/>
                </a:solidFill>
                <a:latin typeface="Calibri" panose="020F0502020204030204" pitchFamily="34" charset="0"/>
              </a:rPr>
              <a:t>Q20. Quantes vegades t'has sentit...?</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Text Placeholder 5"/>
          <p:cNvSpPr>
            <a:spLocks noGrp="1"/>
          </p:cNvSpPr>
          <p:nvPr>
            <p:ph type="body" sz="quarter" idx="13"/>
          </p:nvPr>
        </p:nvSpPr>
        <p:spPr>
          <a:xfrm>
            <a:off x="234000" y="170020"/>
            <a:ext cx="6718167" cy="442661"/>
          </a:xfrm>
        </p:spPr>
        <p:txBody>
          <a:bodyPr/>
          <a:lstStyle/>
          <a:p>
            <a:r>
              <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METODOLOGIA</a:t>
            </a:r>
          </a:p>
        </p:txBody>
      </p:sp>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10" name="Text Placeholder 5"/>
          <p:cNvSpPr txBox="1">
            <a:spLocks/>
          </p:cNvSpPr>
          <p:nvPr/>
        </p:nvSpPr>
        <p:spPr>
          <a:xfrm>
            <a:off x="472613" y="931009"/>
            <a:ext cx="7721018" cy="3498600"/>
          </a:xfrm>
          <a:prstGeom prst="rect">
            <a:avLst/>
          </a:prstGeom>
        </p:spPr>
        <p:txBody>
          <a:bodyPr vert="horz" lIns="0" tIns="0" rIns="0" bIns="0" rtlCol="0" anchor="b">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endParaRPr lang="ca-ES" sz="950" dirty="0">
              <a:solidFill>
                <a:schemeClr val="tx1"/>
              </a:solidFill>
              <a:latin typeface="Verdana" panose="020B0604030504040204" pitchFamily="34" charset="0"/>
              <a:ea typeface="Verdana" panose="020B0604030504040204" pitchFamily="34" charset="0"/>
              <a:cs typeface="Verdana" panose="020B0604030504040204" pitchFamily="34" charset="0"/>
            </a:endParaRPr>
          </a:p>
          <a:p>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L'enquesta és voluntària i </a:t>
            </a:r>
            <a:r>
              <a:rPr lang="ca-ES" sz="950" cap="none">
                <a:solidFill>
                  <a:schemeClr val="tx1"/>
                </a:solidFill>
                <a:latin typeface="Verdana" panose="020B0604030504040204" pitchFamily="34" charset="0"/>
                <a:ea typeface="Verdana" panose="020B0604030504040204" pitchFamily="34" charset="0"/>
                <a:cs typeface="Verdana" panose="020B0604030504040204" pitchFamily="34" charset="0"/>
              </a:rPr>
              <a:t>anònima</a:t>
            </a:r>
            <a:r>
              <a:rPr lang="ca-ES" sz="950" cap="none" smtClean="0">
                <a:solidFill>
                  <a:schemeClr val="tx1"/>
                </a:solidFill>
                <a:latin typeface="Verdana" panose="020B0604030504040204" pitchFamily="34" charset="0"/>
                <a:ea typeface="Verdana" panose="020B0604030504040204" pitchFamily="34" charset="0"/>
                <a:cs typeface="Verdana" panose="020B0604030504040204" pitchFamily="34" charset="0"/>
              </a:rPr>
              <a:t>, i </a:t>
            </a: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s’ha realitzat mitjançant un qüestionari </a:t>
            </a:r>
            <a:r>
              <a:rPr lang="ca-ES" sz="950" cap="none" dirty="0" err="1">
                <a:solidFill>
                  <a:schemeClr val="tx1"/>
                </a:solidFill>
                <a:latin typeface="Verdana" panose="020B0604030504040204" pitchFamily="34" charset="0"/>
                <a:ea typeface="Verdana" panose="020B0604030504040204" pitchFamily="34" charset="0"/>
                <a:cs typeface="Verdana" panose="020B0604030504040204" pitchFamily="34" charset="0"/>
              </a:rPr>
              <a:t>autoadministrat</a:t>
            </a: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 a l’aula. Les dades aportades són confidencials i només s'utilitzen de manera agregada.</a:t>
            </a:r>
          </a:p>
          <a:p>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El personal tècnic de l'ajuntament ha coordinat el treball amb les escoles i instituts per lliurar i recollir els qüestionaris. I s’ha garantit el consentiment dels tutors legals dels menors enquestats.</a:t>
            </a:r>
          </a:p>
          <a:p>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La unitat de mostreig és l’aula, incloent almenys un aula de cada centre escolar participant. El nombre d’aules s’ha determinant mantenint similar la proporció de centres públics i centres privats concertats. I la selecció de les aules s’ha fet aleatòriament.</a:t>
            </a:r>
          </a:p>
          <a:p>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D’aquesta forma, els alumnes participants </a:t>
            </a: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són una mostra representativa per municipi. La grandària de la mostra es va definir de manera que fos suficient per </a:t>
            </a:r>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presentar un error </a:t>
            </a: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d’estimació màxim del 5</a:t>
            </a:r>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a:t>
            </a:r>
            <a:endPar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endParaRPr>
          </a:p>
          <a:p>
            <a:pPr algn="just"/>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I </a:t>
            </a: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s’han creat una sèrie de variables fent agrupacions o combinacions de variables per a l'anàlisi de </a:t>
            </a:r>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resultats. </a:t>
            </a: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A l’Annex es troba la informació detallada.</a:t>
            </a:r>
            <a:endParaRPr lang="es-ES" sz="1000" cap="none" dirty="0">
              <a:solidFill>
                <a:schemeClr val="tx1"/>
              </a:solidFill>
              <a:latin typeface="Verdana" panose="020B0604030504040204" pitchFamily="34" charset="0"/>
              <a:ea typeface="Verdana" panose="020B0604030504040204" pitchFamily="34" charset="0"/>
              <a:cs typeface="Verdana" panose="020B0604030504040204" pitchFamily="34" charset="0"/>
            </a:endParaRPr>
          </a:p>
          <a:p>
            <a:pPr algn="just"/>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Els qüestionaris en els que no s’ha contestat l’edat i/o el sexe han estat eliminats de l’anàlisi. A més a més, cada bloc de preguntes s’ha analitzat considerant els qüestionaris vàlids de cada bloc per fer l'anàlisi descriptiu adient i l’anàlisi estadístic per determinar l’existència de diferències significatives. </a:t>
            </a:r>
          </a:p>
          <a:p>
            <a:pPr algn="just"/>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En l’anàlisi bivariada segons les variables gènere, edat, tipus de centre, nivell socioeconòmic de l’alumne i origen, quan s’observen diferències estadísticament significatives s’ha marcat la </a:t>
            </a: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cel·la </a:t>
            </a:r>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de </a:t>
            </a:r>
            <a:r>
              <a:rPr lang="ca-ES" sz="950" cap="none" dirty="0">
                <a:solidFill>
                  <a:schemeClr val="tx1"/>
                </a:solidFill>
                <a:latin typeface="Verdana" panose="020B0604030504040204" pitchFamily="34" charset="0"/>
                <a:ea typeface="Verdana" panose="020B0604030504040204" pitchFamily="34" charset="0"/>
                <a:cs typeface="Verdana" panose="020B0604030504040204" pitchFamily="34" charset="0"/>
              </a:rPr>
              <a:t>color </a:t>
            </a:r>
            <a:r>
              <a:rPr lang="ca-ES" sz="950" cap="none" dirty="0" smtClean="0">
                <a:solidFill>
                  <a:schemeClr val="tx1"/>
                </a:solidFill>
                <a:latin typeface="Verdana" panose="020B0604030504040204" pitchFamily="34" charset="0"/>
                <a:ea typeface="Verdana" panose="020B0604030504040204" pitchFamily="34" charset="0"/>
                <a:cs typeface="Verdana" panose="020B0604030504040204" pitchFamily="34" charset="0"/>
              </a:rPr>
              <a:t>verd/vermell segons el valor (%) és superior/inferior al total respectivament.</a:t>
            </a:r>
            <a:endParaRPr lang="es-ES" dirty="0">
              <a:solidFill>
                <a:schemeClr val="tx1"/>
              </a:solidFill>
              <a:latin typeface="Verdana" panose="020B0604030504040204" pitchFamily="34" charset="0"/>
              <a:ea typeface="Verdana" panose="020B0604030504040204" pitchFamily="34" charset="0"/>
              <a:cs typeface="Verdana" panose="020B0604030504040204" pitchFamily="34" charset="0"/>
            </a:endParaRPr>
          </a:p>
        </p:txBody>
      </p:sp>
      <p:sp>
        <p:nvSpPr>
          <p:cNvPr id="8"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1"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Tree>
    <p:extLst>
      <p:ext uri="{BB962C8B-B14F-4D97-AF65-F5344CB8AC3E}">
        <p14:creationId xmlns:p14="http://schemas.microsoft.com/office/powerpoint/2010/main" val="84023157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80</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SALUT I ESTAT D’ÀNIM</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7"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2893690837"/>
              </p:ext>
            </p:extLst>
          </p:nvPr>
        </p:nvGraphicFramePr>
        <p:xfrm>
          <a:off x="720000" y="1152000"/>
          <a:ext cx="7704006" cy="3150006"/>
        </p:xfrm>
        <a:graphic>
          <a:graphicData uri="http://schemas.openxmlformats.org/drawingml/2006/table">
            <a:tbl>
              <a:tblPr/>
              <a:tblGrid>
                <a:gridCol w="1443645">
                  <a:extLst>
                    <a:ext uri="{9D8B030D-6E8A-4147-A177-3AD203B41FA5}">
                      <a16:colId xmlns:a16="http://schemas.microsoft.com/office/drawing/2014/main" xmlns="" val="2226471836"/>
                    </a:ext>
                  </a:extLst>
                </a:gridCol>
                <a:gridCol w="335254">
                  <a:extLst>
                    <a:ext uri="{9D8B030D-6E8A-4147-A177-3AD203B41FA5}">
                      <a16:colId xmlns:a16="http://schemas.microsoft.com/office/drawing/2014/main" xmlns="" val="1068504499"/>
                    </a:ext>
                  </a:extLst>
                </a:gridCol>
                <a:gridCol w="294202">
                  <a:extLst>
                    <a:ext uri="{9D8B030D-6E8A-4147-A177-3AD203B41FA5}">
                      <a16:colId xmlns:a16="http://schemas.microsoft.com/office/drawing/2014/main" xmlns="" val="3020690273"/>
                    </a:ext>
                  </a:extLst>
                </a:gridCol>
                <a:gridCol w="109471">
                  <a:extLst>
                    <a:ext uri="{9D8B030D-6E8A-4147-A177-3AD203B41FA5}">
                      <a16:colId xmlns:a16="http://schemas.microsoft.com/office/drawing/2014/main" xmlns="" val="820357968"/>
                    </a:ext>
                  </a:extLst>
                </a:gridCol>
                <a:gridCol w="355780">
                  <a:extLst>
                    <a:ext uri="{9D8B030D-6E8A-4147-A177-3AD203B41FA5}">
                      <a16:colId xmlns:a16="http://schemas.microsoft.com/office/drawing/2014/main" xmlns="" val="3271735930"/>
                    </a:ext>
                  </a:extLst>
                </a:gridCol>
                <a:gridCol w="355780">
                  <a:extLst>
                    <a:ext uri="{9D8B030D-6E8A-4147-A177-3AD203B41FA5}">
                      <a16:colId xmlns:a16="http://schemas.microsoft.com/office/drawing/2014/main" xmlns="" val="2112632758"/>
                    </a:ext>
                  </a:extLst>
                </a:gridCol>
                <a:gridCol w="109471">
                  <a:extLst>
                    <a:ext uri="{9D8B030D-6E8A-4147-A177-3AD203B41FA5}">
                      <a16:colId xmlns:a16="http://schemas.microsoft.com/office/drawing/2014/main" xmlns="" val="1306764781"/>
                    </a:ext>
                  </a:extLst>
                </a:gridCol>
                <a:gridCol w="355780">
                  <a:extLst>
                    <a:ext uri="{9D8B030D-6E8A-4147-A177-3AD203B41FA5}">
                      <a16:colId xmlns:a16="http://schemas.microsoft.com/office/drawing/2014/main" xmlns="" val="2360792369"/>
                    </a:ext>
                  </a:extLst>
                </a:gridCol>
                <a:gridCol w="355780">
                  <a:extLst>
                    <a:ext uri="{9D8B030D-6E8A-4147-A177-3AD203B41FA5}">
                      <a16:colId xmlns:a16="http://schemas.microsoft.com/office/drawing/2014/main" xmlns="" val="1983945260"/>
                    </a:ext>
                  </a:extLst>
                </a:gridCol>
                <a:gridCol w="355780">
                  <a:extLst>
                    <a:ext uri="{9D8B030D-6E8A-4147-A177-3AD203B41FA5}">
                      <a16:colId xmlns:a16="http://schemas.microsoft.com/office/drawing/2014/main" xmlns="" val="1708679778"/>
                    </a:ext>
                  </a:extLst>
                </a:gridCol>
                <a:gridCol w="355780">
                  <a:extLst>
                    <a:ext uri="{9D8B030D-6E8A-4147-A177-3AD203B41FA5}">
                      <a16:colId xmlns:a16="http://schemas.microsoft.com/office/drawing/2014/main" xmlns="" val="2226079580"/>
                    </a:ext>
                  </a:extLst>
                </a:gridCol>
                <a:gridCol w="109471">
                  <a:extLst>
                    <a:ext uri="{9D8B030D-6E8A-4147-A177-3AD203B41FA5}">
                      <a16:colId xmlns:a16="http://schemas.microsoft.com/office/drawing/2014/main" xmlns="" val="3196290494"/>
                    </a:ext>
                  </a:extLst>
                </a:gridCol>
                <a:gridCol w="355780">
                  <a:extLst>
                    <a:ext uri="{9D8B030D-6E8A-4147-A177-3AD203B41FA5}">
                      <a16:colId xmlns:a16="http://schemas.microsoft.com/office/drawing/2014/main" xmlns="" val="20570139"/>
                    </a:ext>
                  </a:extLst>
                </a:gridCol>
                <a:gridCol w="355780">
                  <a:extLst>
                    <a:ext uri="{9D8B030D-6E8A-4147-A177-3AD203B41FA5}">
                      <a16:colId xmlns:a16="http://schemas.microsoft.com/office/drawing/2014/main" xmlns="" val="749273394"/>
                    </a:ext>
                  </a:extLst>
                </a:gridCol>
                <a:gridCol w="109471">
                  <a:extLst>
                    <a:ext uri="{9D8B030D-6E8A-4147-A177-3AD203B41FA5}">
                      <a16:colId xmlns:a16="http://schemas.microsoft.com/office/drawing/2014/main" xmlns="" val="111003520"/>
                    </a:ext>
                  </a:extLst>
                </a:gridCol>
                <a:gridCol w="355780">
                  <a:extLst>
                    <a:ext uri="{9D8B030D-6E8A-4147-A177-3AD203B41FA5}">
                      <a16:colId xmlns:a16="http://schemas.microsoft.com/office/drawing/2014/main" xmlns="" val="1361450085"/>
                    </a:ext>
                  </a:extLst>
                </a:gridCol>
                <a:gridCol w="355780">
                  <a:extLst>
                    <a:ext uri="{9D8B030D-6E8A-4147-A177-3AD203B41FA5}">
                      <a16:colId xmlns:a16="http://schemas.microsoft.com/office/drawing/2014/main" xmlns="" val="214141037"/>
                    </a:ext>
                  </a:extLst>
                </a:gridCol>
                <a:gridCol w="355780">
                  <a:extLst>
                    <a:ext uri="{9D8B030D-6E8A-4147-A177-3AD203B41FA5}">
                      <a16:colId xmlns:a16="http://schemas.microsoft.com/office/drawing/2014/main" xmlns="" val="1492201174"/>
                    </a:ext>
                  </a:extLst>
                </a:gridCol>
                <a:gridCol w="109471">
                  <a:extLst>
                    <a:ext uri="{9D8B030D-6E8A-4147-A177-3AD203B41FA5}">
                      <a16:colId xmlns:a16="http://schemas.microsoft.com/office/drawing/2014/main" xmlns="" val="1932735226"/>
                    </a:ext>
                  </a:extLst>
                </a:gridCol>
                <a:gridCol w="389990">
                  <a:extLst>
                    <a:ext uri="{9D8B030D-6E8A-4147-A177-3AD203B41FA5}">
                      <a16:colId xmlns:a16="http://schemas.microsoft.com/office/drawing/2014/main" xmlns="" val="98533248"/>
                    </a:ext>
                  </a:extLst>
                </a:gridCol>
                <a:gridCol w="389990">
                  <a:extLst>
                    <a:ext uri="{9D8B030D-6E8A-4147-A177-3AD203B41FA5}">
                      <a16:colId xmlns:a16="http://schemas.microsoft.com/office/drawing/2014/main" xmlns="" val="185317380"/>
                    </a:ext>
                  </a:extLst>
                </a:gridCol>
                <a:gridCol w="389990">
                  <a:extLst>
                    <a:ext uri="{9D8B030D-6E8A-4147-A177-3AD203B41FA5}">
                      <a16:colId xmlns:a16="http://schemas.microsoft.com/office/drawing/2014/main" xmlns="" val="3224522904"/>
                    </a:ext>
                  </a:extLst>
                </a:gridCol>
              </a:tblGrid>
              <a:tr h="108152">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2222632553"/>
                  </a:ext>
                </a:extLst>
              </a:tr>
              <a:tr h="216304">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7750997"/>
                  </a:ext>
                </a:extLst>
              </a:tr>
              <a:tr h="10867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06410262"/>
                  </a:ext>
                </a:extLst>
              </a:tr>
              <a:tr h="108675">
                <a:tc>
                  <a:txBody>
                    <a:bodyPr/>
                    <a:lstStyle/>
                    <a:p>
                      <a:pPr algn="l" fontAlgn="b"/>
                      <a:r>
                        <a:rPr lang="ca-ES" sz="700" b="1" i="0" u="none" strike="noStrike">
                          <a:solidFill>
                            <a:srgbClr val="112277"/>
                          </a:solidFill>
                          <a:effectLst/>
                          <a:latin typeface="Calibri" panose="020F0502020204030204" pitchFamily="34" charset="0"/>
                        </a:rPr>
                        <a:t>Nerviós/osa o en tensió</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649451123"/>
                  </a:ext>
                </a:extLst>
              </a:tr>
              <a:tr h="108675">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34,9%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34,4%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973720907"/>
                  </a:ext>
                </a:extLst>
              </a:tr>
              <a:tr h="108675">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152429354"/>
                  </a:ext>
                </a:extLst>
              </a:tr>
              <a:tr h="108675">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076333423"/>
                  </a:ext>
                </a:extLst>
              </a:tr>
              <a:tr h="10867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32951683"/>
                  </a:ext>
                </a:extLst>
              </a:tr>
              <a:tr h="10867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529885716"/>
                  </a:ext>
                </a:extLst>
              </a:tr>
              <a:tr h="10867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97761219"/>
                  </a:ext>
                </a:extLst>
              </a:tr>
              <a:tr h="108675">
                <a:tc>
                  <a:txBody>
                    <a:bodyPr/>
                    <a:lstStyle/>
                    <a:p>
                      <a:pPr algn="l" fontAlgn="b"/>
                      <a:r>
                        <a:rPr lang="ca-ES" sz="700" b="1" i="0" u="none" strike="noStrike">
                          <a:solidFill>
                            <a:srgbClr val="112277"/>
                          </a:solidFill>
                          <a:effectLst/>
                          <a:latin typeface="Calibri" panose="020F0502020204030204" pitchFamily="34" charset="0"/>
                        </a:rPr>
                        <a:t>Avorrit/ida o en tensió</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676446617"/>
                  </a:ext>
                </a:extLst>
              </a:tr>
              <a:tr h="108675">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34,4%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113463576"/>
                  </a:ext>
                </a:extLst>
              </a:tr>
              <a:tr h="108675">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650518610"/>
                  </a:ext>
                </a:extLst>
              </a:tr>
              <a:tr h="108675">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1685936"/>
                  </a:ext>
                </a:extLst>
              </a:tr>
              <a:tr h="10867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21230404"/>
                  </a:ext>
                </a:extLst>
              </a:tr>
              <a:tr h="10867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33560787"/>
                  </a:ext>
                </a:extLst>
              </a:tr>
              <a:tr h="10867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92936156"/>
                  </a:ext>
                </a:extLst>
              </a:tr>
              <a:tr h="108675">
                <a:tc>
                  <a:txBody>
                    <a:bodyPr/>
                    <a:lstStyle/>
                    <a:p>
                      <a:pPr algn="l" fontAlgn="b"/>
                      <a:r>
                        <a:rPr lang="ca-ES" sz="700" b="1" i="0" u="none" strike="noStrike">
                          <a:solidFill>
                            <a:srgbClr val="112277"/>
                          </a:solidFill>
                          <a:effectLst/>
                          <a:latin typeface="Calibri" panose="020F0502020204030204" pitchFamily="34" charset="0"/>
                        </a:rPr>
                        <a:t>Avorrit/ida de les coses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818375011"/>
                  </a:ext>
                </a:extLst>
              </a:tr>
              <a:tr h="108675">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838696014"/>
                  </a:ext>
                </a:extLst>
              </a:tr>
              <a:tr h="108675">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196131989"/>
                  </a:ext>
                </a:extLst>
              </a:tr>
              <a:tr h="108675">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57,5%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48,4%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787159120"/>
                  </a:ext>
                </a:extLst>
              </a:tr>
              <a:tr h="10867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6865981"/>
                  </a:ext>
                </a:extLst>
              </a:tr>
              <a:tr h="10867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47199414"/>
                  </a:ext>
                </a:extLst>
              </a:tr>
              <a:tr h="10867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21785989"/>
                  </a:ext>
                </a:extLst>
              </a:tr>
              <a:tr h="108675">
                <a:tc>
                  <a:txBody>
                    <a:bodyPr/>
                    <a:lstStyle/>
                    <a:p>
                      <a:pPr algn="l" fontAlgn="b"/>
                      <a:r>
                        <a:rPr lang="ca-ES" sz="700" b="1" i="0" u="none" strike="noStrike">
                          <a:solidFill>
                            <a:srgbClr val="112277"/>
                          </a:solidFill>
                          <a:effectLst/>
                          <a:latin typeface="Calibri" panose="020F0502020204030204" pitchFamily="34" charset="0"/>
                        </a:rPr>
                        <a:t>Estat anímic</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67594090"/>
                  </a:ext>
                </a:extLst>
              </a:tr>
              <a:tr h="108675">
                <a:tc>
                  <a:txBody>
                    <a:bodyPr/>
                    <a:lstStyle/>
                    <a:p>
                      <a:pPr algn="l" fontAlgn="b"/>
                      <a:r>
                        <a:rPr lang="ca-ES" sz="700" b="0" i="0" u="none" strike="noStrike">
                          <a:solidFill>
                            <a:srgbClr val="000000"/>
                          </a:solidFill>
                          <a:effectLst/>
                          <a:latin typeface="Calibri" panose="020F0502020204030204" pitchFamily="34" charset="0"/>
                        </a:rPr>
                        <a:t>Positiu</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76,6%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882357575"/>
                  </a:ext>
                </a:extLst>
              </a:tr>
              <a:tr h="108675">
                <a:tc>
                  <a:txBody>
                    <a:bodyPr/>
                    <a:lstStyle/>
                    <a:p>
                      <a:pPr algn="l" fontAlgn="b"/>
                      <a:r>
                        <a:rPr lang="ca-ES" sz="700" b="0" i="0" u="none" strike="noStrike">
                          <a:solidFill>
                            <a:srgbClr val="000000"/>
                          </a:solidFill>
                          <a:effectLst/>
                          <a:latin typeface="Calibri" panose="020F0502020204030204" pitchFamily="34" charset="0"/>
                        </a:rPr>
                        <a:t>Negatiu</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47609752"/>
                  </a:ext>
                </a:extLst>
              </a:tr>
              <a:tr h="10867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90374831"/>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1213841190"/>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3711398018"/>
                    </a:ext>
                  </a:extLst>
                </a:gridCol>
              </a:tblGrid>
              <a:tr h="118800">
                <a:tc>
                  <a:txBody>
                    <a:bodyPr/>
                    <a:lstStyle/>
                    <a:p>
                      <a:pPr algn="l" fontAlgn="b"/>
                      <a:r>
                        <a:rPr lang="ca-ES" sz="700" b="0" i="0" u="none" strike="noStrike">
                          <a:solidFill>
                            <a:srgbClr val="000000"/>
                          </a:solidFill>
                          <a:effectLst/>
                          <a:latin typeface="Calibri" panose="020F0502020204030204" pitchFamily="34" charset="0"/>
                        </a:rPr>
                        <a:t>Q20. Quantes vegades t'has sentit...?</a:t>
                      </a:r>
                    </a:p>
                  </a:txBody>
                  <a:tcPr marL="0" marR="0" marT="0" marB="0" anchor="b">
                    <a:lnL>
                      <a:noFill/>
                    </a:lnL>
                    <a:lnR>
                      <a:noFill/>
                    </a:lnR>
                    <a:lnT>
                      <a:noFill/>
                    </a:lnT>
                    <a:lnB>
                      <a:noFill/>
                    </a:lnB>
                  </a:tcPr>
                </a:tc>
                <a:extLst>
                  <a:ext uri="{0D108BD9-81ED-4DB2-BD59-A6C34878D82A}">
                    <a16:rowId xmlns:a16="http://schemas.microsoft.com/office/drawing/2014/main" xmlns="" val="2108427236"/>
                  </a:ext>
                </a:extLst>
              </a:tr>
              <a:tr h="118800">
                <a:tc>
                  <a:txBody>
                    <a:bodyPr/>
                    <a:lstStyle/>
                    <a:p>
                      <a:pPr algn="l" fontAlgn="b"/>
                      <a:r>
                        <a:rPr lang="ca-ES" sz="700" b="0" i="0" u="none" strike="noStrike" dirty="0">
                          <a:solidFill>
                            <a:srgbClr val="000000"/>
                          </a:solidFill>
                          <a:effectLst/>
                          <a:latin typeface="Calibri" panose="020F0502020204030204" pitchFamily="34" charset="0"/>
                        </a:rPr>
                        <a:t>Q20. Estat anímic</a:t>
                      </a:r>
                    </a:p>
                  </a:txBody>
                  <a:tcPr marL="0" marR="0" marT="0" marB="0" anchor="b">
                    <a:lnL>
                      <a:noFill/>
                    </a:lnL>
                    <a:lnR>
                      <a:noFill/>
                    </a:lnR>
                    <a:lnT>
                      <a:noFill/>
                    </a:lnT>
                    <a:lnB>
                      <a:noFill/>
                    </a:lnB>
                  </a:tcPr>
                </a:tc>
                <a:extLst>
                  <a:ext uri="{0D108BD9-81ED-4DB2-BD59-A6C34878D82A}">
                    <a16:rowId xmlns:a16="http://schemas.microsoft.com/office/drawing/2014/main" xmlns="" val="2040177544"/>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81</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ACCIDENTS I MOBILITAT</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4000"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554282689"/>
              </p:ext>
            </p:extLst>
          </p:nvPr>
        </p:nvGraphicFramePr>
        <p:xfrm>
          <a:off x="720000" y="1152000"/>
          <a:ext cx="7704005" cy="3200400"/>
        </p:xfrm>
        <a:graphic>
          <a:graphicData uri="http://schemas.openxmlformats.org/drawingml/2006/table">
            <a:tbl>
              <a:tblPr/>
              <a:tblGrid>
                <a:gridCol w="1443644">
                  <a:extLst>
                    <a:ext uri="{9D8B030D-6E8A-4147-A177-3AD203B41FA5}">
                      <a16:colId xmlns:a16="http://schemas.microsoft.com/office/drawing/2014/main" xmlns="" val="706411734"/>
                    </a:ext>
                  </a:extLst>
                </a:gridCol>
                <a:gridCol w="335254">
                  <a:extLst>
                    <a:ext uri="{9D8B030D-6E8A-4147-A177-3AD203B41FA5}">
                      <a16:colId xmlns:a16="http://schemas.microsoft.com/office/drawing/2014/main" xmlns="" val="2663976488"/>
                    </a:ext>
                  </a:extLst>
                </a:gridCol>
                <a:gridCol w="294202">
                  <a:extLst>
                    <a:ext uri="{9D8B030D-6E8A-4147-A177-3AD203B41FA5}">
                      <a16:colId xmlns:a16="http://schemas.microsoft.com/office/drawing/2014/main" xmlns="" val="2073885321"/>
                    </a:ext>
                  </a:extLst>
                </a:gridCol>
                <a:gridCol w="109471">
                  <a:extLst>
                    <a:ext uri="{9D8B030D-6E8A-4147-A177-3AD203B41FA5}">
                      <a16:colId xmlns:a16="http://schemas.microsoft.com/office/drawing/2014/main" xmlns="" val="3089633386"/>
                    </a:ext>
                  </a:extLst>
                </a:gridCol>
                <a:gridCol w="355780">
                  <a:extLst>
                    <a:ext uri="{9D8B030D-6E8A-4147-A177-3AD203B41FA5}">
                      <a16:colId xmlns:a16="http://schemas.microsoft.com/office/drawing/2014/main" xmlns="" val="2948981073"/>
                    </a:ext>
                  </a:extLst>
                </a:gridCol>
                <a:gridCol w="355780">
                  <a:extLst>
                    <a:ext uri="{9D8B030D-6E8A-4147-A177-3AD203B41FA5}">
                      <a16:colId xmlns:a16="http://schemas.microsoft.com/office/drawing/2014/main" xmlns="" val="3722185644"/>
                    </a:ext>
                  </a:extLst>
                </a:gridCol>
                <a:gridCol w="109471">
                  <a:extLst>
                    <a:ext uri="{9D8B030D-6E8A-4147-A177-3AD203B41FA5}">
                      <a16:colId xmlns:a16="http://schemas.microsoft.com/office/drawing/2014/main" xmlns="" val="4174662565"/>
                    </a:ext>
                  </a:extLst>
                </a:gridCol>
                <a:gridCol w="355780">
                  <a:extLst>
                    <a:ext uri="{9D8B030D-6E8A-4147-A177-3AD203B41FA5}">
                      <a16:colId xmlns:a16="http://schemas.microsoft.com/office/drawing/2014/main" xmlns="" val="1849415196"/>
                    </a:ext>
                  </a:extLst>
                </a:gridCol>
                <a:gridCol w="355780">
                  <a:extLst>
                    <a:ext uri="{9D8B030D-6E8A-4147-A177-3AD203B41FA5}">
                      <a16:colId xmlns:a16="http://schemas.microsoft.com/office/drawing/2014/main" xmlns="" val="2607895980"/>
                    </a:ext>
                  </a:extLst>
                </a:gridCol>
                <a:gridCol w="355780">
                  <a:extLst>
                    <a:ext uri="{9D8B030D-6E8A-4147-A177-3AD203B41FA5}">
                      <a16:colId xmlns:a16="http://schemas.microsoft.com/office/drawing/2014/main" xmlns="" val="1107500129"/>
                    </a:ext>
                  </a:extLst>
                </a:gridCol>
                <a:gridCol w="355780">
                  <a:extLst>
                    <a:ext uri="{9D8B030D-6E8A-4147-A177-3AD203B41FA5}">
                      <a16:colId xmlns:a16="http://schemas.microsoft.com/office/drawing/2014/main" xmlns="" val="983230214"/>
                    </a:ext>
                  </a:extLst>
                </a:gridCol>
                <a:gridCol w="109471">
                  <a:extLst>
                    <a:ext uri="{9D8B030D-6E8A-4147-A177-3AD203B41FA5}">
                      <a16:colId xmlns:a16="http://schemas.microsoft.com/office/drawing/2014/main" xmlns="" val="3737880863"/>
                    </a:ext>
                  </a:extLst>
                </a:gridCol>
                <a:gridCol w="355780">
                  <a:extLst>
                    <a:ext uri="{9D8B030D-6E8A-4147-A177-3AD203B41FA5}">
                      <a16:colId xmlns:a16="http://schemas.microsoft.com/office/drawing/2014/main" xmlns="" val="3171595410"/>
                    </a:ext>
                  </a:extLst>
                </a:gridCol>
                <a:gridCol w="355780">
                  <a:extLst>
                    <a:ext uri="{9D8B030D-6E8A-4147-A177-3AD203B41FA5}">
                      <a16:colId xmlns:a16="http://schemas.microsoft.com/office/drawing/2014/main" xmlns="" val="500978741"/>
                    </a:ext>
                  </a:extLst>
                </a:gridCol>
                <a:gridCol w="109471">
                  <a:extLst>
                    <a:ext uri="{9D8B030D-6E8A-4147-A177-3AD203B41FA5}">
                      <a16:colId xmlns:a16="http://schemas.microsoft.com/office/drawing/2014/main" xmlns="" val="1187107995"/>
                    </a:ext>
                  </a:extLst>
                </a:gridCol>
                <a:gridCol w="355780">
                  <a:extLst>
                    <a:ext uri="{9D8B030D-6E8A-4147-A177-3AD203B41FA5}">
                      <a16:colId xmlns:a16="http://schemas.microsoft.com/office/drawing/2014/main" xmlns="" val="1029847380"/>
                    </a:ext>
                  </a:extLst>
                </a:gridCol>
                <a:gridCol w="355780">
                  <a:extLst>
                    <a:ext uri="{9D8B030D-6E8A-4147-A177-3AD203B41FA5}">
                      <a16:colId xmlns:a16="http://schemas.microsoft.com/office/drawing/2014/main" xmlns="" val="4188112748"/>
                    </a:ext>
                  </a:extLst>
                </a:gridCol>
                <a:gridCol w="355780">
                  <a:extLst>
                    <a:ext uri="{9D8B030D-6E8A-4147-A177-3AD203B41FA5}">
                      <a16:colId xmlns:a16="http://schemas.microsoft.com/office/drawing/2014/main" xmlns="" val="2059509692"/>
                    </a:ext>
                  </a:extLst>
                </a:gridCol>
                <a:gridCol w="109471">
                  <a:extLst>
                    <a:ext uri="{9D8B030D-6E8A-4147-A177-3AD203B41FA5}">
                      <a16:colId xmlns:a16="http://schemas.microsoft.com/office/drawing/2014/main" xmlns="" val="3417266719"/>
                    </a:ext>
                  </a:extLst>
                </a:gridCol>
                <a:gridCol w="389990">
                  <a:extLst>
                    <a:ext uri="{9D8B030D-6E8A-4147-A177-3AD203B41FA5}">
                      <a16:colId xmlns:a16="http://schemas.microsoft.com/office/drawing/2014/main" xmlns="" val="1681657793"/>
                    </a:ext>
                  </a:extLst>
                </a:gridCol>
                <a:gridCol w="389990">
                  <a:extLst>
                    <a:ext uri="{9D8B030D-6E8A-4147-A177-3AD203B41FA5}">
                      <a16:colId xmlns:a16="http://schemas.microsoft.com/office/drawing/2014/main" xmlns="" val="2057670181"/>
                    </a:ext>
                  </a:extLst>
                </a:gridCol>
                <a:gridCol w="389990">
                  <a:extLst>
                    <a:ext uri="{9D8B030D-6E8A-4147-A177-3AD203B41FA5}">
                      <a16:colId xmlns:a16="http://schemas.microsoft.com/office/drawing/2014/main" xmlns="" val="524269551"/>
                    </a:ext>
                  </a:extLst>
                </a:gridCol>
              </a:tblGrid>
              <a:tr h="97605">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158075955"/>
                  </a:ext>
                </a:extLst>
              </a:tr>
              <a:tr h="195211">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001954809"/>
                  </a:ext>
                </a:extLst>
              </a:tr>
              <a:tr h="9760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2274654"/>
                  </a:ext>
                </a:extLst>
              </a:tr>
              <a:tr h="97605">
                <a:tc>
                  <a:txBody>
                    <a:bodyPr/>
                    <a:lstStyle/>
                    <a:p>
                      <a:pPr algn="l" fontAlgn="b"/>
                      <a:r>
                        <a:rPr lang="ca-ES" sz="700" b="1" i="0" u="none" strike="noStrike">
                          <a:solidFill>
                            <a:srgbClr val="112277"/>
                          </a:solidFill>
                          <a:effectLst/>
                          <a:latin typeface="Calibri" panose="020F0502020204030204" pitchFamily="34" charset="0"/>
                        </a:rPr>
                        <a:t>Accidents últims 12 mesos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463523181"/>
                  </a:ext>
                </a:extLst>
              </a:tr>
              <a:tr h="106479">
                <a:tc>
                  <a:txBody>
                    <a:bodyPr/>
                    <a:lstStyle/>
                    <a:p>
                      <a:pPr algn="l" fontAlgn="b"/>
                      <a:r>
                        <a:rPr lang="ca-ES" sz="700" b="0" i="0" u="none" strike="noStrike">
                          <a:solidFill>
                            <a:srgbClr val="000000"/>
                          </a:solidFill>
                          <a:effectLst/>
                          <a:latin typeface="Calibri" panose="020F0502020204030204" pitchFamily="34" charset="0"/>
                        </a:rPr>
                        <a:t>Cap</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65,0%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48,4%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425741208"/>
                  </a:ext>
                </a:extLst>
              </a:tr>
              <a:tr h="106479">
                <a:tc>
                  <a:txBody>
                    <a:bodyPr/>
                    <a:lstStyle/>
                    <a:p>
                      <a:pPr algn="l" fontAlgn="b"/>
                      <a:r>
                        <a:rPr lang="ca-ES" sz="700" b="0" i="0" u="none" strike="noStrike">
                          <a:solidFill>
                            <a:srgbClr val="000000"/>
                          </a:solidFill>
                          <a:effectLst/>
                          <a:latin typeface="Calibri" panose="020F0502020204030204" pitchFamily="34" charset="0"/>
                        </a:rPr>
                        <a:t>Un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44,4%</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718312088"/>
                  </a:ext>
                </a:extLst>
              </a:tr>
              <a:tr h="106479">
                <a:tc>
                  <a:txBody>
                    <a:bodyPr/>
                    <a:lstStyle/>
                    <a:p>
                      <a:pPr algn="l" fontAlgn="b"/>
                      <a:r>
                        <a:rPr lang="ca-ES" sz="700" b="0" i="0" u="none" strike="noStrike">
                          <a:solidFill>
                            <a:srgbClr val="000000"/>
                          </a:solidFill>
                          <a:effectLst/>
                          <a:latin typeface="Calibri" panose="020F0502020204030204" pitchFamily="34" charset="0"/>
                        </a:rPr>
                        <a:t>Dos o més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688344914"/>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57170562"/>
                  </a:ext>
                </a:extLst>
              </a:tr>
              <a:tr h="10647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04105146"/>
                  </a:ext>
                </a:extLst>
              </a:tr>
              <a:tr h="10647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85529219"/>
                  </a:ext>
                </a:extLst>
              </a:tr>
              <a:tr h="106479">
                <a:tc>
                  <a:txBody>
                    <a:bodyPr/>
                    <a:lstStyle/>
                    <a:p>
                      <a:pPr algn="l" fontAlgn="b"/>
                      <a:r>
                        <a:rPr lang="ca-ES" sz="700" b="1" i="0" u="none" strike="noStrike">
                          <a:solidFill>
                            <a:srgbClr val="112277"/>
                          </a:solidFill>
                          <a:effectLst/>
                          <a:latin typeface="Calibri" panose="020F0502020204030204" pitchFamily="34" charset="0"/>
                        </a:rPr>
                        <a:t>Freqüència ús moto</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193121549"/>
                  </a:ext>
                </a:extLst>
              </a:tr>
              <a:tr h="106479">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136320024"/>
                  </a:ext>
                </a:extLst>
              </a:tr>
              <a:tr h="106479">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212122317"/>
                  </a:ext>
                </a:extLst>
              </a:tr>
              <a:tr h="106479">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843304446"/>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61072660"/>
                  </a:ext>
                </a:extLst>
              </a:tr>
              <a:tr h="10647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52106705"/>
                  </a:ext>
                </a:extLst>
              </a:tr>
              <a:tr h="10647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58093440"/>
                  </a:ext>
                </a:extLst>
              </a:tr>
              <a:tr h="106479">
                <a:tc>
                  <a:txBody>
                    <a:bodyPr/>
                    <a:lstStyle/>
                    <a:p>
                      <a:pPr algn="l" fontAlgn="b"/>
                      <a:r>
                        <a:rPr lang="ca-ES" sz="700" b="1" i="0" u="none" strike="noStrike">
                          <a:solidFill>
                            <a:srgbClr val="112277"/>
                          </a:solidFill>
                          <a:effectLst/>
                          <a:latin typeface="Calibri" panose="020F0502020204030204" pitchFamily="34" charset="0"/>
                        </a:rPr>
                        <a:t>Freqüència ús cotxe</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993354806"/>
                  </a:ext>
                </a:extLst>
              </a:tr>
              <a:tr h="106479">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97,4%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76,6%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97,2%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96,9%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97,4%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98,4%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356928414"/>
                  </a:ext>
                </a:extLst>
              </a:tr>
              <a:tr h="106479">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52878384"/>
                  </a:ext>
                </a:extLst>
              </a:tr>
              <a:tr h="106479">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6,7%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17456044"/>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270636463"/>
                  </a:ext>
                </a:extLst>
              </a:tr>
              <a:tr h="106479">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292813369"/>
                  </a:ext>
                </a:extLst>
              </a:tr>
              <a:tr h="106479">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28378322"/>
                  </a:ext>
                </a:extLst>
              </a:tr>
              <a:tr h="106479">
                <a:tc>
                  <a:txBody>
                    <a:bodyPr/>
                    <a:lstStyle/>
                    <a:p>
                      <a:pPr algn="l" fontAlgn="b"/>
                      <a:r>
                        <a:rPr lang="ca-ES" sz="700" b="1" i="0" u="none" strike="noStrike">
                          <a:solidFill>
                            <a:srgbClr val="112277"/>
                          </a:solidFill>
                          <a:effectLst/>
                          <a:latin typeface="Calibri" panose="020F0502020204030204" pitchFamily="34" charset="0"/>
                        </a:rPr>
                        <a:t>Freqüència ús bici</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580261154"/>
                  </a:ext>
                </a:extLst>
              </a:tr>
              <a:tr h="106479">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698241091"/>
                  </a:ext>
                </a:extLst>
              </a:tr>
              <a:tr h="106479">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871010452"/>
                  </a:ext>
                </a:extLst>
              </a:tr>
              <a:tr h="106479">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44,4%</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82,5%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85523869"/>
                  </a:ext>
                </a:extLst>
              </a:tr>
              <a:tr h="106479">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18791223"/>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1944865501"/>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1128945989"/>
                    </a:ext>
                  </a:extLst>
                </a:gridCol>
              </a:tblGrid>
              <a:tr h="118800">
                <a:tc>
                  <a:txBody>
                    <a:bodyPr/>
                    <a:lstStyle/>
                    <a:p>
                      <a:pPr algn="l" fontAlgn="b"/>
                      <a:r>
                        <a:rPr lang="ca-ES" sz="700" b="0" i="0" u="none" strike="noStrike">
                          <a:solidFill>
                            <a:srgbClr val="000000"/>
                          </a:solidFill>
                          <a:effectLst/>
                          <a:latin typeface="Calibri" panose="020F0502020204030204" pitchFamily="34" charset="0"/>
                        </a:rPr>
                        <a:t>Q15. En els últims 12 mesos, quants accidents has tingut que hagin comportat assistència mèdica?</a:t>
                      </a:r>
                    </a:p>
                  </a:txBody>
                  <a:tcPr marL="0" marR="0" marT="0" marB="0" anchor="b">
                    <a:lnL>
                      <a:noFill/>
                    </a:lnL>
                    <a:lnR>
                      <a:noFill/>
                    </a:lnR>
                    <a:lnT>
                      <a:noFill/>
                    </a:lnT>
                    <a:lnB>
                      <a:noFill/>
                    </a:lnB>
                  </a:tcPr>
                </a:tc>
                <a:extLst>
                  <a:ext uri="{0D108BD9-81ED-4DB2-BD59-A6C34878D82A}">
                    <a16:rowId xmlns:a16="http://schemas.microsoft.com/office/drawing/2014/main" xmlns="" val="3418688622"/>
                  </a:ext>
                </a:extLst>
              </a:tr>
              <a:tr h="118800">
                <a:tc>
                  <a:txBody>
                    <a:bodyPr/>
                    <a:lstStyle/>
                    <a:p>
                      <a:pPr algn="l" fontAlgn="b"/>
                      <a:r>
                        <a:rPr lang="ca-ES" sz="700" b="0" i="0" u="none" strike="noStrike" dirty="0">
                          <a:solidFill>
                            <a:srgbClr val="000000"/>
                          </a:solidFill>
                          <a:effectLst/>
                          <a:latin typeface="Calibri" panose="020F0502020204030204" pitchFamily="34" charset="0"/>
                        </a:rPr>
                        <a:t>Q16. Amb quina freqüència utilitzes els mitjans de transport següents?</a:t>
                      </a:r>
                    </a:p>
                  </a:txBody>
                  <a:tcPr marL="0" marR="0" marT="0" marB="0" anchor="b">
                    <a:lnL>
                      <a:noFill/>
                    </a:lnL>
                    <a:lnR>
                      <a:noFill/>
                    </a:lnR>
                    <a:lnT>
                      <a:noFill/>
                    </a:lnT>
                    <a:lnB>
                      <a:noFill/>
                    </a:lnB>
                  </a:tcPr>
                </a:tc>
                <a:extLst>
                  <a:ext uri="{0D108BD9-81ED-4DB2-BD59-A6C34878D82A}">
                    <a16:rowId xmlns:a16="http://schemas.microsoft.com/office/drawing/2014/main" xmlns="" val="60949595"/>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82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ACCIDENTS I MOBILITAT</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4000"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705762253"/>
              </p:ext>
            </p:extLst>
          </p:nvPr>
        </p:nvGraphicFramePr>
        <p:xfrm>
          <a:off x="720000" y="1152000"/>
          <a:ext cx="7704002" cy="3150003"/>
        </p:xfrm>
        <a:graphic>
          <a:graphicData uri="http://schemas.openxmlformats.org/drawingml/2006/table">
            <a:tbl>
              <a:tblPr/>
              <a:tblGrid>
                <a:gridCol w="1443644">
                  <a:extLst>
                    <a:ext uri="{9D8B030D-6E8A-4147-A177-3AD203B41FA5}">
                      <a16:colId xmlns:a16="http://schemas.microsoft.com/office/drawing/2014/main" xmlns="" val="1062339707"/>
                    </a:ext>
                  </a:extLst>
                </a:gridCol>
                <a:gridCol w="335254">
                  <a:extLst>
                    <a:ext uri="{9D8B030D-6E8A-4147-A177-3AD203B41FA5}">
                      <a16:colId xmlns:a16="http://schemas.microsoft.com/office/drawing/2014/main" xmlns="" val="3587633547"/>
                    </a:ext>
                  </a:extLst>
                </a:gridCol>
                <a:gridCol w="294202">
                  <a:extLst>
                    <a:ext uri="{9D8B030D-6E8A-4147-A177-3AD203B41FA5}">
                      <a16:colId xmlns:a16="http://schemas.microsoft.com/office/drawing/2014/main" xmlns="" val="3623269045"/>
                    </a:ext>
                  </a:extLst>
                </a:gridCol>
                <a:gridCol w="109471">
                  <a:extLst>
                    <a:ext uri="{9D8B030D-6E8A-4147-A177-3AD203B41FA5}">
                      <a16:colId xmlns:a16="http://schemas.microsoft.com/office/drawing/2014/main" xmlns="" val="394399417"/>
                    </a:ext>
                  </a:extLst>
                </a:gridCol>
                <a:gridCol w="355780">
                  <a:extLst>
                    <a:ext uri="{9D8B030D-6E8A-4147-A177-3AD203B41FA5}">
                      <a16:colId xmlns:a16="http://schemas.microsoft.com/office/drawing/2014/main" xmlns="" val="2507985376"/>
                    </a:ext>
                  </a:extLst>
                </a:gridCol>
                <a:gridCol w="355780">
                  <a:extLst>
                    <a:ext uri="{9D8B030D-6E8A-4147-A177-3AD203B41FA5}">
                      <a16:colId xmlns:a16="http://schemas.microsoft.com/office/drawing/2014/main" xmlns="" val="1096476858"/>
                    </a:ext>
                  </a:extLst>
                </a:gridCol>
                <a:gridCol w="109471">
                  <a:extLst>
                    <a:ext uri="{9D8B030D-6E8A-4147-A177-3AD203B41FA5}">
                      <a16:colId xmlns:a16="http://schemas.microsoft.com/office/drawing/2014/main" xmlns="" val="4115647010"/>
                    </a:ext>
                  </a:extLst>
                </a:gridCol>
                <a:gridCol w="355780">
                  <a:extLst>
                    <a:ext uri="{9D8B030D-6E8A-4147-A177-3AD203B41FA5}">
                      <a16:colId xmlns:a16="http://schemas.microsoft.com/office/drawing/2014/main" xmlns="" val="25339162"/>
                    </a:ext>
                  </a:extLst>
                </a:gridCol>
                <a:gridCol w="355780">
                  <a:extLst>
                    <a:ext uri="{9D8B030D-6E8A-4147-A177-3AD203B41FA5}">
                      <a16:colId xmlns:a16="http://schemas.microsoft.com/office/drawing/2014/main" xmlns="" val="790598310"/>
                    </a:ext>
                  </a:extLst>
                </a:gridCol>
                <a:gridCol w="355780">
                  <a:extLst>
                    <a:ext uri="{9D8B030D-6E8A-4147-A177-3AD203B41FA5}">
                      <a16:colId xmlns:a16="http://schemas.microsoft.com/office/drawing/2014/main" xmlns="" val="3446942095"/>
                    </a:ext>
                  </a:extLst>
                </a:gridCol>
                <a:gridCol w="355780">
                  <a:extLst>
                    <a:ext uri="{9D8B030D-6E8A-4147-A177-3AD203B41FA5}">
                      <a16:colId xmlns:a16="http://schemas.microsoft.com/office/drawing/2014/main" xmlns="" val="3579855879"/>
                    </a:ext>
                  </a:extLst>
                </a:gridCol>
                <a:gridCol w="109471">
                  <a:extLst>
                    <a:ext uri="{9D8B030D-6E8A-4147-A177-3AD203B41FA5}">
                      <a16:colId xmlns:a16="http://schemas.microsoft.com/office/drawing/2014/main" xmlns="" val="705185913"/>
                    </a:ext>
                  </a:extLst>
                </a:gridCol>
                <a:gridCol w="355780">
                  <a:extLst>
                    <a:ext uri="{9D8B030D-6E8A-4147-A177-3AD203B41FA5}">
                      <a16:colId xmlns:a16="http://schemas.microsoft.com/office/drawing/2014/main" xmlns="" val="876607907"/>
                    </a:ext>
                  </a:extLst>
                </a:gridCol>
                <a:gridCol w="355780">
                  <a:extLst>
                    <a:ext uri="{9D8B030D-6E8A-4147-A177-3AD203B41FA5}">
                      <a16:colId xmlns:a16="http://schemas.microsoft.com/office/drawing/2014/main" xmlns="" val="256296909"/>
                    </a:ext>
                  </a:extLst>
                </a:gridCol>
                <a:gridCol w="109471">
                  <a:extLst>
                    <a:ext uri="{9D8B030D-6E8A-4147-A177-3AD203B41FA5}">
                      <a16:colId xmlns:a16="http://schemas.microsoft.com/office/drawing/2014/main" xmlns="" val="2604493342"/>
                    </a:ext>
                  </a:extLst>
                </a:gridCol>
                <a:gridCol w="355780">
                  <a:extLst>
                    <a:ext uri="{9D8B030D-6E8A-4147-A177-3AD203B41FA5}">
                      <a16:colId xmlns:a16="http://schemas.microsoft.com/office/drawing/2014/main" xmlns="" val="1742691208"/>
                    </a:ext>
                  </a:extLst>
                </a:gridCol>
                <a:gridCol w="355780">
                  <a:extLst>
                    <a:ext uri="{9D8B030D-6E8A-4147-A177-3AD203B41FA5}">
                      <a16:colId xmlns:a16="http://schemas.microsoft.com/office/drawing/2014/main" xmlns="" val="1584893863"/>
                    </a:ext>
                  </a:extLst>
                </a:gridCol>
                <a:gridCol w="355780">
                  <a:extLst>
                    <a:ext uri="{9D8B030D-6E8A-4147-A177-3AD203B41FA5}">
                      <a16:colId xmlns:a16="http://schemas.microsoft.com/office/drawing/2014/main" xmlns="" val="339562423"/>
                    </a:ext>
                  </a:extLst>
                </a:gridCol>
                <a:gridCol w="109471">
                  <a:extLst>
                    <a:ext uri="{9D8B030D-6E8A-4147-A177-3AD203B41FA5}">
                      <a16:colId xmlns:a16="http://schemas.microsoft.com/office/drawing/2014/main" xmlns="" val="2773087974"/>
                    </a:ext>
                  </a:extLst>
                </a:gridCol>
                <a:gridCol w="389989">
                  <a:extLst>
                    <a:ext uri="{9D8B030D-6E8A-4147-A177-3AD203B41FA5}">
                      <a16:colId xmlns:a16="http://schemas.microsoft.com/office/drawing/2014/main" xmlns="" val="1441143857"/>
                    </a:ext>
                  </a:extLst>
                </a:gridCol>
                <a:gridCol w="389989">
                  <a:extLst>
                    <a:ext uri="{9D8B030D-6E8A-4147-A177-3AD203B41FA5}">
                      <a16:colId xmlns:a16="http://schemas.microsoft.com/office/drawing/2014/main" xmlns="" val="38138991"/>
                    </a:ext>
                  </a:extLst>
                </a:gridCol>
                <a:gridCol w="389989">
                  <a:extLst>
                    <a:ext uri="{9D8B030D-6E8A-4147-A177-3AD203B41FA5}">
                      <a16:colId xmlns:a16="http://schemas.microsoft.com/office/drawing/2014/main" xmlns="" val="719510954"/>
                    </a:ext>
                  </a:extLst>
                </a:gridCol>
              </a:tblGrid>
              <a:tr h="132668">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425756578"/>
                  </a:ext>
                </a:extLst>
              </a:tr>
              <a:tr h="265335">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288753142"/>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40309600"/>
                  </a:ext>
                </a:extLst>
              </a:tr>
              <a:tr h="137600">
                <a:tc>
                  <a:txBody>
                    <a:bodyPr/>
                    <a:lstStyle/>
                    <a:p>
                      <a:pPr algn="l" fontAlgn="b"/>
                      <a:r>
                        <a:rPr lang="ca-ES" sz="700" b="1" i="0" u="none" strike="noStrike">
                          <a:solidFill>
                            <a:srgbClr val="112277"/>
                          </a:solidFill>
                          <a:effectLst/>
                          <a:latin typeface="Calibri" panose="020F0502020204030204" pitchFamily="34" charset="0"/>
                        </a:rPr>
                        <a:t>Freqüència ús metro</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336845134"/>
                  </a:ext>
                </a:extLst>
              </a:tr>
              <a:tr h="137600">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54359760"/>
                  </a:ext>
                </a:extLst>
              </a:tr>
              <a:tr h="137600">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20,7%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138723767"/>
                  </a:ext>
                </a:extLst>
              </a:tr>
              <a:tr h="137600">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92624547"/>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10479737"/>
                  </a:ext>
                </a:extLst>
              </a:tr>
              <a:tr h="13760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17930152"/>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29714585"/>
                  </a:ext>
                </a:extLst>
              </a:tr>
              <a:tr h="137600">
                <a:tc>
                  <a:txBody>
                    <a:bodyPr/>
                    <a:lstStyle/>
                    <a:p>
                      <a:pPr algn="l" fontAlgn="b"/>
                      <a:r>
                        <a:rPr lang="ca-ES" sz="700" b="1" i="0" u="none" strike="noStrike">
                          <a:solidFill>
                            <a:srgbClr val="112277"/>
                          </a:solidFill>
                          <a:effectLst/>
                          <a:latin typeface="Calibri" panose="020F0502020204030204" pitchFamily="34" charset="0"/>
                        </a:rPr>
                        <a:t>Freqüència ús autobús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660036610"/>
                  </a:ext>
                </a:extLst>
              </a:tr>
              <a:tr h="137600">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918580792"/>
                  </a:ext>
                </a:extLst>
              </a:tr>
              <a:tr h="137600">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178742165"/>
                  </a:ext>
                </a:extLst>
              </a:tr>
              <a:tr h="137600">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45,8%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39134968"/>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28207971"/>
                  </a:ext>
                </a:extLst>
              </a:tr>
              <a:tr h="13760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88926723"/>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15093053"/>
                  </a:ext>
                </a:extLst>
              </a:tr>
              <a:tr h="137600">
                <a:tc>
                  <a:txBody>
                    <a:bodyPr/>
                    <a:lstStyle/>
                    <a:p>
                      <a:pPr algn="l" fontAlgn="b"/>
                      <a:r>
                        <a:rPr lang="ca-ES" sz="700" b="1" i="0" u="none" strike="noStrike">
                          <a:solidFill>
                            <a:srgbClr val="112277"/>
                          </a:solidFill>
                          <a:effectLst/>
                          <a:latin typeface="Calibri" panose="020F0502020204030204" pitchFamily="34" charset="0"/>
                        </a:rPr>
                        <a:t>Freqüència ús tren</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857825042"/>
                  </a:ext>
                </a:extLst>
              </a:tr>
              <a:tr h="137600">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949552429"/>
                  </a:ext>
                </a:extLst>
              </a:tr>
              <a:tr h="137600">
                <a:tc>
                  <a:txBody>
                    <a:bodyPr/>
                    <a:lstStyle/>
                    <a:p>
                      <a:pPr algn="l" fontAlgn="b"/>
                      <a:r>
                        <a:rPr lang="ca-ES" sz="700" b="0" i="0" u="none" strike="noStrike">
                          <a:solidFill>
                            <a:srgbClr val="000000"/>
                          </a:solidFill>
                          <a:effectLst/>
                          <a:latin typeface="Calibri" panose="020F0502020204030204" pitchFamily="34" charset="0"/>
                        </a:rPr>
                        <a:t>De vegades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39282231"/>
                  </a:ext>
                </a:extLst>
              </a:tr>
              <a:tr h="137600">
                <a:tc>
                  <a:txBody>
                    <a:bodyPr/>
                    <a:lstStyle/>
                    <a:p>
                      <a:pPr algn="l" fontAlgn="b"/>
                      <a:r>
                        <a:rPr lang="ca-ES" sz="700" b="0" i="0" u="none" strike="noStrike">
                          <a:solidFill>
                            <a:srgbClr val="000000"/>
                          </a:solidFill>
                          <a:effectLst/>
                          <a:latin typeface="Calibri" panose="020F0502020204030204" pitchFamily="34" charset="0"/>
                        </a:rPr>
                        <a:t>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48,8%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75,4%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78684638"/>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83521482"/>
                  </a:ext>
                </a:extLst>
              </a:tr>
            </a:tbl>
          </a:graphicData>
        </a:graphic>
      </p:graphicFrame>
      <p:sp>
        <p:nvSpPr>
          <p:cNvPr id="4" name="Rectángulo 3"/>
          <p:cNvSpPr/>
          <p:nvPr/>
        </p:nvSpPr>
        <p:spPr>
          <a:xfrm>
            <a:off x="359999" y="4680000"/>
            <a:ext cx="5400000" cy="237600"/>
          </a:xfrm>
          <a:prstGeom prst="rect">
            <a:avLst/>
          </a:prstGeom>
        </p:spPr>
        <p:txBody>
          <a:bodyPr wrap="none">
            <a:spAutoFit/>
          </a:bodyPr>
          <a:lstStyle/>
          <a:p>
            <a:r>
              <a:rPr lang="ca-ES" sz="800" dirty="0">
                <a:solidFill>
                  <a:srgbClr val="000000"/>
                </a:solidFill>
                <a:latin typeface="Calibri" panose="020F0502020204030204" pitchFamily="34" charset="0"/>
              </a:rPr>
              <a:t>Q16. Amb quina freqüència utilitzes els mitjans de transport següents?</a:t>
            </a:r>
            <a:r>
              <a:rPr lang="ca-ES" dirty="0"/>
              <a:t> </a:t>
            </a:r>
          </a:p>
        </p:txBody>
      </p:sp>
    </p:spTree>
    <p:extLst>
      <p:ext uri="{BB962C8B-B14F-4D97-AF65-F5344CB8AC3E}">
        <p14:creationId xmlns:p14="http://schemas.microsoft.com/office/powerpoint/2010/main" val="339683835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83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ACCIDENTS I MOBILITAT</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4000"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940216902"/>
              </p:ext>
            </p:extLst>
          </p:nvPr>
        </p:nvGraphicFramePr>
        <p:xfrm>
          <a:off x="720000" y="1152000"/>
          <a:ext cx="7704002" cy="3149998"/>
        </p:xfrm>
        <a:graphic>
          <a:graphicData uri="http://schemas.openxmlformats.org/drawingml/2006/table">
            <a:tbl>
              <a:tblPr/>
              <a:tblGrid>
                <a:gridCol w="1443644">
                  <a:extLst>
                    <a:ext uri="{9D8B030D-6E8A-4147-A177-3AD203B41FA5}">
                      <a16:colId xmlns:a16="http://schemas.microsoft.com/office/drawing/2014/main" xmlns="" val="778641748"/>
                    </a:ext>
                  </a:extLst>
                </a:gridCol>
                <a:gridCol w="335254">
                  <a:extLst>
                    <a:ext uri="{9D8B030D-6E8A-4147-A177-3AD203B41FA5}">
                      <a16:colId xmlns:a16="http://schemas.microsoft.com/office/drawing/2014/main" xmlns="" val="2406755842"/>
                    </a:ext>
                  </a:extLst>
                </a:gridCol>
                <a:gridCol w="294202">
                  <a:extLst>
                    <a:ext uri="{9D8B030D-6E8A-4147-A177-3AD203B41FA5}">
                      <a16:colId xmlns:a16="http://schemas.microsoft.com/office/drawing/2014/main" xmlns="" val="4251294232"/>
                    </a:ext>
                  </a:extLst>
                </a:gridCol>
                <a:gridCol w="109471">
                  <a:extLst>
                    <a:ext uri="{9D8B030D-6E8A-4147-A177-3AD203B41FA5}">
                      <a16:colId xmlns:a16="http://schemas.microsoft.com/office/drawing/2014/main" xmlns="" val="1144381269"/>
                    </a:ext>
                  </a:extLst>
                </a:gridCol>
                <a:gridCol w="355780">
                  <a:extLst>
                    <a:ext uri="{9D8B030D-6E8A-4147-A177-3AD203B41FA5}">
                      <a16:colId xmlns:a16="http://schemas.microsoft.com/office/drawing/2014/main" xmlns="" val="799373473"/>
                    </a:ext>
                  </a:extLst>
                </a:gridCol>
                <a:gridCol w="355780">
                  <a:extLst>
                    <a:ext uri="{9D8B030D-6E8A-4147-A177-3AD203B41FA5}">
                      <a16:colId xmlns:a16="http://schemas.microsoft.com/office/drawing/2014/main" xmlns="" val="974480049"/>
                    </a:ext>
                  </a:extLst>
                </a:gridCol>
                <a:gridCol w="109471">
                  <a:extLst>
                    <a:ext uri="{9D8B030D-6E8A-4147-A177-3AD203B41FA5}">
                      <a16:colId xmlns:a16="http://schemas.microsoft.com/office/drawing/2014/main" xmlns="" val="1468736690"/>
                    </a:ext>
                  </a:extLst>
                </a:gridCol>
                <a:gridCol w="355780">
                  <a:extLst>
                    <a:ext uri="{9D8B030D-6E8A-4147-A177-3AD203B41FA5}">
                      <a16:colId xmlns:a16="http://schemas.microsoft.com/office/drawing/2014/main" xmlns="" val="2642765963"/>
                    </a:ext>
                  </a:extLst>
                </a:gridCol>
                <a:gridCol w="355780">
                  <a:extLst>
                    <a:ext uri="{9D8B030D-6E8A-4147-A177-3AD203B41FA5}">
                      <a16:colId xmlns:a16="http://schemas.microsoft.com/office/drawing/2014/main" xmlns="" val="30357728"/>
                    </a:ext>
                  </a:extLst>
                </a:gridCol>
                <a:gridCol w="355780">
                  <a:extLst>
                    <a:ext uri="{9D8B030D-6E8A-4147-A177-3AD203B41FA5}">
                      <a16:colId xmlns:a16="http://schemas.microsoft.com/office/drawing/2014/main" xmlns="" val="933822210"/>
                    </a:ext>
                  </a:extLst>
                </a:gridCol>
                <a:gridCol w="355780">
                  <a:extLst>
                    <a:ext uri="{9D8B030D-6E8A-4147-A177-3AD203B41FA5}">
                      <a16:colId xmlns:a16="http://schemas.microsoft.com/office/drawing/2014/main" xmlns="" val="2089010134"/>
                    </a:ext>
                  </a:extLst>
                </a:gridCol>
                <a:gridCol w="109471">
                  <a:extLst>
                    <a:ext uri="{9D8B030D-6E8A-4147-A177-3AD203B41FA5}">
                      <a16:colId xmlns:a16="http://schemas.microsoft.com/office/drawing/2014/main" xmlns="" val="700949209"/>
                    </a:ext>
                  </a:extLst>
                </a:gridCol>
                <a:gridCol w="355780">
                  <a:extLst>
                    <a:ext uri="{9D8B030D-6E8A-4147-A177-3AD203B41FA5}">
                      <a16:colId xmlns:a16="http://schemas.microsoft.com/office/drawing/2014/main" xmlns="" val="373058594"/>
                    </a:ext>
                  </a:extLst>
                </a:gridCol>
                <a:gridCol w="355780">
                  <a:extLst>
                    <a:ext uri="{9D8B030D-6E8A-4147-A177-3AD203B41FA5}">
                      <a16:colId xmlns:a16="http://schemas.microsoft.com/office/drawing/2014/main" xmlns="" val="3814094295"/>
                    </a:ext>
                  </a:extLst>
                </a:gridCol>
                <a:gridCol w="109471">
                  <a:extLst>
                    <a:ext uri="{9D8B030D-6E8A-4147-A177-3AD203B41FA5}">
                      <a16:colId xmlns:a16="http://schemas.microsoft.com/office/drawing/2014/main" xmlns="" val="3787261933"/>
                    </a:ext>
                  </a:extLst>
                </a:gridCol>
                <a:gridCol w="355780">
                  <a:extLst>
                    <a:ext uri="{9D8B030D-6E8A-4147-A177-3AD203B41FA5}">
                      <a16:colId xmlns:a16="http://schemas.microsoft.com/office/drawing/2014/main" xmlns="" val="1069915397"/>
                    </a:ext>
                  </a:extLst>
                </a:gridCol>
                <a:gridCol w="355780">
                  <a:extLst>
                    <a:ext uri="{9D8B030D-6E8A-4147-A177-3AD203B41FA5}">
                      <a16:colId xmlns:a16="http://schemas.microsoft.com/office/drawing/2014/main" xmlns="" val="2221390031"/>
                    </a:ext>
                  </a:extLst>
                </a:gridCol>
                <a:gridCol w="355780">
                  <a:extLst>
                    <a:ext uri="{9D8B030D-6E8A-4147-A177-3AD203B41FA5}">
                      <a16:colId xmlns:a16="http://schemas.microsoft.com/office/drawing/2014/main" xmlns="" val="475871716"/>
                    </a:ext>
                  </a:extLst>
                </a:gridCol>
                <a:gridCol w="109471">
                  <a:extLst>
                    <a:ext uri="{9D8B030D-6E8A-4147-A177-3AD203B41FA5}">
                      <a16:colId xmlns:a16="http://schemas.microsoft.com/office/drawing/2014/main" xmlns="" val="214143482"/>
                    </a:ext>
                  </a:extLst>
                </a:gridCol>
                <a:gridCol w="389989">
                  <a:extLst>
                    <a:ext uri="{9D8B030D-6E8A-4147-A177-3AD203B41FA5}">
                      <a16:colId xmlns:a16="http://schemas.microsoft.com/office/drawing/2014/main" xmlns="" val="2141288557"/>
                    </a:ext>
                  </a:extLst>
                </a:gridCol>
                <a:gridCol w="389989">
                  <a:extLst>
                    <a:ext uri="{9D8B030D-6E8A-4147-A177-3AD203B41FA5}">
                      <a16:colId xmlns:a16="http://schemas.microsoft.com/office/drawing/2014/main" xmlns="" val="3878694272"/>
                    </a:ext>
                  </a:extLst>
                </a:gridCol>
                <a:gridCol w="389989">
                  <a:extLst>
                    <a:ext uri="{9D8B030D-6E8A-4147-A177-3AD203B41FA5}">
                      <a16:colId xmlns:a16="http://schemas.microsoft.com/office/drawing/2014/main" xmlns="" val="420047751"/>
                    </a:ext>
                  </a:extLst>
                </a:gridCol>
              </a:tblGrid>
              <a:tr h="138728">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2580647653"/>
                  </a:ext>
                </a:extLst>
              </a:tr>
              <a:tr h="277455">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154947146"/>
                  </a:ext>
                </a:extLst>
              </a:tr>
              <a:tr h="14388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919183660"/>
                  </a:ext>
                </a:extLst>
              </a:tr>
              <a:tr h="143885">
                <a:tc>
                  <a:txBody>
                    <a:bodyPr/>
                    <a:lstStyle/>
                    <a:p>
                      <a:pPr algn="l" fontAlgn="b"/>
                      <a:r>
                        <a:rPr lang="ca-ES" sz="700" b="1" i="0" u="none" strike="noStrike">
                          <a:solidFill>
                            <a:srgbClr val="112277"/>
                          </a:solidFill>
                          <a:effectLst/>
                          <a:latin typeface="Calibri" panose="020F0502020204030204" pitchFamily="34" charset="0"/>
                        </a:rPr>
                        <a:t>Ús cinturó de seguretat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102924159"/>
                  </a:ext>
                </a:extLst>
              </a:tr>
              <a:tr h="143885">
                <a:tc>
                  <a:txBody>
                    <a:bodyPr/>
                    <a:lstStyle/>
                    <a:p>
                      <a:pPr algn="l" fontAlgn="b"/>
                      <a:r>
                        <a:rPr lang="ca-ES" sz="700" b="0" i="0" u="none" strike="noStrike">
                          <a:solidFill>
                            <a:srgbClr val="000000"/>
                          </a:solidFill>
                          <a:effectLst/>
                          <a:latin typeface="Calibri" panose="020F0502020204030204" pitchFamily="34" charset="0"/>
                        </a:rPr>
                        <a:t>Sempre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87,5%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88,5%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86,2%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830886014"/>
                  </a:ext>
                </a:extLst>
              </a:tr>
              <a:tr h="143885">
                <a:tc>
                  <a:txBody>
                    <a:bodyPr/>
                    <a:lstStyle/>
                    <a:p>
                      <a:pPr algn="l" fontAlgn="b"/>
                      <a:r>
                        <a:rPr lang="ca-ES" sz="700" b="0" i="0" u="none" strike="noStrike">
                          <a:solidFill>
                            <a:srgbClr val="000000"/>
                          </a:solidFill>
                          <a:effectLst/>
                          <a:latin typeface="Calibri" panose="020F0502020204030204" pitchFamily="34" charset="0"/>
                        </a:rPr>
                        <a:t>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222511486"/>
                  </a:ext>
                </a:extLst>
              </a:tr>
              <a:tr h="143885">
                <a:tc>
                  <a:txBody>
                    <a:bodyPr/>
                    <a:lstStyle/>
                    <a:p>
                      <a:pPr algn="l" fontAlgn="b"/>
                      <a:r>
                        <a:rPr lang="ca-ES" sz="700" b="0" i="0" u="none" strike="noStrike">
                          <a:solidFill>
                            <a:srgbClr val="000000"/>
                          </a:solidFill>
                          <a:effectLst/>
                          <a:latin typeface="Calibri" panose="020F0502020204030204" pitchFamily="34" charset="0"/>
                        </a:rPr>
                        <a:t>De vegades/Rarament/Mai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574531769"/>
                  </a:ext>
                </a:extLst>
              </a:tr>
              <a:tr h="14388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588231790"/>
                  </a:ext>
                </a:extLst>
              </a:tr>
              <a:tr h="14388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00256300"/>
                  </a:ext>
                </a:extLst>
              </a:tr>
              <a:tr h="14388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5075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6402021"/>
                  </a:ext>
                </a:extLst>
              </a:tr>
              <a:tr h="143885">
                <a:tc>
                  <a:txBody>
                    <a:bodyPr/>
                    <a:lstStyle/>
                    <a:p>
                      <a:pPr algn="l" fontAlgn="b"/>
                      <a:r>
                        <a:rPr lang="ca-ES" sz="700" b="1" i="0" u="none" strike="noStrike">
                          <a:solidFill>
                            <a:srgbClr val="112277"/>
                          </a:solidFill>
                          <a:effectLst/>
                          <a:latin typeface="Calibri" panose="020F0502020204030204" pitchFamily="34" charset="0"/>
                        </a:rPr>
                        <a:t>Ús casc moto</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542229875"/>
                  </a:ext>
                </a:extLst>
              </a:tr>
              <a:tr h="143885">
                <a:tc>
                  <a:txBody>
                    <a:bodyPr/>
                    <a:lstStyle/>
                    <a:p>
                      <a:pPr algn="l" fontAlgn="b"/>
                      <a:r>
                        <a:rPr lang="ca-ES" sz="700" b="0" i="0" u="none" strike="noStrike">
                          <a:solidFill>
                            <a:srgbClr val="000000"/>
                          </a:solidFill>
                          <a:effectLst/>
                          <a:latin typeface="Calibri" panose="020F0502020204030204" pitchFamily="34" charset="0"/>
                        </a:rPr>
                        <a:t>Sempre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78,0%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83,3%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78,1%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65818799"/>
                  </a:ext>
                </a:extLst>
              </a:tr>
              <a:tr h="143885">
                <a:tc>
                  <a:txBody>
                    <a:bodyPr/>
                    <a:lstStyle/>
                    <a:p>
                      <a:pPr algn="l" fontAlgn="b"/>
                      <a:r>
                        <a:rPr lang="ca-ES" sz="700" b="0" i="0" u="none" strike="noStrike">
                          <a:solidFill>
                            <a:srgbClr val="000000"/>
                          </a:solidFill>
                          <a:effectLst/>
                          <a:latin typeface="Calibri" panose="020F0502020204030204" pitchFamily="34" charset="0"/>
                        </a:rPr>
                        <a:t>Sovint/De vegades/Rarament/Mai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40756799"/>
                  </a:ext>
                </a:extLst>
              </a:tr>
              <a:tr h="14388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85336536"/>
                  </a:ext>
                </a:extLst>
              </a:tr>
              <a:tr h="14388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23622560"/>
                  </a:ext>
                </a:extLst>
              </a:tr>
              <a:tr h="14388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7587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14432110"/>
                  </a:ext>
                </a:extLst>
              </a:tr>
              <a:tr h="143885">
                <a:tc>
                  <a:txBody>
                    <a:bodyPr/>
                    <a:lstStyle/>
                    <a:p>
                      <a:pPr algn="l" fontAlgn="b"/>
                      <a:r>
                        <a:rPr lang="ca-ES" sz="700" b="1" i="0" u="none" strike="noStrike">
                          <a:solidFill>
                            <a:srgbClr val="112277"/>
                          </a:solidFill>
                          <a:effectLst/>
                          <a:latin typeface="Calibri" panose="020F0502020204030204" pitchFamily="34" charset="0"/>
                        </a:rPr>
                        <a:t>Ús casc bici</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911342245"/>
                  </a:ext>
                </a:extLst>
              </a:tr>
              <a:tr h="143885">
                <a:tc>
                  <a:txBody>
                    <a:bodyPr/>
                    <a:lstStyle/>
                    <a:p>
                      <a:pPr algn="l" fontAlgn="b"/>
                      <a:r>
                        <a:rPr lang="ca-ES" sz="700" b="0" i="0" u="none" strike="noStrike">
                          <a:solidFill>
                            <a:srgbClr val="000000"/>
                          </a:solidFill>
                          <a:effectLst/>
                          <a:latin typeface="Calibri" panose="020F0502020204030204" pitchFamily="34" charset="0"/>
                        </a:rPr>
                        <a:t>Sempre/Sovint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24,9%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56,8%</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46,7%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370334970"/>
                  </a:ext>
                </a:extLst>
              </a:tr>
              <a:tr h="143885">
                <a:tc>
                  <a:txBody>
                    <a:bodyPr/>
                    <a:lstStyle/>
                    <a:p>
                      <a:pPr algn="l" fontAlgn="b"/>
                      <a:r>
                        <a:rPr lang="ca-ES" sz="700" b="0" i="0" u="none" strike="noStrike">
                          <a:solidFill>
                            <a:srgbClr val="000000"/>
                          </a:solidFill>
                          <a:effectLst/>
                          <a:latin typeface="Calibri" panose="020F0502020204030204" pitchFamily="34" charset="0"/>
                        </a:rPr>
                        <a:t>De vegades/Rarament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9,7%</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899313442"/>
                  </a:ext>
                </a:extLst>
              </a:tr>
              <a:tr h="143885">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43,6%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548622418"/>
                  </a:ext>
                </a:extLst>
              </a:tr>
              <a:tr h="14388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6,8%</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7,4%</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6,7%</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22095559"/>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2618285683"/>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3647084601"/>
                    </a:ext>
                  </a:extLst>
                </a:gridCol>
              </a:tblGrid>
              <a:tr h="118800">
                <a:tc>
                  <a:txBody>
                    <a:bodyPr/>
                    <a:lstStyle/>
                    <a:p>
                      <a:pPr algn="l" fontAlgn="b"/>
                      <a:r>
                        <a:rPr lang="ca-ES" sz="700" b="0" i="0" u="none" strike="noStrike">
                          <a:solidFill>
                            <a:srgbClr val="000000"/>
                          </a:solidFill>
                          <a:effectLst/>
                          <a:latin typeface="Calibri" panose="020F0502020204030204" pitchFamily="34" charset="0"/>
                        </a:rPr>
                        <a:t>Q17. Quan vas amb cotxe et poses el cinturó de seguretat?</a:t>
                      </a:r>
                    </a:p>
                  </a:txBody>
                  <a:tcPr marL="0" marR="0" marT="0" marB="0" anchor="b">
                    <a:lnL>
                      <a:noFill/>
                    </a:lnL>
                    <a:lnR>
                      <a:noFill/>
                    </a:lnR>
                    <a:lnT>
                      <a:noFill/>
                    </a:lnT>
                    <a:lnB>
                      <a:noFill/>
                    </a:lnB>
                  </a:tcPr>
                </a:tc>
                <a:extLst>
                  <a:ext uri="{0D108BD9-81ED-4DB2-BD59-A6C34878D82A}">
                    <a16:rowId xmlns:a16="http://schemas.microsoft.com/office/drawing/2014/main" xmlns="" val="1671354790"/>
                  </a:ext>
                </a:extLst>
              </a:tr>
              <a:tr h="118800">
                <a:tc>
                  <a:txBody>
                    <a:bodyPr/>
                    <a:lstStyle/>
                    <a:p>
                      <a:pPr algn="l" fontAlgn="b"/>
                      <a:r>
                        <a:rPr lang="ca-ES" sz="700" b="0" i="0" u="none" strike="noStrike" dirty="0">
                          <a:solidFill>
                            <a:srgbClr val="000000"/>
                          </a:solidFill>
                          <a:effectLst/>
                          <a:latin typeface="Calibri" panose="020F0502020204030204" pitchFamily="34" charset="0"/>
                        </a:rPr>
                        <a:t>Q18. Quan vas amb moto o amb bici, et poses el casc?</a:t>
                      </a:r>
                    </a:p>
                  </a:txBody>
                  <a:tcPr marL="0" marR="0" marT="0" marB="0" anchor="b">
                    <a:lnL>
                      <a:noFill/>
                    </a:lnL>
                    <a:lnR>
                      <a:noFill/>
                    </a:lnR>
                    <a:lnT>
                      <a:noFill/>
                    </a:lnT>
                    <a:lnB>
                      <a:noFill/>
                    </a:lnB>
                  </a:tcPr>
                </a:tc>
                <a:extLst>
                  <a:ext uri="{0D108BD9-81ED-4DB2-BD59-A6C34878D82A}">
                    <a16:rowId xmlns:a16="http://schemas.microsoft.com/office/drawing/2014/main" xmlns="" val="3574438834"/>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84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ALIMENTACIÓ I DIETA</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235129519"/>
              </p:ext>
            </p:extLst>
          </p:nvPr>
        </p:nvGraphicFramePr>
        <p:xfrm>
          <a:off x="720000" y="1152000"/>
          <a:ext cx="7704002" cy="3150000"/>
        </p:xfrm>
        <a:graphic>
          <a:graphicData uri="http://schemas.openxmlformats.org/drawingml/2006/table">
            <a:tbl>
              <a:tblPr/>
              <a:tblGrid>
                <a:gridCol w="1443644">
                  <a:extLst>
                    <a:ext uri="{9D8B030D-6E8A-4147-A177-3AD203B41FA5}">
                      <a16:colId xmlns:a16="http://schemas.microsoft.com/office/drawing/2014/main" xmlns="" val="708651343"/>
                    </a:ext>
                  </a:extLst>
                </a:gridCol>
                <a:gridCol w="335254">
                  <a:extLst>
                    <a:ext uri="{9D8B030D-6E8A-4147-A177-3AD203B41FA5}">
                      <a16:colId xmlns:a16="http://schemas.microsoft.com/office/drawing/2014/main" xmlns="" val="2643997333"/>
                    </a:ext>
                  </a:extLst>
                </a:gridCol>
                <a:gridCol w="294202">
                  <a:extLst>
                    <a:ext uri="{9D8B030D-6E8A-4147-A177-3AD203B41FA5}">
                      <a16:colId xmlns:a16="http://schemas.microsoft.com/office/drawing/2014/main" xmlns="" val="3420715468"/>
                    </a:ext>
                  </a:extLst>
                </a:gridCol>
                <a:gridCol w="109471">
                  <a:extLst>
                    <a:ext uri="{9D8B030D-6E8A-4147-A177-3AD203B41FA5}">
                      <a16:colId xmlns:a16="http://schemas.microsoft.com/office/drawing/2014/main" xmlns="" val="3812174808"/>
                    </a:ext>
                  </a:extLst>
                </a:gridCol>
                <a:gridCol w="355780">
                  <a:extLst>
                    <a:ext uri="{9D8B030D-6E8A-4147-A177-3AD203B41FA5}">
                      <a16:colId xmlns:a16="http://schemas.microsoft.com/office/drawing/2014/main" xmlns="" val="1958755210"/>
                    </a:ext>
                  </a:extLst>
                </a:gridCol>
                <a:gridCol w="355780">
                  <a:extLst>
                    <a:ext uri="{9D8B030D-6E8A-4147-A177-3AD203B41FA5}">
                      <a16:colId xmlns:a16="http://schemas.microsoft.com/office/drawing/2014/main" xmlns="" val="437908307"/>
                    </a:ext>
                  </a:extLst>
                </a:gridCol>
                <a:gridCol w="109471">
                  <a:extLst>
                    <a:ext uri="{9D8B030D-6E8A-4147-A177-3AD203B41FA5}">
                      <a16:colId xmlns:a16="http://schemas.microsoft.com/office/drawing/2014/main" xmlns="" val="3115553607"/>
                    </a:ext>
                  </a:extLst>
                </a:gridCol>
                <a:gridCol w="355780">
                  <a:extLst>
                    <a:ext uri="{9D8B030D-6E8A-4147-A177-3AD203B41FA5}">
                      <a16:colId xmlns:a16="http://schemas.microsoft.com/office/drawing/2014/main" xmlns="" val="2354673641"/>
                    </a:ext>
                  </a:extLst>
                </a:gridCol>
                <a:gridCol w="355780">
                  <a:extLst>
                    <a:ext uri="{9D8B030D-6E8A-4147-A177-3AD203B41FA5}">
                      <a16:colId xmlns:a16="http://schemas.microsoft.com/office/drawing/2014/main" xmlns="" val="1813461079"/>
                    </a:ext>
                  </a:extLst>
                </a:gridCol>
                <a:gridCol w="355780">
                  <a:extLst>
                    <a:ext uri="{9D8B030D-6E8A-4147-A177-3AD203B41FA5}">
                      <a16:colId xmlns:a16="http://schemas.microsoft.com/office/drawing/2014/main" xmlns="" val="443285218"/>
                    </a:ext>
                  </a:extLst>
                </a:gridCol>
                <a:gridCol w="355780">
                  <a:extLst>
                    <a:ext uri="{9D8B030D-6E8A-4147-A177-3AD203B41FA5}">
                      <a16:colId xmlns:a16="http://schemas.microsoft.com/office/drawing/2014/main" xmlns="" val="1363402809"/>
                    </a:ext>
                  </a:extLst>
                </a:gridCol>
                <a:gridCol w="109471">
                  <a:extLst>
                    <a:ext uri="{9D8B030D-6E8A-4147-A177-3AD203B41FA5}">
                      <a16:colId xmlns:a16="http://schemas.microsoft.com/office/drawing/2014/main" xmlns="" val="2106948008"/>
                    </a:ext>
                  </a:extLst>
                </a:gridCol>
                <a:gridCol w="355780">
                  <a:extLst>
                    <a:ext uri="{9D8B030D-6E8A-4147-A177-3AD203B41FA5}">
                      <a16:colId xmlns:a16="http://schemas.microsoft.com/office/drawing/2014/main" xmlns="" val="1844115152"/>
                    </a:ext>
                  </a:extLst>
                </a:gridCol>
                <a:gridCol w="355780">
                  <a:extLst>
                    <a:ext uri="{9D8B030D-6E8A-4147-A177-3AD203B41FA5}">
                      <a16:colId xmlns:a16="http://schemas.microsoft.com/office/drawing/2014/main" xmlns="" val="1345276"/>
                    </a:ext>
                  </a:extLst>
                </a:gridCol>
                <a:gridCol w="109471">
                  <a:extLst>
                    <a:ext uri="{9D8B030D-6E8A-4147-A177-3AD203B41FA5}">
                      <a16:colId xmlns:a16="http://schemas.microsoft.com/office/drawing/2014/main" xmlns="" val="2607419953"/>
                    </a:ext>
                  </a:extLst>
                </a:gridCol>
                <a:gridCol w="355780">
                  <a:extLst>
                    <a:ext uri="{9D8B030D-6E8A-4147-A177-3AD203B41FA5}">
                      <a16:colId xmlns:a16="http://schemas.microsoft.com/office/drawing/2014/main" xmlns="" val="4115141548"/>
                    </a:ext>
                  </a:extLst>
                </a:gridCol>
                <a:gridCol w="355780">
                  <a:extLst>
                    <a:ext uri="{9D8B030D-6E8A-4147-A177-3AD203B41FA5}">
                      <a16:colId xmlns:a16="http://schemas.microsoft.com/office/drawing/2014/main" xmlns="" val="2138954783"/>
                    </a:ext>
                  </a:extLst>
                </a:gridCol>
                <a:gridCol w="355780">
                  <a:extLst>
                    <a:ext uri="{9D8B030D-6E8A-4147-A177-3AD203B41FA5}">
                      <a16:colId xmlns:a16="http://schemas.microsoft.com/office/drawing/2014/main" xmlns="" val="3260814747"/>
                    </a:ext>
                  </a:extLst>
                </a:gridCol>
                <a:gridCol w="109471">
                  <a:extLst>
                    <a:ext uri="{9D8B030D-6E8A-4147-A177-3AD203B41FA5}">
                      <a16:colId xmlns:a16="http://schemas.microsoft.com/office/drawing/2014/main" xmlns="" val="1698565940"/>
                    </a:ext>
                  </a:extLst>
                </a:gridCol>
                <a:gridCol w="389989">
                  <a:extLst>
                    <a:ext uri="{9D8B030D-6E8A-4147-A177-3AD203B41FA5}">
                      <a16:colId xmlns:a16="http://schemas.microsoft.com/office/drawing/2014/main" xmlns="" val="628506494"/>
                    </a:ext>
                  </a:extLst>
                </a:gridCol>
                <a:gridCol w="389989">
                  <a:extLst>
                    <a:ext uri="{9D8B030D-6E8A-4147-A177-3AD203B41FA5}">
                      <a16:colId xmlns:a16="http://schemas.microsoft.com/office/drawing/2014/main" xmlns="" val="2297359698"/>
                    </a:ext>
                  </a:extLst>
                </a:gridCol>
                <a:gridCol w="389989">
                  <a:extLst>
                    <a:ext uri="{9D8B030D-6E8A-4147-A177-3AD203B41FA5}">
                      <a16:colId xmlns:a16="http://schemas.microsoft.com/office/drawing/2014/main" xmlns="" val="3655538361"/>
                    </a:ext>
                  </a:extLst>
                </a:gridCol>
              </a:tblGrid>
              <a:tr h="170424">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177587281"/>
                  </a:ext>
                </a:extLst>
              </a:tr>
              <a:tr h="340848">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45955603"/>
                  </a:ext>
                </a:extLst>
              </a:tr>
              <a:tr h="170424">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82180615"/>
                  </a:ext>
                </a:extLst>
              </a:tr>
              <a:tr h="170424">
                <a:tc>
                  <a:txBody>
                    <a:bodyPr/>
                    <a:lstStyle/>
                    <a:p>
                      <a:pPr algn="l" fontAlgn="b"/>
                      <a:r>
                        <a:rPr lang="ca-ES" sz="700" b="1" i="0" u="none" strike="noStrike">
                          <a:solidFill>
                            <a:srgbClr val="112277"/>
                          </a:solidFill>
                          <a:effectLst/>
                          <a:latin typeface="Calibri" panose="020F0502020204030204" pitchFamily="34" charset="0"/>
                        </a:rPr>
                        <a:t>Esmorzar abans de sortir de casa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525310951"/>
                  </a:ext>
                </a:extLst>
              </a:tr>
              <a:tr h="176760">
                <a:tc>
                  <a:txBody>
                    <a:bodyPr/>
                    <a:lstStyle/>
                    <a:p>
                      <a:pPr algn="l" fontAlgn="b"/>
                      <a:r>
                        <a:rPr lang="ca-ES" sz="700" b="0" i="0" u="none" strike="noStrike">
                          <a:solidFill>
                            <a:srgbClr val="000000"/>
                          </a:solidFill>
                          <a:effectLst/>
                          <a:latin typeface="Calibri" panose="020F0502020204030204" pitchFamily="34" charset="0"/>
                        </a:rPr>
                        <a:t>Cada dia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54,7%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485049182"/>
                  </a:ext>
                </a:extLst>
              </a:tr>
              <a:tr h="176760">
                <a:tc>
                  <a:txBody>
                    <a:bodyPr/>
                    <a:lstStyle/>
                    <a:p>
                      <a:pPr algn="l" fontAlgn="b"/>
                      <a:r>
                        <a:rPr lang="ca-ES" sz="700" b="0" i="0" u="none" strike="noStrike">
                          <a:solidFill>
                            <a:srgbClr val="000000"/>
                          </a:solidFill>
                          <a:effectLst/>
                          <a:latin typeface="Calibri" panose="020F0502020204030204" pitchFamily="34" charset="0"/>
                        </a:rPr>
                        <a:t>4-6 vegades a la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383960516"/>
                  </a:ext>
                </a:extLst>
              </a:tr>
              <a:tr h="176760">
                <a:tc>
                  <a:txBody>
                    <a:bodyPr/>
                    <a:lstStyle/>
                    <a:p>
                      <a:pPr algn="l" fontAlgn="b"/>
                      <a:r>
                        <a:rPr lang="ca-ES" sz="700" b="0" i="0" u="none" strike="noStrike">
                          <a:solidFill>
                            <a:srgbClr val="000000"/>
                          </a:solidFill>
                          <a:effectLst/>
                          <a:latin typeface="Calibri" panose="020F0502020204030204" pitchFamily="34" charset="0"/>
                        </a:rPr>
                        <a:t>1-3 vegades a la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724581241"/>
                  </a:ext>
                </a:extLst>
              </a:tr>
              <a:tr h="176760">
                <a:tc>
                  <a:txBody>
                    <a:bodyPr/>
                    <a:lstStyle/>
                    <a:p>
                      <a:pPr algn="l" fontAlgn="b"/>
                      <a:r>
                        <a:rPr lang="ca-ES" sz="700" b="0" i="0" u="none" strike="noStrike">
                          <a:solidFill>
                            <a:srgbClr val="000000"/>
                          </a:solidFill>
                          <a:effectLst/>
                          <a:latin typeface="Calibri" panose="020F0502020204030204" pitchFamily="34" charset="0"/>
                        </a:rPr>
                        <a:t>Cap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138435648"/>
                  </a:ext>
                </a:extLst>
              </a:tr>
              <a:tr h="17676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438925651"/>
                  </a:ext>
                </a:extLst>
              </a:tr>
              <a:tr h="17676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28946329"/>
                  </a:ext>
                </a:extLst>
              </a:tr>
              <a:tr h="17676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79023965"/>
                  </a:ext>
                </a:extLst>
              </a:tr>
              <a:tr h="176760">
                <a:tc>
                  <a:txBody>
                    <a:bodyPr/>
                    <a:lstStyle/>
                    <a:p>
                      <a:pPr algn="l" fontAlgn="b"/>
                      <a:r>
                        <a:rPr lang="ca-ES" sz="700" b="1" i="0" u="none" strike="noStrike">
                          <a:solidFill>
                            <a:srgbClr val="112277"/>
                          </a:solidFill>
                          <a:effectLst/>
                          <a:latin typeface="Calibri" panose="020F0502020204030204" pitchFamily="34" charset="0"/>
                        </a:rPr>
                        <a:t>Esmorzar a mig matí</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846508849"/>
                  </a:ext>
                </a:extLst>
              </a:tr>
              <a:tr h="176760">
                <a:tc>
                  <a:txBody>
                    <a:bodyPr/>
                    <a:lstStyle/>
                    <a:p>
                      <a:pPr algn="l" fontAlgn="b"/>
                      <a:r>
                        <a:rPr lang="ca-ES" sz="700" b="0" i="0" u="none" strike="noStrike">
                          <a:solidFill>
                            <a:srgbClr val="000000"/>
                          </a:solidFill>
                          <a:effectLst/>
                          <a:latin typeface="Calibri" panose="020F0502020204030204" pitchFamily="34" charset="0"/>
                        </a:rPr>
                        <a:t>Cada dia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59,4%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622819826"/>
                  </a:ext>
                </a:extLst>
              </a:tr>
              <a:tr h="176760">
                <a:tc>
                  <a:txBody>
                    <a:bodyPr/>
                    <a:lstStyle/>
                    <a:p>
                      <a:pPr algn="l" fontAlgn="b"/>
                      <a:r>
                        <a:rPr lang="ca-ES" sz="700" b="0" i="0" u="none" strike="noStrike">
                          <a:solidFill>
                            <a:srgbClr val="000000"/>
                          </a:solidFill>
                          <a:effectLst/>
                          <a:latin typeface="Calibri" panose="020F0502020204030204" pitchFamily="34" charset="0"/>
                        </a:rPr>
                        <a:t>4-6 vegades a la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32652604"/>
                  </a:ext>
                </a:extLst>
              </a:tr>
              <a:tr h="176760">
                <a:tc>
                  <a:txBody>
                    <a:bodyPr/>
                    <a:lstStyle/>
                    <a:p>
                      <a:pPr algn="l" fontAlgn="b"/>
                      <a:r>
                        <a:rPr lang="ca-ES" sz="700" b="0" i="0" u="none" strike="noStrike">
                          <a:solidFill>
                            <a:srgbClr val="000000"/>
                          </a:solidFill>
                          <a:effectLst/>
                          <a:latin typeface="Calibri" panose="020F0502020204030204" pitchFamily="34" charset="0"/>
                        </a:rPr>
                        <a:t>1-3 vegades a la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29986413"/>
                  </a:ext>
                </a:extLst>
              </a:tr>
              <a:tr h="176760">
                <a:tc>
                  <a:txBody>
                    <a:bodyPr/>
                    <a:lstStyle/>
                    <a:p>
                      <a:pPr algn="l" fontAlgn="b"/>
                      <a:r>
                        <a:rPr lang="ca-ES" sz="700" b="0" i="0" u="none" strike="noStrike">
                          <a:solidFill>
                            <a:srgbClr val="000000"/>
                          </a:solidFill>
                          <a:effectLst/>
                          <a:latin typeface="Calibri" panose="020F0502020204030204" pitchFamily="34" charset="0"/>
                        </a:rPr>
                        <a:t>Cap vegada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774701477"/>
                  </a:ext>
                </a:extLst>
              </a:tr>
              <a:tr h="17676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280912269"/>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2787108157"/>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2022542978"/>
                    </a:ext>
                  </a:extLst>
                </a:gridCol>
              </a:tblGrid>
              <a:tr h="118800">
                <a:tc>
                  <a:txBody>
                    <a:bodyPr/>
                    <a:lstStyle/>
                    <a:p>
                      <a:pPr algn="l" fontAlgn="b"/>
                      <a:r>
                        <a:rPr lang="ca-ES" sz="700" b="0" i="0" u="none" strike="noStrike">
                          <a:solidFill>
                            <a:srgbClr val="000000"/>
                          </a:solidFill>
                          <a:effectLst/>
                          <a:latin typeface="Calibri" panose="020F0502020204030204" pitchFamily="34" charset="0"/>
                        </a:rPr>
                        <a:t>Q21. Quantes vegades has esmorzat abans de sortir de casa durant els últims 7 dies?</a:t>
                      </a:r>
                    </a:p>
                  </a:txBody>
                  <a:tcPr marL="0" marR="0" marT="0" marB="0" anchor="b">
                    <a:lnL>
                      <a:noFill/>
                    </a:lnL>
                    <a:lnR>
                      <a:noFill/>
                    </a:lnR>
                    <a:lnT>
                      <a:noFill/>
                    </a:lnT>
                    <a:lnB>
                      <a:noFill/>
                    </a:lnB>
                  </a:tcPr>
                </a:tc>
                <a:extLst>
                  <a:ext uri="{0D108BD9-81ED-4DB2-BD59-A6C34878D82A}">
                    <a16:rowId xmlns:a16="http://schemas.microsoft.com/office/drawing/2014/main" xmlns="" val="54511412"/>
                  </a:ext>
                </a:extLst>
              </a:tr>
              <a:tr h="118800">
                <a:tc>
                  <a:txBody>
                    <a:bodyPr/>
                    <a:lstStyle/>
                    <a:p>
                      <a:pPr algn="l" fontAlgn="b"/>
                      <a:r>
                        <a:rPr lang="ca-ES" sz="700" b="0" i="0" u="none" strike="noStrike" dirty="0">
                          <a:solidFill>
                            <a:srgbClr val="000000"/>
                          </a:solidFill>
                          <a:effectLst/>
                          <a:latin typeface="Calibri" panose="020F0502020204030204" pitchFamily="34" charset="0"/>
                        </a:rPr>
                        <a:t>Q21. Quantes vegades has esmorzat a mig matí durant els últims 7 dies?</a:t>
                      </a:r>
                    </a:p>
                  </a:txBody>
                  <a:tcPr marL="0" marR="0" marT="0" marB="0" anchor="b">
                    <a:lnL>
                      <a:noFill/>
                    </a:lnL>
                    <a:lnR>
                      <a:noFill/>
                    </a:lnR>
                    <a:lnT>
                      <a:noFill/>
                    </a:lnT>
                    <a:lnB>
                      <a:noFill/>
                    </a:lnB>
                  </a:tcPr>
                </a:tc>
                <a:extLst>
                  <a:ext uri="{0D108BD9-81ED-4DB2-BD59-A6C34878D82A}">
                    <a16:rowId xmlns:a16="http://schemas.microsoft.com/office/drawing/2014/main" xmlns="" val="282986696"/>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85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ALIMENTACIÓ I DIETA</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684078598"/>
              </p:ext>
            </p:extLst>
          </p:nvPr>
        </p:nvGraphicFramePr>
        <p:xfrm>
          <a:off x="720000" y="1152000"/>
          <a:ext cx="7704002" cy="3149999"/>
        </p:xfrm>
        <a:graphic>
          <a:graphicData uri="http://schemas.openxmlformats.org/drawingml/2006/table">
            <a:tbl>
              <a:tblPr/>
              <a:tblGrid>
                <a:gridCol w="1443644">
                  <a:extLst>
                    <a:ext uri="{9D8B030D-6E8A-4147-A177-3AD203B41FA5}">
                      <a16:colId xmlns:a16="http://schemas.microsoft.com/office/drawing/2014/main" xmlns="" val="1324839552"/>
                    </a:ext>
                  </a:extLst>
                </a:gridCol>
                <a:gridCol w="335254">
                  <a:extLst>
                    <a:ext uri="{9D8B030D-6E8A-4147-A177-3AD203B41FA5}">
                      <a16:colId xmlns:a16="http://schemas.microsoft.com/office/drawing/2014/main" xmlns="" val="1674371663"/>
                    </a:ext>
                  </a:extLst>
                </a:gridCol>
                <a:gridCol w="294202">
                  <a:extLst>
                    <a:ext uri="{9D8B030D-6E8A-4147-A177-3AD203B41FA5}">
                      <a16:colId xmlns:a16="http://schemas.microsoft.com/office/drawing/2014/main" xmlns="" val="2280848383"/>
                    </a:ext>
                  </a:extLst>
                </a:gridCol>
                <a:gridCol w="109471">
                  <a:extLst>
                    <a:ext uri="{9D8B030D-6E8A-4147-A177-3AD203B41FA5}">
                      <a16:colId xmlns:a16="http://schemas.microsoft.com/office/drawing/2014/main" xmlns="" val="271367886"/>
                    </a:ext>
                  </a:extLst>
                </a:gridCol>
                <a:gridCol w="355780">
                  <a:extLst>
                    <a:ext uri="{9D8B030D-6E8A-4147-A177-3AD203B41FA5}">
                      <a16:colId xmlns:a16="http://schemas.microsoft.com/office/drawing/2014/main" xmlns="" val="2246309855"/>
                    </a:ext>
                  </a:extLst>
                </a:gridCol>
                <a:gridCol w="355780">
                  <a:extLst>
                    <a:ext uri="{9D8B030D-6E8A-4147-A177-3AD203B41FA5}">
                      <a16:colId xmlns:a16="http://schemas.microsoft.com/office/drawing/2014/main" xmlns="" val="795418487"/>
                    </a:ext>
                  </a:extLst>
                </a:gridCol>
                <a:gridCol w="109471">
                  <a:extLst>
                    <a:ext uri="{9D8B030D-6E8A-4147-A177-3AD203B41FA5}">
                      <a16:colId xmlns:a16="http://schemas.microsoft.com/office/drawing/2014/main" xmlns="" val="2732543132"/>
                    </a:ext>
                  </a:extLst>
                </a:gridCol>
                <a:gridCol w="355780">
                  <a:extLst>
                    <a:ext uri="{9D8B030D-6E8A-4147-A177-3AD203B41FA5}">
                      <a16:colId xmlns:a16="http://schemas.microsoft.com/office/drawing/2014/main" xmlns="" val="3795156873"/>
                    </a:ext>
                  </a:extLst>
                </a:gridCol>
                <a:gridCol w="355780">
                  <a:extLst>
                    <a:ext uri="{9D8B030D-6E8A-4147-A177-3AD203B41FA5}">
                      <a16:colId xmlns:a16="http://schemas.microsoft.com/office/drawing/2014/main" xmlns="" val="4133740678"/>
                    </a:ext>
                  </a:extLst>
                </a:gridCol>
                <a:gridCol w="355780">
                  <a:extLst>
                    <a:ext uri="{9D8B030D-6E8A-4147-A177-3AD203B41FA5}">
                      <a16:colId xmlns:a16="http://schemas.microsoft.com/office/drawing/2014/main" xmlns="" val="4259670995"/>
                    </a:ext>
                  </a:extLst>
                </a:gridCol>
                <a:gridCol w="355780">
                  <a:extLst>
                    <a:ext uri="{9D8B030D-6E8A-4147-A177-3AD203B41FA5}">
                      <a16:colId xmlns:a16="http://schemas.microsoft.com/office/drawing/2014/main" xmlns="" val="144143526"/>
                    </a:ext>
                  </a:extLst>
                </a:gridCol>
                <a:gridCol w="109471">
                  <a:extLst>
                    <a:ext uri="{9D8B030D-6E8A-4147-A177-3AD203B41FA5}">
                      <a16:colId xmlns:a16="http://schemas.microsoft.com/office/drawing/2014/main" xmlns="" val="1261559803"/>
                    </a:ext>
                  </a:extLst>
                </a:gridCol>
                <a:gridCol w="355780">
                  <a:extLst>
                    <a:ext uri="{9D8B030D-6E8A-4147-A177-3AD203B41FA5}">
                      <a16:colId xmlns:a16="http://schemas.microsoft.com/office/drawing/2014/main" xmlns="" val="451678256"/>
                    </a:ext>
                  </a:extLst>
                </a:gridCol>
                <a:gridCol w="355780">
                  <a:extLst>
                    <a:ext uri="{9D8B030D-6E8A-4147-A177-3AD203B41FA5}">
                      <a16:colId xmlns:a16="http://schemas.microsoft.com/office/drawing/2014/main" xmlns="" val="605641845"/>
                    </a:ext>
                  </a:extLst>
                </a:gridCol>
                <a:gridCol w="109471">
                  <a:extLst>
                    <a:ext uri="{9D8B030D-6E8A-4147-A177-3AD203B41FA5}">
                      <a16:colId xmlns:a16="http://schemas.microsoft.com/office/drawing/2014/main" xmlns="" val="3041933454"/>
                    </a:ext>
                  </a:extLst>
                </a:gridCol>
                <a:gridCol w="355780">
                  <a:extLst>
                    <a:ext uri="{9D8B030D-6E8A-4147-A177-3AD203B41FA5}">
                      <a16:colId xmlns:a16="http://schemas.microsoft.com/office/drawing/2014/main" xmlns="" val="1999732182"/>
                    </a:ext>
                  </a:extLst>
                </a:gridCol>
                <a:gridCol w="355780">
                  <a:extLst>
                    <a:ext uri="{9D8B030D-6E8A-4147-A177-3AD203B41FA5}">
                      <a16:colId xmlns:a16="http://schemas.microsoft.com/office/drawing/2014/main" xmlns="" val="3927380788"/>
                    </a:ext>
                  </a:extLst>
                </a:gridCol>
                <a:gridCol w="355780">
                  <a:extLst>
                    <a:ext uri="{9D8B030D-6E8A-4147-A177-3AD203B41FA5}">
                      <a16:colId xmlns:a16="http://schemas.microsoft.com/office/drawing/2014/main" xmlns="" val="924055478"/>
                    </a:ext>
                  </a:extLst>
                </a:gridCol>
                <a:gridCol w="109471">
                  <a:extLst>
                    <a:ext uri="{9D8B030D-6E8A-4147-A177-3AD203B41FA5}">
                      <a16:colId xmlns:a16="http://schemas.microsoft.com/office/drawing/2014/main" xmlns="" val="4090406055"/>
                    </a:ext>
                  </a:extLst>
                </a:gridCol>
                <a:gridCol w="389989">
                  <a:extLst>
                    <a:ext uri="{9D8B030D-6E8A-4147-A177-3AD203B41FA5}">
                      <a16:colId xmlns:a16="http://schemas.microsoft.com/office/drawing/2014/main" xmlns="" val="2776022756"/>
                    </a:ext>
                  </a:extLst>
                </a:gridCol>
                <a:gridCol w="389989">
                  <a:extLst>
                    <a:ext uri="{9D8B030D-6E8A-4147-A177-3AD203B41FA5}">
                      <a16:colId xmlns:a16="http://schemas.microsoft.com/office/drawing/2014/main" xmlns="" val="2107722436"/>
                    </a:ext>
                  </a:extLst>
                </a:gridCol>
                <a:gridCol w="389989">
                  <a:extLst>
                    <a:ext uri="{9D8B030D-6E8A-4147-A177-3AD203B41FA5}">
                      <a16:colId xmlns:a16="http://schemas.microsoft.com/office/drawing/2014/main" xmlns="" val="578221024"/>
                    </a:ext>
                  </a:extLst>
                </a:gridCol>
              </a:tblGrid>
              <a:tr h="161062">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347097920"/>
                  </a:ext>
                </a:extLst>
              </a:tr>
              <a:tr h="322125">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343147352"/>
                  </a:ext>
                </a:extLst>
              </a:tr>
              <a:tr h="16106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62159827"/>
                  </a:ext>
                </a:extLst>
              </a:tr>
              <a:tr h="167050">
                <a:tc>
                  <a:txBody>
                    <a:bodyPr/>
                    <a:lstStyle/>
                    <a:p>
                      <a:pPr algn="l" fontAlgn="b"/>
                      <a:r>
                        <a:rPr lang="ca-ES" sz="700" b="1" i="0" u="none" strike="noStrike">
                          <a:solidFill>
                            <a:srgbClr val="112277"/>
                          </a:solidFill>
                          <a:effectLst/>
                          <a:latin typeface="Calibri" panose="020F0502020204030204" pitchFamily="34" charset="0"/>
                        </a:rPr>
                        <a:t>Què esmorza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145557564"/>
                  </a:ext>
                </a:extLst>
              </a:tr>
              <a:tr h="167050">
                <a:tc>
                  <a:txBody>
                    <a:bodyPr/>
                    <a:lstStyle/>
                    <a:p>
                      <a:pPr algn="l" fontAlgn="b"/>
                      <a:r>
                        <a:rPr lang="ca-ES" sz="700" b="0" i="0" u="none" strike="noStrike">
                          <a:solidFill>
                            <a:srgbClr val="000000"/>
                          </a:solidFill>
                          <a:effectLst/>
                          <a:latin typeface="Calibri" panose="020F0502020204030204" pitchFamily="34" charset="0"/>
                        </a:rPr>
                        <a:t>Productes làctics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64,1%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73,8%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787443981"/>
                  </a:ext>
                </a:extLst>
              </a:tr>
              <a:tr h="167050">
                <a:tc>
                  <a:txBody>
                    <a:bodyPr/>
                    <a:lstStyle/>
                    <a:p>
                      <a:pPr algn="l" fontAlgn="b"/>
                      <a:r>
                        <a:rPr lang="pt-BR" sz="700" b="0" i="0" u="none" strike="noStrike">
                          <a:solidFill>
                            <a:srgbClr val="000000"/>
                          </a:solidFill>
                          <a:effectLst/>
                          <a:latin typeface="Calibri" panose="020F0502020204030204" pitchFamily="34" charset="0"/>
                        </a:rPr>
                        <a:t>Fruita (peça de fruita o suc)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5253952"/>
                  </a:ext>
                </a:extLst>
              </a:tr>
              <a:tr h="167050">
                <a:tc>
                  <a:txBody>
                    <a:bodyPr/>
                    <a:lstStyle/>
                    <a:p>
                      <a:pPr algn="l" fontAlgn="b"/>
                      <a:r>
                        <a:rPr lang="ca-ES" sz="700" b="0" i="0" u="none" strike="noStrike">
                          <a:solidFill>
                            <a:srgbClr val="000000"/>
                          </a:solidFill>
                          <a:effectLst/>
                          <a:latin typeface="Calibri" panose="020F0502020204030204" pitchFamily="34" charset="0"/>
                        </a:rPr>
                        <a:t>Pa (entrepà, torrada, etc.)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304024626"/>
                  </a:ext>
                </a:extLst>
              </a:tr>
              <a:tr h="167050">
                <a:tc>
                  <a:txBody>
                    <a:bodyPr/>
                    <a:lstStyle/>
                    <a:p>
                      <a:pPr algn="l" fontAlgn="b"/>
                      <a:r>
                        <a:rPr lang="ca-ES" sz="700" b="0" i="0" u="none" strike="noStrike">
                          <a:solidFill>
                            <a:srgbClr val="000000"/>
                          </a:solidFill>
                          <a:effectLst/>
                          <a:latin typeface="Calibri" panose="020F0502020204030204" pitchFamily="34" charset="0"/>
                        </a:rPr>
                        <a:t>Pastes (galetes, magdalenes, etc.)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43193082"/>
                  </a:ext>
                </a:extLst>
              </a:tr>
              <a:tr h="167050">
                <a:tc>
                  <a:txBody>
                    <a:bodyPr/>
                    <a:lstStyle/>
                    <a:p>
                      <a:pPr algn="l" fontAlgn="b"/>
                      <a:r>
                        <a:rPr lang="ca-ES" sz="700" b="0" i="0" u="none" strike="noStrike">
                          <a:solidFill>
                            <a:srgbClr val="000000"/>
                          </a:solidFill>
                          <a:effectLst/>
                          <a:latin typeface="Calibri" panose="020F0502020204030204" pitchFamily="34" charset="0"/>
                        </a:rPr>
                        <a:t>Cereals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7197448"/>
                  </a:ext>
                </a:extLst>
              </a:tr>
              <a:tr h="167050">
                <a:tc>
                  <a:txBody>
                    <a:bodyPr/>
                    <a:lstStyle/>
                    <a:p>
                      <a:pPr algn="l" fontAlgn="b"/>
                      <a:r>
                        <a:rPr lang="ca-ES" sz="700" b="0" i="0" u="none" strike="noStrike">
                          <a:solidFill>
                            <a:srgbClr val="000000"/>
                          </a:solidFill>
                          <a:effectLst/>
                          <a:latin typeface="Calibri" panose="020F0502020204030204" pitchFamily="34" charset="0"/>
                        </a:rPr>
                        <a:t>Altres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257628132"/>
                  </a:ext>
                </a:extLst>
              </a:tr>
              <a:tr h="16705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402412208"/>
                  </a:ext>
                </a:extLst>
              </a:tr>
              <a:tr h="16705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40985912"/>
                  </a:ext>
                </a:extLst>
              </a:tr>
              <a:tr h="16705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28896952"/>
                  </a:ext>
                </a:extLst>
              </a:tr>
              <a:tr h="167050">
                <a:tc>
                  <a:txBody>
                    <a:bodyPr/>
                    <a:lstStyle/>
                    <a:p>
                      <a:pPr algn="l" fontAlgn="b"/>
                      <a:r>
                        <a:rPr lang="ca-ES" sz="700" b="1" i="0" u="none" strike="noStrike">
                          <a:solidFill>
                            <a:srgbClr val="112277"/>
                          </a:solidFill>
                          <a:effectLst/>
                          <a:latin typeface="Calibri" panose="020F0502020204030204" pitchFamily="34" charset="0"/>
                        </a:rPr>
                        <a:t>Adherència dieta Mediterrània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997351793"/>
                  </a:ext>
                </a:extLst>
              </a:tr>
              <a:tr h="167050">
                <a:tc>
                  <a:txBody>
                    <a:bodyPr/>
                    <a:lstStyle/>
                    <a:p>
                      <a:pPr algn="l" fontAlgn="b"/>
                      <a:r>
                        <a:rPr lang="ca-ES" sz="700" b="0" i="0" u="none" strike="noStrike">
                          <a:solidFill>
                            <a:srgbClr val="000000"/>
                          </a:solidFill>
                          <a:effectLst/>
                          <a:latin typeface="Calibri" panose="020F0502020204030204" pitchFamily="34" charset="0"/>
                        </a:rPr>
                        <a:t>Baixa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47,5%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34,4%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179248650"/>
                  </a:ext>
                </a:extLst>
              </a:tr>
              <a:tr h="167050">
                <a:tc>
                  <a:txBody>
                    <a:bodyPr/>
                    <a:lstStyle/>
                    <a:p>
                      <a:pPr algn="l" fontAlgn="b"/>
                      <a:r>
                        <a:rPr lang="ca-ES" sz="700" b="0" i="0" u="none" strike="noStrike">
                          <a:solidFill>
                            <a:srgbClr val="000000"/>
                          </a:solidFill>
                          <a:effectLst/>
                          <a:latin typeface="Calibri" panose="020F0502020204030204" pitchFamily="34" charset="0"/>
                        </a:rPr>
                        <a:t>Moderada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59169395"/>
                  </a:ext>
                </a:extLst>
              </a:tr>
              <a:tr h="167050">
                <a:tc>
                  <a:txBody>
                    <a:bodyPr/>
                    <a:lstStyle/>
                    <a:p>
                      <a:pPr algn="l" fontAlgn="b"/>
                      <a:r>
                        <a:rPr lang="ca-ES" sz="700" b="0" i="0" u="none" strike="noStrike">
                          <a:solidFill>
                            <a:srgbClr val="000000"/>
                          </a:solidFill>
                          <a:effectLst/>
                          <a:latin typeface="Calibri" panose="020F0502020204030204" pitchFamily="34" charset="0"/>
                        </a:rPr>
                        <a:t>Alta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299793324"/>
                  </a:ext>
                </a:extLst>
              </a:tr>
              <a:tr h="16705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74920051"/>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2990184775"/>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3553826850"/>
                    </a:ext>
                  </a:extLst>
                </a:gridCol>
              </a:tblGrid>
              <a:tr h="118800">
                <a:tc>
                  <a:txBody>
                    <a:bodyPr/>
                    <a:lstStyle/>
                    <a:p>
                      <a:pPr algn="l" fontAlgn="b"/>
                      <a:r>
                        <a:rPr lang="it-IT" sz="700" b="0" i="0" u="none" strike="noStrike">
                          <a:solidFill>
                            <a:srgbClr val="000000"/>
                          </a:solidFill>
                          <a:effectLst/>
                          <a:latin typeface="Calibri" panose="020F0502020204030204" pitchFamily="34" charset="0"/>
                        </a:rPr>
                        <a:t>Q22. Què sols prendre per esmorzar?</a:t>
                      </a:r>
                    </a:p>
                  </a:txBody>
                  <a:tcPr marL="0" marR="0" marT="0" marB="0" anchor="b">
                    <a:lnL>
                      <a:noFill/>
                    </a:lnL>
                    <a:lnR>
                      <a:noFill/>
                    </a:lnR>
                    <a:lnT>
                      <a:noFill/>
                    </a:lnT>
                    <a:lnB>
                      <a:noFill/>
                    </a:lnB>
                  </a:tcPr>
                </a:tc>
                <a:extLst>
                  <a:ext uri="{0D108BD9-81ED-4DB2-BD59-A6C34878D82A}">
                    <a16:rowId xmlns:a16="http://schemas.microsoft.com/office/drawing/2014/main" xmlns="" val="967557949"/>
                  </a:ext>
                </a:extLst>
              </a:tr>
              <a:tr h="118800">
                <a:tc>
                  <a:txBody>
                    <a:bodyPr/>
                    <a:lstStyle/>
                    <a:p>
                      <a:pPr algn="l" fontAlgn="b"/>
                      <a:r>
                        <a:rPr lang="it-IT" sz="700" b="0" i="0" u="none" strike="noStrike" dirty="0">
                          <a:solidFill>
                            <a:srgbClr val="000000"/>
                          </a:solidFill>
                          <a:effectLst/>
                          <a:latin typeface="Calibri" panose="020F0502020204030204" pitchFamily="34" charset="0"/>
                        </a:rPr>
                        <a:t>Q23. Adherència a la dieta Mediterrània</a:t>
                      </a:r>
                    </a:p>
                  </a:txBody>
                  <a:tcPr marL="0" marR="0" marT="0" marB="0" anchor="b">
                    <a:lnL>
                      <a:noFill/>
                    </a:lnL>
                    <a:lnR>
                      <a:noFill/>
                    </a:lnR>
                    <a:lnT>
                      <a:noFill/>
                    </a:lnT>
                    <a:lnB>
                      <a:noFill/>
                    </a:lnB>
                  </a:tcPr>
                </a:tc>
                <a:extLst>
                  <a:ext uri="{0D108BD9-81ED-4DB2-BD59-A6C34878D82A}">
                    <a16:rowId xmlns:a16="http://schemas.microsoft.com/office/drawing/2014/main" xmlns="" val="3959371645"/>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86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ALIMENTACIÓ I DIETA</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2263471792"/>
              </p:ext>
            </p:extLst>
          </p:nvPr>
        </p:nvGraphicFramePr>
        <p:xfrm>
          <a:off x="720000" y="1152000"/>
          <a:ext cx="7704006" cy="3200400"/>
        </p:xfrm>
        <a:graphic>
          <a:graphicData uri="http://schemas.openxmlformats.org/drawingml/2006/table">
            <a:tbl>
              <a:tblPr/>
              <a:tblGrid>
                <a:gridCol w="1443646">
                  <a:extLst>
                    <a:ext uri="{9D8B030D-6E8A-4147-A177-3AD203B41FA5}">
                      <a16:colId xmlns:a16="http://schemas.microsoft.com/office/drawing/2014/main" xmlns="" val="1845316791"/>
                    </a:ext>
                  </a:extLst>
                </a:gridCol>
                <a:gridCol w="335255">
                  <a:extLst>
                    <a:ext uri="{9D8B030D-6E8A-4147-A177-3AD203B41FA5}">
                      <a16:colId xmlns:a16="http://schemas.microsoft.com/office/drawing/2014/main" xmlns="" val="2856447396"/>
                    </a:ext>
                  </a:extLst>
                </a:gridCol>
                <a:gridCol w="294203">
                  <a:extLst>
                    <a:ext uri="{9D8B030D-6E8A-4147-A177-3AD203B41FA5}">
                      <a16:colId xmlns:a16="http://schemas.microsoft.com/office/drawing/2014/main" xmlns="" val="2224952598"/>
                    </a:ext>
                  </a:extLst>
                </a:gridCol>
                <a:gridCol w="109471">
                  <a:extLst>
                    <a:ext uri="{9D8B030D-6E8A-4147-A177-3AD203B41FA5}">
                      <a16:colId xmlns:a16="http://schemas.microsoft.com/office/drawing/2014/main" xmlns="" val="4266917120"/>
                    </a:ext>
                  </a:extLst>
                </a:gridCol>
                <a:gridCol w="355780">
                  <a:extLst>
                    <a:ext uri="{9D8B030D-6E8A-4147-A177-3AD203B41FA5}">
                      <a16:colId xmlns:a16="http://schemas.microsoft.com/office/drawing/2014/main" xmlns="" val="876457633"/>
                    </a:ext>
                  </a:extLst>
                </a:gridCol>
                <a:gridCol w="355780">
                  <a:extLst>
                    <a:ext uri="{9D8B030D-6E8A-4147-A177-3AD203B41FA5}">
                      <a16:colId xmlns:a16="http://schemas.microsoft.com/office/drawing/2014/main" xmlns="" val="134940873"/>
                    </a:ext>
                  </a:extLst>
                </a:gridCol>
                <a:gridCol w="109471">
                  <a:extLst>
                    <a:ext uri="{9D8B030D-6E8A-4147-A177-3AD203B41FA5}">
                      <a16:colId xmlns:a16="http://schemas.microsoft.com/office/drawing/2014/main" xmlns="" val="3881399756"/>
                    </a:ext>
                  </a:extLst>
                </a:gridCol>
                <a:gridCol w="355780">
                  <a:extLst>
                    <a:ext uri="{9D8B030D-6E8A-4147-A177-3AD203B41FA5}">
                      <a16:colId xmlns:a16="http://schemas.microsoft.com/office/drawing/2014/main" xmlns="" val="1485311544"/>
                    </a:ext>
                  </a:extLst>
                </a:gridCol>
                <a:gridCol w="355780">
                  <a:extLst>
                    <a:ext uri="{9D8B030D-6E8A-4147-A177-3AD203B41FA5}">
                      <a16:colId xmlns:a16="http://schemas.microsoft.com/office/drawing/2014/main" xmlns="" val="945572730"/>
                    </a:ext>
                  </a:extLst>
                </a:gridCol>
                <a:gridCol w="355780">
                  <a:extLst>
                    <a:ext uri="{9D8B030D-6E8A-4147-A177-3AD203B41FA5}">
                      <a16:colId xmlns:a16="http://schemas.microsoft.com/office/drawing/2014/main" xmlns="" val="2798324219"/>
                    </a:ext>
                  </a:extLst>
                </a:gridCol>
                <a:gridCol w="355780">
                  <a:extLst>
                    <a:ext uri="{9D8B030D-6E8A-4147-A177-3AD203B41FA5}">
                      <a16:colId xmlns:a16="http://schemas.microsoft.com/office/drawing/2014/main" xmlns="" val="775898624"/>
                    </a:ext>
                  </a:extLst>
                </a:gridCol>
                <a:gridCol w="109471">
                  <a:extLst>
                    <a:ext uri="{9D8B030D-6E8A-4147-A177-3AD203B41FA5}">
                      <a16:colId xmlns:a16="http://schemas.microsoft.com/office/drawing/2014/main" xmlns="" val="1181260055"/>
                    </a:ext>
                  </a:extLst>
                </a:gridCol>
                <a:gridCol w="355780">
                  <a:extLst>
                    <a:ext uri="{9D8B030D-6E8A-4147-A177-3AD203B41FA5}">
                      <a16:colId xmlns:a16="http://schemas.microsoft.com/office/drawing/2014/main" xmlns="" val="1688023001"/>
                    </a:ext>
                  </a:extLst>
                </a:gridCol>
                <a:gridCol w="355780">
                  <a:extLst>
                    <a:ext uri="{9D8B030D-6E8A-4147-A177-3AD203B41FA5}">
                      <a16:colId xmlns:a16="http://schemas.microsoft.com/office/drawing/2014/main" xmlns="" val="1889526765"/>
                    </a:ext>
                  </a:extLst>
                </a:gridCol>
                <a:gridCol w="109471">
                  <a:extLst>
                    <a:ext uri="{9D8B030D-6E8A-4147-A177-3AD203B41FA5}">
                      <a16:colId xmlns:a16="http://schemas.microsoft.com/office/drawing/2014/main" xmlns="" val="3557618127"/>
                    </a:ext>
                  </a:extLst>
                </a:gridCol>
                <a:gridCol w="355780">
                  <a:extLst>
                    <a:ext uri="{9D8B030D-6E8A-4147-A177-3AD203B41FA5}">
                      <a16:colId xmlns:a16="http://schemas.microsoft.com/office/drawing/2014/main" xmlns="" val="2314805718"/>
                    </a:ext>
                  </a:extLst>
                </a:gridCol>
                <a:gridCol w="355780">
                  <a:extLst>
                    <a:ext uri="{9D8B030D-6E8A-4147-A177-3AD203B41FA5}">
                      <a16:colId xmlns:a16="http://schemas.microsoft.com/office/drawing/2014/main" xmlns="" val="3070708380"/>
                    </a:ext>
                  </a:extLst>
                </a:gridCol>
                <a:gridCol w="355780">
                  <a:extLst>
                    <a:ext uri="{9D8B030D-6E8A-4147-A177-3AD203B41FA5}">
                      <a16:colId xmlns:a16="http://schemas.microsoft.com/office/drawing/2014/main" xmlns="" val="3950407361"/>
                    </a:ext>
                  </a:extLst>
                </a:gridCol>
                <a:gridCol w="109471">
                  <a:extLst>
                    <a:ext uri="{9D8B030D-6E8A-4147-A177-3AD203B41FA5}">
                      <a16:colId xmlns:a16="http://schemas.microsoft.com/office/drawing/2014/main" xmlns="" val="217113103"/>
                    </a:ext>
                  </a:extLst>
                </a:gridCol>
                <a:gridCol w="389989">
                  <a:extLst>
                    <a:ext uri="{9D8B030D-6E8A-4147-A177-3AD203B41FA5}">
                      <a16:colId xmlns:a16="http://schemas.microsoft.com/office/drawing/2014/main" xmlns="" val="328965347"/>
                    </a:ext>
                  </a:extLst>
                </a:gridCol>
                <a:gridCol w="389989">
                  <a:extLst>
                    <a:ext uri="{9D8B030D-6E8A-4147-A177-3AD203B41FA5}">
                      <a16:colId xmlns:a16="http://schemas.microsoft.com/office/drawing/2014/main" xmlns="" val="911662268"/>
                    </a:ext>
                  </a:extLst>
                </a:gridCol>
                <a:gridCol w="389989">
                  <a:extLst>
                    <a:ext uri="{9D8B030D-6E8A-4147-A177-3AD203B41FA5}">
                      <a16:colId xmlns:a16="http://schemas.microsoft.com/office/drawing/2014/main" xmlns="" val="2326680933"/>
                    </a:ext>
                  </a:extLst>
                </a:gridCol>
              </a:tblGrid>
              <a:tr h="97059">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280978513"/>
                  </a:ext>
                </a:extLst>
              </a:tr>
              <a:tr h="19411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059592490"/>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06716484"/>
                  </a:ext>
                </a:extLst>
              </a:tr>
              <a:tr h="105882">
                <a:tc>
                  <a:txBody>
                    <a:bodyPr/>
                    <a:lstStyle/>
                    <a:p>
                      <a:pPr algn="l" fontAlgn="b"/>
                      <a:r>
                        <a:rPr lang="ca-ES" sz="700" b="1" i="0" u="none" strike="noStrike">
                          <a:solidFill>
                            <a:srgbClr val="112277"/>
                          </a:solidFill>
                          <a:effectLst/>
                          <a:latin typeface="Calibri" panose="020F0502020204030204" pitchFamily="34" charset="0"/>
                        </a:rPr>
                        <a:t>Consum de pa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443968623"/>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67,0%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64,6%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83643264"/>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886564403"/>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007115121"/>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47628383"/>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6901747"/>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37642322"/>
                  </a:ext>
                </a:extLst>
              </a:tr>
              <a:tr h="105882">
                <a:tc>
                  <a:txBody>
                    <a:bodyPr/>
                    <a:lstStyle/>
                    <a:p>
                      <a:pPr algn="l" fontAlgn="b"/>
                      <a:r>
                        <a:rPr lang="ca-ES" sz="700" b="1" i="0" u="none" strike="noStrike">
                          <a:solidFill>
                            <a:srgbClr val="112277"/>
                          </a:solidFill>
                          <a:effectLst/>
                          <a:latin typeface="Calibri" panose="020F0502020204030204" pitchFamily="34" charset="0"/>
                        </a:rPr>
                        <a:t>Consum d'arròs o pasta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893093435"/>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582457166"/>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557961435"/>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36345181"/>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71087417"/>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26520095"/>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1604856"/>
                  </a:ext>
                </a:extLst>
              </a:tr>
              <a:tr h="105882">
                <a:tc>
                  <a:txBody>
                    <a:bodyPr/>
                    <a:lstStyle/>
                    <a:p>
                      <a:pPr algn="l" fontAlgn="b"/>
                      <a:r>
                        <a:rPr lang="pt-BR" sz="700" b="1" i="0" u="none" strike="noStrike">
                          <a:solidFill>
                            <a:srgbClr val="112277"/>
                          </a:solidFill>
                          <a:effectLst/>
                          <a:latin typeface="Calibri" panose="020F0502020204030204" pitchFamily="34" charset="0"/>
                        </a:rPr>
                        <a:t>Consum de patates o iuca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940619827"/>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782279934"/>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221707319"/>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47927052"/>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3125271"/>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53846480"/>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62747844"/>
                  </a:ext>
                </a:extLst>
              </a:tr>
              <a:tr h="105882">
                <a:tc>
                  <a:txBody>
                    <a:bodyPr/>
                    <a:lstStyle/>
                    <a:p>
                      <a:pPr algn="l" fontAlgn="b"/>
                      <a:r>
                        <a:rPr lang="ca-ES" sz="700" b="1" i="0" u="none" strike="noStrike">
                          <a:solidFill>
                            <a:srgbClr val="112277"/>
                          </a:solidFill>
                          <a:effectLst/>
                          <a:latin typeface="Calibri" panose="020F0502020204030204" pitchFamily="34" charset="0"/>
                        </a:rPr>
                        <a:t>Consum de cereals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932754058"/>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559343706"/>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13707169"/>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764098734"/>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984530963"/>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fr-FR" sz="800" dirty="0">
                <a:solidFill>
                  <a:srgbClr val="000000"/>
                </a:solidFill>
                <a:latin typeface="Calibri" panose="020F0502020204030204" pitchFamily="34" charset="0"/>
              </a:rPr>
              <a:t>Q23. Quantes vegades has pres els següents productes en els darrers 7 dies?</a:t>
            </a:r>
            <a:r>
              <a:rPr lang="fr-FR" dirty="0"/>
              <a:t> </a:t>
            </a:r>
            <a:endParaRPr lang="ca-ES" dirty="0"/>
          </a:p>
        </p:txBody>
      </p:sp>
    </p:spTree>
    <p:extLst>
      <p:ext uri="{BB962C8B-B14F-4D97-AF65-F5344CB8AC3E}">
        <p14:creationId xmlns:p14="http://schemas.microsoft.com/office/powerpoint/2010/main" val="339683835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87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ALIMENTACIÓ I DIETA</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634193810"/>
              </p:ext>
            </p:extLst>
          </p:nvPr>
        </p:nvGraphicFramePr>
        <p:xfrm>
          <a:off x="720000" y="1152000"/>
          <a:ext cx="7704006" cy="3200400"/>
        </p:xfrm>
        <a:graphic>
          <a:graphicData uri="http://schemas.openxmlformats.org/drawingml/2006/table">
            <a:tbl>
              <a:tblPr/>
              <a:tblGrid>
                <a:gridCol w="1443646">
                  <a:extLst>
                    <a:ext uri="{9D8B030D-6E8A-4147-A177-3AD203B41FA5}">
                      <a16:colId xmlns:a16="http://schemas.microsoft.com/office/drawing/2014/main" xmlns="" val="3334054462"/>
                    </a:ext>
                  </a:extLst>
                </a:gridCol>
                <a:gridCol w="335255">
                  <a:extLst>
                    <a:ext uri="{9D8B030D-6E8A-4147-A177-3AD203B41FA5}">
                      <a16:colId xmlns:a16="http://schemas.microsoft.com/office/drawing/2014/main" xmlns="" val="1912940912"/>
                    </a:ext>
                  </a:extLst>
                </a:gridCol>
                <a:gridCol w="294203">
                  <a:extLst>
                    <a:ext uri="{9D8B030D-6E8A-4147-A177-3AD203B41FA5}">
                      <a16:colId xmlns:a16="http://schemas.microsoft.com/office/drawing/2014/main" xmlns="" val="4277951188"/>
                    </a:ext>
                  </a:extLst>
                </a:gridCol>
                <a:gridCol w="109471">
                  <a:extLst>
                    <a:ext uri="{9D8B030D-6E8A-4147-A177-3AD203B41FA5}">
                      <a16:colId xmlns:a16="http://schemas.microsoft.com/office/drawing/2014/main" xmlns="" val="3282799585"/>
                    </a:ext>
                  </a:extLst>
                </a:gridCol>
                <a:gridCol w="355780">
                  <a:extLst>
                    <a:ext uri="{9D8B030D-6E8A-4147-A177-3AD203B41FA5}">
                      <a16:colId xmlns:a16="http://schemas.microsoft.com/office/drawing/2014/main" xmlns="" val="11508500"/>
                    </a:ext>
                  </a:extLst>
                </a:gridCol>
                <a:gridCol w="355780">
                  <a:extLst>
                    <a:ext uri="{9D8B030D-6E8A-4147-A177-3AD203B41FA5}">
                      <a16:colId xmlns:a16="http://schemas.microsoft.com/office/drawing/2014/main" xmlns="" val="2340087142"/>
                    </a:ext>
                  </a:extLst>
                </a:gridCol>
                <a:gridCol w="109471">
                  <a:extLst>
                    <a:ext uri="{9D8B030D-6E8A-4147-A177-3AD203B41FA5}">
                      <a16:colId xmlns:a16="http://schemas.microsoft.com/office/drawing/2014/main" xmlns="" val="3748064822"/>
                    </a:ext>
                  </a:extLst>
                </a:gridCol>
                <a:gridCol w="355780">
                  <a:extLst>
                    <a:ext uri="{9D8B030D-6E8A-4147-A177-3AD203B41FA5}">
                      <a16:colId xmlns:a16="http://schemas.microsoft.com/office/drawing/2014/main" xmlns="" val="3376184603"/>
                    </a:ext>
                  </a:extLst>
                </a:gridCol>
                <a:gridCol w="355780">
                  <a:extLst>
                    <a:ext uri="{9D8B030D-6E8A-4147-A177-3AD203B41FA5}">
                      <a16:colId xmlns:a16="http://schemas.microsoft.com/office/drawing/2014/main" xmlns="" val="3240197502"/>
                    </a:ext>
                  </a:extLst>
                </a:gridCol>
                <a:gridCol w="355780">
                  <a:extLst>
                    <a:ext uri="{9D8B030D-6E8A-4147-A177-3AD203B41FA5}">
                      <a16:colId xmlns:a16="http://schemas.microsoft.com/office/drawing/2014/main" xmlns="" val="3484349446"/>
                    </a:ext>
                  </a:extLst>
                </a:gridCol>
                <a:gridCol w="355780">
                  <a:extLst>
                    <a:ext uri="{9D8B030D-6E8A-4147-A177-3AD203B41FA5}">
                      <a16:colId xmlns:a16="http://schemas.microsoft.com/office/drawing/2014/main" xmlns="" val="2803584791"/>
                    </a:ext>
                  </a:extLst>
                </a:gridCol>
                <a:gridCol w="109471">
                  <a:extLst>
                    <a:ext uri="{9D8B030D-6E8A-4147-A177-3AD203B41FA5}">
                      <a16:colId xmlns:a16="http://schemas.microsoft.com/office/drawing/2014/main" xmlns="" val="3528812600"/>
                    </a:ext>
                  </a:extLst>
                </a:gridCol>
                <a:gridCol w="355780">
                  <a:extLst>
                    <a:ext uri="{9D8B030D-6E8A-4147-A177-3AD203B41FA5}">
                      <a16:colId xmlns:a16="http://schemas.microsoft.com/office/drawing/2014/main" xmlns="" val="1893965892"/>
                    </a:ext>
                  </a:extLst>
                </a:gridCol>
                <a:gridCol w="355780">
                  <a:extLst>
                    <a:ext uri="{9D8B030D-6E8A-4147-A177-3AD203B41FA5}">
                      <a16:colId xmlns:a16="http://schemas.microsoft.com/office/drawing/2014/main" xmlns="" val="1315584079"/>
                    </a:ext>
                  </a:extLst>
                </a:gridCol>
                <a:gridCol w="109471">
                  <a:extLst>
                    <a:ext uri="{9D8B030D-6E8A-4147-A177-3AD203B41FA5}">
                      <a16:colId xmlns:a16="http://schemas.microsoft.com/office/drawing/2014/main" xmlns="" val="4099336762"/>
                    </a:ext>
                  </a:extLst>
                </a:gridCol>
                <a:gridCol w="355780">
                  <a:extLst>
                    <a:ext uri="{9D8B030D-6E8A-4147-A177-3AD203B41FA5}">
                      <a16:colId xmlns:a16="http://schemas.microsoft.com/office/drawing/2014/main" xmlns="" val="2160792523"/>
                    </a:ext>
                  </a:extLst>
                </a:gridCol>
                <a:gridCol w="355780">
                  <a:extLst>
                    <a:ext uri="{9D8B030D-6E8A-4147-A177-3AD203B41FA5}">
                      <a16:colId xmlns:a16="http://schemas.microsoft.com/office/drawing/2014/main" xmlns="" val="1628226604"/>
                    </a:ext>
                  </a:extLst>
                </a:gridCol>
                <a:gridCol w="355780">
                  <a:extLst>
                    <a:ext uri="{9D8B030D-6E8A-4147-A177-3AD203B41FA5}">
                      <a16:colId xmlns:a16="http://schemas.microsoft.com/office/drawing/2014/main" xmlns="" val="1668816144"/>
                    </a:ext>
                  </a:extLst>
                </a:gridCol>
                <a:gridCol w="109471">
                  <a:extLst>
                    <a:ext uri="{9D8B030D-6E8A-4147-A177-3AD203B41FA5}">
                      <a16:colId xmlns:a16="http://schemas.microsoft.com/office/drawing/2014/main" xmlns="" val="3835859157"/>
                    </a:ext>
                  </a:extLst>
                </a:gridCol>
                <a:gridCol w="389989">
                  <a:extLst>
                    <a:ext uri="{9D8B030D-6E8A-4147-A177-3AD203B41FA5}">
                      <a16:colId xmlns:a16="http://schemas.microsoft.com/office/drawing/2014/main" xmlns="" val="401190369"/>
                    </a:ext>
                  </a:extLst>
                </a:gridCol>
                <a:gridCol w="389989">
                  <a:extLst>
                    <a:ext uri="{9D8B030D-6E8A-4147-A177-3AD203B41FA5}">
                      <a16:colId xmlns:a16="http://schemas.microsoft.com/office/drawing/2014/main" xmlns="" val="1075205108"/>
                    </a:ext>
                  </a:extLst>
                </a:gridCol>
                <a:gridCol w="389989">
                  <a:extLst>
                    <a:ext uri="{9D8B030D-6E8A-4147-A177-3AD203B41FA5}">
                      <a16:colId xmlns:a16="http://schemas.microsoft.com/office/drawing/2014/main" xmlns="" val="4173576520"/>
                    </a:ext>
                  </a:extLst>
                </a:gridCol>
              </a:tblGrid>
              <a:tr h="97059">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436436844"/>
                  </a:ext>
                </a:extLst>
              </a:tr>
              <a:tr h="19411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856425492"/>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20030695"/>
                  </a:ext>
                </a:extLst>
              </a:tr>
              <a:tr h="105882">
                <a:tc>
                  <a:txBody>
                    <a:bodyPr/>
                    <a:lstStyle/>
                    <a:p>
                      <a:pPr algn="l" fontAlgn="b"/>
                      <a:r>
                        <a:rPr lang="ca-ES" sz="700" b="1" i="0" u="none" strike="noStrike">
                          <a:solidFill>
                            <a:srgbClr val="112277"/>
                          </a:solidFill>
                          <a:effectLst/>
                          <a:latin typeface="Calibri" panose="020F0502020204030204" pitchFamily="34" charset="0"/>
                        </a:rPr>
                        <a:t>Consum de llegums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908809156"/>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960485941"/>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97707238"/>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70750700"/>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04172260"/>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22186092"/>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40799330"/>
                  </a:ext>
                </a:extLst>
              </a:tr>
              <a:tr h="105882">
                <a:tc>
                  <a:txBody>
                    <a:bodyPr/>
                    <a:lstStyle/>
                    <a:p>
                      <a:pPr algn="l" fontAlgn="b"/>
                      <a:r>
                        <a:rPr lang="ca-ES" sz="700" b="1" i="0" u="none" strike="noStrike">
                          <a:solidFill>
                            <a:srgbClr val="112277"/>
                          </a:solidFill>
                          <a:effectLst/>
                          <a:latin typeface="Calibri" panose="020F0502020204030204" pitchFamily="34" charset="0"/>
                        </a:rPr>
                        <a:t>Consum de carn</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017761758"/>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01459251"/>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356984185"/>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03873630"/>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232393737"/>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11004970"/>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7227393"/>
                  </a:ext>
                </a:extLst>
              </a:tr>
              <a:tr h="105882">
                <a:tc>
                  <a:txBody>
                    <a:bodyPr/>
                    <a:lstStyle/>
                    <a:p>
                      <a:pPr algn="l" fontAlgn="b"/>
                      <a:r>
                        <a:rPr lang="ca-ES" sz="700" b="1" i="0" u="none" strike="noStrike">
                          <a:solidFill>
                            <a:srgbClr val="112277"/>
                          </a:solidFill>
                          <a:effectLst/>
                          <a:latin typeface="Calibri" panose="020F0502020204030204" pitchFamily="34" charset="0"/>
                        </a:rPr>
                        <a:t>Consum de peix</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423152363"/>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343066065"/>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01069546"/>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60696369"/>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65719709"/>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00070313"/>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753488384"/>
                  </a:ext>
                </a:extLst>
              </a:tr>
              <a:tr h="105882">
                <a:tc>
                  <a:txBody>
                    <a:bodyPr/>
                    <a:lstStyle/>
                    <a:p>
                      <a:pPr algn="l" fontAlgn="b"/>
                      <a:r>
                        <a:rPr lang="ca-ES" sz="700" b="1" i="0" u="none" strike="noStrike">
                          <a:solidFill>
                            <a:srgbClr val="112277"/>
                          </a:solidFill>
                          <a:effectLst/>
                          <a:latin typeface="Calibri" panose="020F0502020204030204" pitchFamily="34" charset="0"/>
                        </a:rPr>
                        <a:t>Consum d'ou</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90271794"/>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705364206"/>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109566306"/>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208080375"/>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38851957"/>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fr-FR" sz="800" dirty="0">
                <a:solidFill>
                  <a:srgbClr val="000000"/>
                </a:solidFill>
                <a:latin typeface="Calibri" panose="020F0502020204030204" pitchFamily="34" charset="0"/>
              </a:rPr>
              <a:t>Q23. Quantes vegades has pres els següents productes en els darrers 7 dies?</a:t>
            </a:r>
            <a:r>
              <a:rPr lang="fr-FR" dirty="0"/>
              <a:t> </a:t>
            </a:r>
            <a:endParaRPr lang="ca-ES" dirty="0"/>
          </a:p>
        </p:txBody>
      </p:sp>
    </p:spTree>
    <p:extLst>
      <p:ext uri="{BB962C8B-B14F-4D97-AF65-F5344CB8AC3E}">
        <p14:creationId xmlns:p14="http://schemas.microsoft.com/office/powerpoint/2010/main" val="339683835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88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ALIMENTACIÓ I DIETA</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894056057"/>
              </p:ext>
            </p:extLst>
          </p:nvPr>
        </p:nvGraphicFramePr>
        <p:xfrm>
          <a:off x="720000" y="1152000"/>
          <a:ext cx="7704006" cy="3200400"/>
        </p:xfrm>
        <a:graphic>
          <a:graphicData uri="http://schemas.openxmlformats.org/drawingml/2006/table">
            <a:tbl>
              <a:tblPr/>
              <a:tblGrid>
                <a:gridCol w="1443646">
                  <a:extLst>
                    <a:ext uri="{9D8B030D-6E8A-4147-A177-3AD203B41FA5}">
                      <a16:colId xmlns:a16="http://schemas.microsoft.com/office/drawing/2014/main" xmlns="" val="1752260744"/>
                    </a:ext>
                  </a:extLst>
                </a:gridCol>
                <a:gridCol w="335255">
                  <a:extLst>
                    <a:ext uri="{9D8B030D-6E8A-4147-A177-3AD203B41FA5}">
                      <a16:colId xmlns:a16="http://schemas.microsoft.com/office/drawing/2014/main" xmlns="" val="4203472625"/>
                    </a:ext>
                  </a:extLst>
                </a:gridCol>
                <a:gridCol w="294203">
                  <a:extLst>
                    <a:ext uri="{9D8B030D-6E8A-4147-A177-3AD203B41FA5}">
                      <a16:colId xmlns:a16="http://schemas.microsoft.com/office/drawing/2014/main" xmlns="" val="3030262473"/>
                    </a:ext>
                  </a:extLst>
                </a:gridCol>
                <a:gridCol w="109471">
                  <a:extLst>
                    <a:ext uri="{9D8B030D-6E8A-4147-A177-3AD203B41FA5}">
                      <a16:colId xmlns:a16="http://schemas.microsoft.com/office/drawing/2014/main" xmlns="" val="3068693738"/>
                    </a:ext>
                  </a:extLst>
                </a:gridCol>
                <a:gridCol w="355780">
                  <a:extLst>
                    <a:ext uri="{9D8B030D-6E8A-4147-A177-3AD203B41FA5}">
                      <a16:colId xmlns:a16="http://schemas.microsoft.com/office/drawing/2014/main" xmlns="" val="3312794651"/>
                    </a:ext>
                  </a:extLst>
                </a:gridCol>
                <a:gridCol w="355780">
                  <a:extLst>
                    <a:ext uri="{9D8B030D-6E8A-4147-A177-3AD203B41FA5}">
                      <a16:colId xmlns:a16="http://schemas.microsoft.com/office/drawing/2014/main" xmlns="" val="3573100997"/>
                    </a:ext>
                  </a:extLst>
                </a:gridCol>
                <a:gridCol w="109471">
                  <a:extLst>
                    <a:ext uri="{9D8B030D-6E8A-4147-A177-3AD203B41FA5}">
                      <a16:colId xmlns:a16="http://schemas.microsoft.com/office/drawing/2014/main" xmlns="" val="785650268"/>
                    </a:ext>
                  </a:extLst>
                </a:gridCol>
                <a:gridCol w="355780">
                  <a:extLst>
                    <a:ext uri="{9D8B030D-6E8A-4147-A177-3AD203B41FA5}">
                      <a16:colId xmlns:a16="http://schemas.microsoft.com/office/drawing/2014/main" xmlns="" val="1142366830"/>
                    </a:ext>
                  </a:extLst>
                </a:gridCol>
                <a:gridCol w="355780">
                  <a:extLst>
                    <a:ext uri="{9D8B030D-6E8A-4147-A177-3AD203B41FA5}">
                      <a16:colId xmlns:a16="http://schemas.microsoft.com/office/drawing/2014/main" xmlns="" val="2808723335"/>
                    </a:ext>
                  </a:extLst>
                </a:gridCol>
                <a:gridCol w="355780">
                  <a:extLst>
                    <a:ext uri="{9D8B030D-6E8A-4147-A177-3AD203B41FA5}">
                      <a16:colId xmlns:a16="http://schemas.microsoft.com/office/drawing/2014/main" xmlns="" val="1200513342"/>
                    </a:ext>
                  </a:extLst>
                </a:gridCol>
                <a:gridCol w="355780">
                  <a:extLst>
                    <a:ext uri="{9D8B030D-6E8A-4147-A177-3AD203B41FA5}">
                      <a16:colId xmlns:a16="http://schemas.microsoft.com/office/drawing/2014/main" xmlns="" val="3900538736"/>
                    </a:ext>
                  </a:extLst>
                </a:gridCol>
                <a:gridCol w="109471">
                  <a:extLst>
                    <a:ext uri="{9D8B030D-6E8A-4147-A177-3AD203B41FA5}">
                      <a16:colId xmlns:a16="http://schemas.microsoft.com/office/drawing/2014/main" xmlns="" val="3345996824"/>
                    </a:ext>
                  </a:extLst>
                </a:gridCol>
                <a:gridCol w="355780">
                  <a:extLst>
                    <a:ext uri="{9D8B030D-6E8A-4147-A177-3AD203B41FA5}">
                      <a16:colId xmlns:a16="http://schemas.microsoft.com/office/drawing/2014/main" xmlns="" val="2487532698"/>
                    </a:ext>
                  </a:extLst>
                </a:gridCol>
                <a:gridCol w="355780">
                  <a:extLst>
                    <a:ext uri="{9D8B030D-6E8A-4147-A177-3AD203B41FA5}">
                      <a16:colId xmlns:a16="http://schemas.microsoft.com/office/drawing/2014/main" xmlns="" val="4185695674"/>
                    </a:ext>
                  </a:extLst>
                </a:gridCol>
                <a:gridCol w="109471">
                  <a:extLst>
                    <a:ext uri="{9D8B030D-6E8A-4147-A177-3AD203B41FA5}">
                      <a16:colId xmlns:a16="http://schemas.microsoft.com/office/drawing/2014/main" xmlns="" val="2121290694"/>
                    </a:ext>
                  </a:extLst>
                </a:gridCol>
                <a:gridCol w="355780">
                  <a:extLst>
                    <a:ext uri="{9D8B030D-6E8A-4147-A177-3AD203B41FA5}">
                      <a16:colId xmlns:a16="http://schemas.microsoft.com/office/drawing/2014/main" xmlns="" val="1582591777"/>
                    </a:ext>
                  </a:extLst>
                </a:gridCol>
                <a:gridCol w="355780">
                  <a:extLst>
                    <a:ext uri="{9D8B030D-6E8A-4147-A177-3AD203B41FA5}">
                      <a16:colId xmlns:a16="http://schemas.microsoft.com/office/drawing/2014/main" xmlns="" val="2440692179"/>
                    </a:ext>
                  </a:extLst>
                </a:gridCol>
                <a:gridCol w="355780">
                  <a:extLst>
                    <a:ext uri="{9D8B030D-6E8A-4147-A177-3AD203B41FA5}">
                      <a16:colId xmlns:a16="http://schemas.microsoft.com/office/drawing/2014/main" xmlns="" val="3658870559"/>
                    </a:ext>
                  </a:extLst>
                </a:gridCol>
                <a:gridCol w="109471">
                  <a:extLst>
                    <a:ext uri="{9D8B030D-6E8A-4147-A177-3AD203B41FA5}">
                      <a16:colId xmlns:a16="http://schemas.microsoft.com/office/drawing/2014/main" xmlns="" val="1265446100"/>
                    </a:ext>
                  </a:extLst>
                </a:gridCol>
                <a:gridCol w="389989">
                  <a:extLst>
                    <a:ext uri="{9D8B030D-6E8A-4147-A177-3AD203B41FA5}">
                      <a16:colId xmlns:a16="http://schemas.microsoft.com/office/drawing/2014/main" xmlns="" val="787478741"/>
                    </a:ext>
                  </a:extLst>
                </a:gridCol>
                <a:gridCol w="389989">
                  <a:extLst>
                    <a:ext uri="{9D8B030D-6E8A-4147-A177-3AD203B41FA5}">
                      <a16:colId xmlns:a16="http://schemas.microsoft.com/office/drawing/2014/main" xmlns="" val="817744896"/>
                    </a:ext>
                  </a:extLst>
                </a:gridCol>
                <a:gridCol w="389989">
                  <a:extLst>
                    <a:ext uri="{9D8B030D-6E8A-4147-A177-3AD203B41FA5}">
                      <a16:colId xmlns:a16="http://schemas.microsoft.com/office/drawing/2014/main" xmlns="" val="500383474"/>
                    </a:ext>
                  </a:extLst>
                </a:gridCol>
              </a:tblGrid>
              <a:tr h="97059">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217874583"/>
                  </a:ext>
                </a:extLst>
              </a:tr>
              <a:tr h="19411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399131474"/>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429186134"/>
                  </a:ext>
                </a:extLst>
              </a:tr>
              <a:tr h="105882">
                <a:tc>
                  <a:txBody>
                    <a:bodyPr/>
                    <a:lstStyle/>
                    <a:p>
                      <a:pPr algn="l" fontAlgn="b"/>
                      <a:r>
                        <a:rPr lang="ca-ES" sz="700" b="1" i="0" u="none" strike="noStrike">
                          <a:solidFill>
                            <a:srgbClr val="112277"/>
                          </a:solidFill>
                          <a:effectLst/>
                          <a:latin typeface="Calibri" panose="020F0502020204030204" pitchFamily="34" charset="0"/>
                        </a:rPr>
                        <a:t>Consum d'embotits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30067211"/>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896302761"/>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28298524"/>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50097068"/>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69999823"/>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84224706"/>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60691897"/>
                  </a:ext>
                </a:extLst>
              </a:tr>
              <a:tr h="105882">
                <a:tc>
                  <a:txBody>
                    <a:bodyPr/>
                    <a:lstStyle/>
                    <a:p>
                      <a:pPr algn="l" fontAlgn="b"/>
                      <a:r>
                        <a:rPr lang="ca-ES" sz="700" b="1" i="0" u="none" strike="noStrike">
                          <a:solidFill>
                            <a:srgbClr val="112277"/>
                          </a:solidFill>
                          <a:effectLst/>
                          <a:latin typeface="Calibri" panose="020F0502020204030204" pitchFamily="34" charset="0"/>
                        </a:rPr>
                        <a:t>Consum de verdures i hortalisses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669904480"/>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072693936"/>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492755776"/>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13765626"/>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67987174"/>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5612682"/>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054600624"/>
                  </a:ext>
                </a:extLst>
              </a:tr>
              <a:tr h="105882">
                <a:tc>
                  <a:txBody>
                    <a:bodyPr/>
                    <a:lstStyle/>
                    <a:p>
                      <a:pPr algn="l" fontAlgn="b"/>
                      <a:r>
                        <a:rPr lang="ca-ES" sz="700" b="1" i="0" u="none" strike="noStrike">
                          <a:solidFill>
                            <a:srgbClr val="112277"/>
                          </a:solidFill>
                          <a:effectLst/>
                          <a:latin typeface="Calibri" panose="020F0502020204030204" pitchFamily="34" charset="0"/>
                        </a:rPr>
                        <a:t>Consum de fruita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942114018"/>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41,0%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028685687"/>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791490685"/>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19158858"/>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65241605"/>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95820749"/>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268755459"/>
                  </a:ext>
                </a:extLst>
              </a:tr>
              <a:tr h="105882">
                <a:tc>
                  <a:txBody>
                    <a:bodyPr/>
                    <a:lstStyle/>
                    <a:p>
                      <a:pPr algn="l" fontAlgn="b"/>
                      <a:r>
                        <a:rPr lang="ca-ES" sz="700" b="1" i="0" u="none" strike="noStrike">
                          <a:solidFill>
                            <a:srgbClr val="112277"/>
                          </a:solidFill>
                          <a:effectLst/>
                          <a:latin typeface="Calibri" panose="020F0502020204030204" pitchFamily="34" charset="0"/>
                        </a:rPr>
                        <a:t>Consum de fruites seques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564767049"/>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412724866"/>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647806936"/>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85,0%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119809359"/>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910281159"/>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fr-FR" sz="800" dirty="0">
                <a:solidFill>
                  <a:srgbClr val="000000"/>
                </a:solidFill>
                <a:latin typeface="Calibri" panose="020F0502020204030204" pitchFamily="34" charset="0"/>
              </a:rPr>
              <a:t>Q23. Quantes vegades has pres els següents productes en els darrers 7 dies?</a:t>
            </a:r>
            <a:r>
              <a:rPr lang="fr-FR" dirty="0"/>
              <a:t> </a:t>
            </a:r>
            <a:endParaRPr lang="ca-ES" dirty="0"/>
          </a:p>
        </p:txBody>
      </p:sp>
    </p:spTree>
    <p:extLst>
      <p:ext uri="{BB962C8B-B14F-4D97-AF65-F5344CB8AC3E}">
        <p14:creationId xmlns:p14="http://schemas.microsoft.com/office/powerpoint/2010/main" val="339683835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89</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ALIMENTACIÓ I DIETA</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2989469428"/>
              </p:ext>
            </p:extLst>
          </p:nvPr>
        </p:nvGraphicFramePr>
        <p:xfrm>
          <a:off x="720000" y="1152000"/>
          <a:ext cx="7704006" cy="3200400"/>
        </p:xfrm>
        <a:graphic>
          <a:graphicData uri="http://schemas.openxmlformats.org/drawingml/2006/table">
            <a:tbl>
              <a:tblPr/>
              <a:tblGrid>
                <a:gridCol w="1443646">
                  <a:extLst>
                    <a:ext uri="{9D8B030D-6E8A-4147-A177-3AD203B41FA5}">
                      <a16:colId xmlns:a16="http://schemas.microsoft.com/office/drawing/2014/main" xmlns="" val="2081531886"/>
                    </a:ext>
                  </a:extLst>
                </a:gridCol>
                <a:gridCol w="335255">
                  <a:extLst>
                    <a:ext uri="{9D8B030D-6E8A-4147-A177-3AD203B41FA5}">
                      <a16:colId xmlns:a16="http://schemas.microsoft.com/office/drawing/2014/main" xmlns="" val="49979108"/>
                    </a:ext>
                  </a:extLst>
                </a:gridCol>
                <a:gridCol w="294203">
                  <a:extLst>
                    <a:ext uri="{9D8B030D-6E8A-4147-A177-3AD203B41FA5}">
                      <a16:colId xmlns:a16="http://schemas.microsoft.com/office/drawing/2014/main" xmlns="" val="1810471561"/>
                    </a:ext>
                  </a:extLst>
                </a:gridCol>
                <a:gridCol w="109471">
                  <a:extLst>
                    <a:ext uri="{9D8B030D-6E8A-4147-A177-3AD203B41FA5}">
                      <a16:colId xmlns:a16="http://schemas.microsoft.com/office/drawing/2014/main" xmlns="" val="1361815147"/>
                    </a:ext>
                  </a:extLst>
                </a:gridCol>
                <a:gridCol w="355780">
                  <a:extLst>
                    <a:ext uri="{9D8B030D-6E8A-4147-A177-3AD203B41FA5}">
                      <a16:colId xmlns:a16="http://schemas.microsoft.com/office/drawing/2014/main" xmlns="" val="1412090644"/>
                    </a:ext>
                  </a:extLst>
                </a:gridCol>
                <a:gridCol w="355780">
                  <a:extLst>
                    <a:ext uri="{9D8B030D-6E8A-4147-A177-3AD203B41FA5}">
                      <a16:colId xmlns:a16="http://schemas.microsoft.com/office/drawing/2014/main" xmlns="" val="882573455"/>
                    </a:ext>
                  </a:extLst>
                </a:gridCol>
                <a:gridCol w="109471">
                  <a:extLst>
                    <a:ext uri="{9D8B030D-6E8A-4147-A177-3AD203B41FA5}">
                      <a16:colId xmlns:a16="http://schemas.microsoft.com/office/drawing/2014/main" xmlns="" val="1549487967"/>
                    </a:ext>
                  </a:extLst>
                </a:gridCol>
                <a:gridCol w="355780">
                  <a:extLst>
                    <a:ext uri="{9D8B030D-6E8A-4147-A177-3AD203B41FA5}">
                      <a16:colId xmlns:a16="http://schemas.microsoft.com/office/drawing/2014/main" xmlns="" val="1610190758"/>
                    </a:ext>
                  </a:extLst>
                </a:gridCol>
                <a:gridCol w="355780">
                  <a:extLst>
                    <a:ext uri="{9D8B030D-6E8A-4147-A177-3AD203B41FA5}">
                      <a16:colId xmlns:a16="http://schemas.microsoft.com/office/drawing/2014/main" xmlns="" val="2652875116"/>
                    </a:ext>
                  </a:extLst>
                </a:gridCol>
                <a:gridCol w="355780">
                  <a:extLst>
                    <a:ext uri="{9D8B030D-6E8A-4147-A177-3AD203B41FA5}">
                      <a16:colId xmlns:a16="http://schemas.microsoft.com/office/drawing/2014/main" xmlns="" val="2389745738"/>
                    </a:ext>
                  </a:extLst>
                </a:gridCol>
                <a:gridCol w="355780">
                  <a:extLst>
                    <a:ext uri="{9D8B030D-6E8A-4147-A177-3AD203B41FA5}">
                      <a16:colId xmlns:a16="http://schemas.microsoft.com/office/drawing/2014/main" xmlns="" val="2765780064"/>
                    </a:ext>
                  </a:extLst>
                </a:gridCol>
                <a:gridCol w="109471">
                  <a:extLst>
                    <a:ext uri="{9D8B030D-6E8A-4147-A177-3AD203B41FA5}">
                      <a16:colId xmlns:a16="http://schemas.microsoft.com/office/drawing/2014/main" xmlns="" val="1950942702"/>
                    </a:ext>
                  </a:extLst>
                </a:gridCol>
                <a:gridCol w="355780">
                  <a:extLst>
                    <a:ext uri="{9D8B030D-6E8A-4147-A177-3AD203B41FA5}">
                      <a16:colId xmlns:a16="http://schemas.microsoft.com/office/drawing/2014/main" xmlns="" val="844217834"/>
                    </a:ext>
                  </a:extLst>
                </a:gridCol>
                <a:gridCol w="355780">
                  <a:extLst>
                    <a:ext uri="{9D8B030D-6E8A-4147-A177-3AD203B41FA5}">
                      <a16:colId xmlns:a16="http://schemas.microsoft.com/office/drawing/2014/main" xmlns="" val="1073614817"/>
                    </a:ext>
                  </a:extLst>
                </a:gridCol>
                <a:gridCol w="109471">
                  <a:extLst>
                    <a:ext uri="{9D8B030D-6E8A-4147-A177-3AD203B41FA5}">
                      <a16:colId xmlns:a16="http://schemas.microsoft.com/office/drawing/2014/main" xmlns="" val="1292257601"/>
                    </a:ext>
                  </a:extLst>
                </a:gridCol>
                <a:gridCol w="355780">
                  <a:extLst>
                    <a:ext uri="{9D8B030D-6E8A-4147-A177-3AD203B41FA5}">
                      <a16:colId xmlns:a16="http://schemas.microsoft.com/office/drawing/2014/main" xmlns="" val="3986745657"/>
                    </a:ext>
                  </a:extLst>
                </a:gridCol>
                <a:gridCol w="355780">
                  <a:extLst>
                    <a:ext uri="{9D8B030D-6E8A-4147-A177-3AD203B41FA5}">
                      <a16:colId xmlns:a16="http://schemas.microsoft.com/office/drawing/2014/main" xmlns="" val="801343542"/>
                    </a:ext>
                  </a:extLst>
                </a:gridCol>
                <a:gridCol w="355780">
                  <a:extLst>
                    <a:ext uri="{9D8B030D-6E8A-4147-A177-3AD203B41FA5}">
                      <a16:colId xmlns:a16="http://schemas.microsoft.com/office/drawing/2014/main" xmlns="" val="689682831"/>
                    </a:ext>
                  </a:extLst>
                </a:gridCol>
                <a:gridCol w="109471">
                  <a:extLst>
                    <a:ext uri="{9D8B030D-6E8A-4147-A177-3AD203B41FA5}">
                      <a16:colId xmlns:a16="http://schemas.microsoft.com/office/drawing/2014/main" xmlns="" val="889594564"/>
                    </a:ext>
                  </a:extLst>
                </a:gridCol>
                <a:gridCol w="389989">
                  <a:extLst>
                    <a:ext uri="{9D8B030D-6E8A-4147-A177-3AD203B41FA5}">
                      <a16:colId xmlns:a16="http://schemas.microsoft.com/office/drawing/2014/main" xmlns="" val="4126206364"/>
                    </a:ext>
                  </a:extLst>
                </a:gridCol>
                <a:gridCol w="389989">
                  <a:extLst>
                    <a:ext uri="{9D8B030D-6E8A-4147-A177-3AD203B41FA5}">
                      <a16:colId xmlns:a16="http://schemas.microsoft.com/office/drawing/2014/main" xmlns="" val="3680727038"/>
                    </a:ext>
                  </a:extLst>
                </a:gridCol>
                <a:gridCol w="389989">
                  <a:extLst>
                    <a:ext uri="{9D8B030D-6E8A-4147-A177-3AD203B41FA5}">
                      <a16:colId xmlns:a16="http://schemas.microsoft.com/office/drawing/2014/main" xmlns="" val="2179190036"/>
                    </a:ext>
                  </a:extLst>
                </a:gridCol>
              </a:tblGrid>
              <a:tr h="97059">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4268247458"/>
                  </a:ext>
                </a:extLst>
              </a:tr>
              <a:tr h="19411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992320902"/>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33602300"/>
                  </a:ext>
                </a:extLst>
              </a:tr>
              <a:tr h="105882">
                <a:tc>
                  <a:txBody>
                    <a:bodyPr/>
                    <a:lstStyle/>
                    <a:p>
                      <a:pPr algn="l" fontAlgn="b"/>
                      <a:r>
                        <a:rPr lang="ca-ES" sz="700" b="1" i="0" u="none" strike="noStrike">
                          <a:solidFill>
                            <a:srgbClr val="112277"/>
                          </a:solidFill>
                          <a:effectLst/>
                          <a:latin typeface="Calibri" panose="020F0502020204030204" pitchFamily="34" charset="0"/>
                        </a:rPr>
                        <a:t>Consum de làctics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570924328"/>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53,1%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62,3%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244484699"/>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13246534"/>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343447934"/>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81096283"/>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79573206"/>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15951475"/>
                  </a:ext>
                </a:extLst>
              </a:tr>
              <a:tr h="105882">
                <a:tc>
                  <a:txBody>
                    <a:bodyPr/>
                    <a:lstStyle/>
                    <a:p>
                      <a:pPr algn="l" fontAlgn="b"/>
                      <a:r>
                        <a:rPr lang="ca-ES" sz="700" b="1" i="0" u="none" strike="noStrike">
                          <a:solidFill>
                            <a:srgbClr val="112277"/>
                          </a:solidFill>
                          <a:effectLst/>
                          <a:latin typeface="Calibri" panose="020F0502020204030204" pitchFamily="34" charset="0"/>
                        </a:rPr>
                        <a:t>Consum de refrescos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541986954"/>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375751447"/>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565531552"/>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3295518"/>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79043553"/>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6371326"/>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05684675"/>
                  </a:ext>
                </a:extLst>
              </a:tr>
              <a:tr h="105882">
                <a:tc>
                  <a:txBody>
                    <a:bodyPr/>
                    <a:lstStyle/>
                    <a:p>
                      <a:pPr algn="l" fontAlgn="b"/>
                      <a:r>
                        <a:rPr lang="ca-ES" sz="700" b="1" i="0" u="none" strike="noStrike">
                          <a:solidFill>
                            <a:srgbClr val="112277"/>
                          </a:solidFill>
                          <a:effectLst/>
                          <a:latin typeface="Calibri" panose="020F0502020204030204" pitchFamily="34" charset="0"/>
                        </a:rPr>
                        <a:t>Consum de begudes energètiques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38210722"/>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36855930"/>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274098804"/>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87,5%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73260298"/>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005474811"/>
                  </a:ext>
                </a:extLst>
              </a:tr>
              <a:tr h="10588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06201797"/>
                  </a:ext>
                </a:extLst>
              </a:tr>
              <a:tr h="10588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49698300"/>
                  </a:ext>
                </a:extLst>
              </a:tr>
              <a:tr h="105882">
                <a:tc>
                  <a:txBody>
                    <a:bodyPr/>
                    <a:lstStyle/>
                    <a:p>
                      <a:pPr algn="l" fontAlgn="b"/>
                      <a:r>
                        <a:rPr lang="ca-ES" sz="700" b="1" i="0" u="none" strike="noStrike">
                          <a:solidFill>
                            <a:srgbClr val="112277"/>
                          </a:solidFill>
                          <a:effectLst/>
                          <a:latin typeface="Calibri" panose="020F0502020204030204" pitchFamily="34" charset="0"/>
                        </a:rPr>
                        <a:t>Consum de llaminadures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148981689"/>
                  </a:ext>
                </a:extLst>
              </a:tr>
              <a:tr h="105882">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207360022"/>
                  </a:ext>
                </a:extLst>
              </a:tr>
              <a:tr h="105882">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25403149"/>
                  </a:ext>
                </a:extLst>
              </a:tr>
              <a:tr h="105882">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803988917"/>
                  </a:ext>
                </a:extLst>
              </a:tr>
              <a:tr h="10588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1443470"/>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fr-FR" sz="800" dirty="0">
                <a:solidFill>
                  <a:srgbClr val="000000"/>
                </a:solidFill>
                <a:latin typeface="Calibri" panose="020F0502020204030204" pitchFamily="34" charset="0"/>
              </a:rPr>
              <a:t>Q23. Quantes vegades has pres els següents productes en els darrers 7 dies?</a:t>
            </a:r>
            <a:r>
              <a:rPr lang="fr-FR" dirty="0"/>
              <a:t> </a:t>
            </a:r>
            <a:endParaRPr lang="ca-ES" dirty="0"/>
          </a:p>
        </p:txBody>
      </p:sp>
    </p:spTree>
    <p:extLst>
      <p:ext uri="{BB962C8B-B14F-4D97-AF65-F5344CB8AC3E}">
        <p14:creationId xmlns:p14="http://schemas.microsoft.com/office/powerpoint/2010/main" val="33968383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Text Placeholder 5"/>
          <p:cNvSpPr>
            <a:spLocks noGrp="1"/>
          </p:cNvSpPr>
          <p:nvPr>
            <p:ph type="body" sz="quarter" idx="13"/>
          </p:nvPr>
        </p:nvSpPr>
        <p:spPr>
          <a:xfrm>
            <a:off x="234000" y="170020"/>
            <a:ext cx="6718167" cy="442661"/>
          </a:xfrm>
        </p:spPr>
        <p:txBody>
          <a:bodyPr/>
          <a:lstStyle/>
          <a:p>
            <a:r>
              <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METODOLOGIA</a:t>
            </a:r>
          </a:p>
        </p:txBody>
      </p:sp>
      <p:sp>
        <p:nvSpPr>
          <p:cNvPr id="13" name="12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9</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sp>
        <p:nvSpPr>
          <p:cNvPr id="2" name="1 Rectángulo"/>
          <p:cNvSpPr/>
          <p:nvPr/>
        </p:nvSpPr>
        <p:spPr>
          <a:xfrm>
            <a:off x="731190" y="711153"/>
            <a:ext cx="7829150" cy="384721"/>
          </a:xfrm>
          <a:prstGeom prst="rect">
            <a:avLst/>
          </a:prstGeom>
        </p:spPr>
        <p:txBody>
          <a:bodyPr wrap="square">
            <a:spAutoFit/>
          </a:bodyPr>
          <a:lstStyle/>
          <a:p>
            <a:endParaRPr lang="ca-ES" sz="950" dirty="0">
              <a:latin typeface="Verdana" panose="020B0604030504040204" pitchFamily="34" charset="0"/>
              <a:ea typeface="Verdana" panose="020B0604030504040204" pitchFamily="34" charset="0"/>
              <a:cs typeface="Verdana" panose="020B0604030504040204" pitchFamily="34" charset="0"/>
            </a:endParaRPr>
          </a:p>
          <a:p>
            <a:endParaRPr lang="ca-ES" sz="950" dirty="0">
              <a:latin typeface="Verdana" panose="020B0604030504040204" pitchFamily="34" charset="0"/>
              <a:ea typeface="Verdana" panose="020B0604030504040204" pitchFamily="34" charset="0"/>
              <a:cs typeface="Verdana" panose="020B0604030504040204" pitchFamily="34" charset="0"/>
            </a:endParaRPr>
          </a:p>
        </p:txBody>
      </p:sp>
      <p:sp>
        <p:nvSpPr>
          <p:cNvPr id="10"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graphicFrame>
        <p:nvGraphicFramePr>
          <p:cNvPr id="3" name="Ipsos Ribbon Rules" hidden="1"/>
          <p:cNvGraphicFramePr/>
          <p:nvPr>
            <p:extLst/>
          </p:nvPr>
        </p:nvGraphicFramePr>
        <p:xfrm>
          <a:off x="7048500" y="-571500"/>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9"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11"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graphicFrame>
        <p:nvGraphicFramePr>
          <p:cNvPr id="12" name="Taula 11"/>
          <p:cNvGraphicFramePr>
            <a:graphicFrameLocks noGrp="1"/>
          </p:cNvGraphicFramePr>
          <p:nvPr>
            <p:extLst>
              <p:ext uri="{D42A27DB-BD31-4B8C-83A1-F6EECF244321}">
                <p14:modId xmlns:p14="http://schemas.microsoft.com/office/powerpoint/2010/main" val="278545171"/>
              </p:ext>
            </p:extLst>
          </p:nvPr>
        </p:nvGraphicFramePr>
        <p:xfrm>
          <a:off x="2344418" y="392135"/>
          <a:ext cx="5130801" cy="1150620"/>
        </p:xfrm>
        <a:graphic>
          <a:graphicData uri="http://schemas.openxmlformats.org/drawingml/2006/table">
            <a:tbl>
              <a:tblPr/>
              <a:tblGrid>
                <a:gridCol w="1625757"/>
                <a:gridCol w="1131375"/>
                <a:gridCol w="1245463"/>
                <a:gridCol w="1128206"/>
              </a:tblGrid>
              <a:tr h="190500">
                <a:tc>
                  <a:txBody>
                    <a:bodyPr/>
                    <a:lstStyle/>
                    <a:p>
                      <a:pPr algn="l" fontAlgn="b"/>
                      <a:r>
                        <a:rPr lang="es-ES" sz="950" b="1" i="0" u="none" strike="noStrike" dirty="0" err="1">
                          <a:solidFill>
                            <a:srgbClr val="112277"/>
                          </a:solidFill>
                          <a:latin typeface="Arial"/>
                        </a:rPr>
                        <a:t>Municipi</a:t>
                      </a:r>
                      <a:endParaRPr lang="es-ES" sz="950" b="1" i="0" u="none" strike="noStrike" dirty="0">
                        <a:solidFill>
                          <a:srgbClr val="112277"/>
                        </a:solidFill>
                        <a:latin typeface="Arial"/>
                      </a:endParaRP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l" fontAlgn="b"/>
                      <a:r>
                        <a:rPr lang="es-ES" sz="950" b="1" i="0" u="none" strike="noStrike">
                          <a:solidFill>
                            <a:srgbClr val="112277"/>
                          </a:solidFill>
                          <a:latin typeface="Arial"/>
                        </a:rPr>
                        <a:t>Nº de</a:t>
                      </a:r>
                      <a:br>
                        <a:rPr lang="es-ES" sz="950" b="1" i="0" u="none" strike="noStrike">
                          <a:solidFill>
                            <a:srgbClr val="112277"/>
                          </a:solidFill>
                          <a:latin typeface="Arial"/>
                        </a:rPr>
                      </a:br>
                      <a:r>
                        <a:rPr lang="es-ES" sz="950" b="1" i="0" u="none" strike="noStrike">
                          <a:solidFill>
                            <a:srgbClr val="112277"/>
                          </a:solidFill>
                          <a:latin typeface="Arial"/>
                        </a:rPr>
                        <a:t>questionaris</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l" fontAlgn="b"/>
                      <a:endParaRPr lang="es-ES" sz="1100" b="0" i="0" u="none" strike="noStrike">
                        <a:solidFill>
                          <a:srgbClr val="000000"/>
                        </a:solidFill>
                        <a:latin typeface="Calibri"/>
                      </a:endParaRP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s-ES" sz="1100" b="0" i="0" u="none" strike="noStrike">
                        <a:solidFill>
                          <a:srgbClr val="000000"/>
                        </a:solidFill>
                        <a:latin typeface="Calibri"/>
                      </a:endParaRPr>
                    </a:p>
                  </a:txBody>
                  <a:tcPr marL="0" marR="0" marT="0" marB="0" anchor="b">
                    <a:lnL>
                      <a:noFill/>
                    </a:lnL>
                    <a:lnR>
                      <a:noFill/>
                    </a:lnR>
                    <a:lnT>
                      <a:noFill/>
                    </a:lnT>
                    <a:lnB>
                      <a:noFill/>
                    </a:lnB>
                  </a:tcPr>
                </a:tc>
              </a:tr>
              <a:tr h="190500">
                <a:tc>
                  <a:txBody>
                    <a:bodyPr/>
                    <a:lstStyle/>
                    <a:p>
                      <a:pPr algn="l" fontAlgn="b"/>
                      <a:r>
                        <a:rPr lang="es-ES" sz="1100" b="0" i="0" u="none" strike="noStrike">
                          <a:solidFill>
                            <a:srgbClr val="000000"/>
                          </a:solidFill>
                          <a:latin typeface="Calibri"/>
                        </a:rPr>
                        <a:t>La Roca del Vallès</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s-ES" sz="1100" b="0" i="0" u="none" strike="noStrike">
                          <a:solidFill>
                            <a:srgbClr val="000000"/>
                          </a:solidFill>
                          <a:latin typeface="Calibri"/>
                        </a:rPr>
                        <a:t>76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s-ES" sz="1100" b="0" i="0" u="none" strike="noStrike">
                        <a:solidFill>
                          <a:srgbClr val="000000"/>
                        </a:solidFill>
                        <a:latin typeface="Calibri"/>
                      </a:endParaRP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b"/>
                      <a:endParaRPr lang="es-ES" sz="1100" b="0" i="0" u="none" strike="noStrike">
                        <a:solidFill>
                          <a:srgbClr val="000000"/>
                        </a:solidFill>
                        <a:latin typeface="Calibri"/>
                      </a:endParaRPr>
                    </a:p>
                  </a:txBody>
                  <a:tcPr marL="0" marR="0" marT="0" marB="0" anchor="b">
                    <a:lnL>
                      <a:noFill/>
                    </a:lnL>
                    <a:lnR>
                      <a:noFill/>
                    </a:lnR>
                    <a:lnT>
                      <a:noFill/>
                    </a:lnT>
                    <a:lnB>
                      <a:noFill/>
                    </a:lnB>
                  </a:tcPr>
                </a:tc>
              </a:tr>
              <a:tr h="190500">
                <a:tc>
                  <a:txBody>
                    <a:bodyPr/>
                    <a:lstStyle/>
                    <a:p>
                      <a:pPr algn="l" fontAlgn="b"/>
                      <a:endParaRPr lang="es-ES" sz="1100" b="0" i="0" u="none" strike="noStrike">
                        <a:solidFill>
                          <a:srgbClr val="000000"/>
                        </a:solidFill>
                        <a:latin typeface="Calibri"/>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s-ES" sz="1100" b="0" i="0" u="none" strike="noStrike">
                        <a:solidFill>
                          <a:srgbClr val="000000"/>
                        </a:solidFill>
                        <a:latin typeface="Calibri"/>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endParaRPr lang="es-ES" sz="1100" b="0" i="0" u="none" strike="noStrike">
                        <a:solidFill>
                          <a:srgbClr val="000000"/>
                        </a:solidFill>
                        <a:latin typeface="Calibri"/>
                      </a:endParaRP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b"/>
                      <a:endParaRPr lang="es-ES" sz="1100" b="0" i="0" u="none" strike="noStrike">
                        <a:solidFill>
                          <a:srgbClr val="000000"/>
                        </a:solidFill>
                        <a:latin typeface="Calibri"/>
                      </a:endParaRP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r>
              <a:tr h="190500">
                <a:tc>
                  <a:txBody>
                    <a:bodyPr/>
                    <a:lstStyle/>
                    <a:p>
                      <a:pPr algn="l" fontAlgn="b"/>
                      <a:r>
                        <a:rPr lang="es-ES" sz="950" b="1" i="0" u="none" strike="noStrike">
                          <a:solidFill>
                            <a:srgbClr val="112277"/>
                          </a:solidFill>
                          <a:latin typeface="Arial"/>
                        </a:rPr>
                        <a:t>Centre</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es-ES" sz="950" b="1" i="0" u="none" strike="noStrike">
                          <a:solidFill>
                            <a:srgbClr val="112277"/>
                          </a:solidFill>
                          <a:latin typeface="Arial"/>
                        </a:rPr>
                        <a:t>Codi</a:t>
                      </a:r>
                      <a:br>
                        <a:rPr lang="es-ES" sz="950" b="1" i="0" u="none" strike="noStrike">
                          <a:solidFill>
                            <a:srgbClr val="112277"/>
                          </a:solidFill>
                          <a:latin typeface="Arial"/>
                        </a:rPr>
                      </a:br>
                      <a:r>
                        <a:rPr lang="es-ES" sz="950" b="1" i="0" u="none" strike="noStrike">
                          <a:solidFill>
                            <a:srgbClr val="112277"/>
                          </a:solidFill>
                          <a:latin typeface="Arial"/>
                        </a:rPr>
                        <a:t>centre</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es-ES" sz="950" b="1" i="0" u="none" strike="noStrike">
                          <a:solidFill>
                            <a:srgbClr val="112277"/>
                          </a:solidFill>
                          <a:latin typeface="Arial"/>
                        </a:rPr>
                        <a:t>Titularitat</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es-ES" sz="950" b="1" i="0" u="none" strike="noStrike">
                          <a:solidFill>
                            <a:srgbClr val="112277"/>
                          </a:solidFill>
                          <a:latin typeface="Arial"/>
                        </a:rPr>
                        <a:t>Nº de</a:t>
                      </a:r>
                      <a:br>
                        <a:rPr lang="es-ES" sz="950" b="1" i="0" u="none" strike="noStrike">
                          <a:solidFill>
                            <a:srgbClr val="112277"/>
                          </a:solidFill>
                          <a:latin typeface="Arial"/>
                        </a:rPr>
                      </a:br>
                      <a:r>
                        <a:rPr lang="es-ES" sz="950" b="1" i="0" u="none" strike="noStrike">
                          <a:solidFill>
                            <a:srgbClr val="112277"/>
                          </a:solidFill>
                          <a:latin typeface="Arial"/>
                        </a:rPr>
                        <a:t>questionaris</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r>
              <a:tr h="190500">
                <a:tc>
                  <a:txBody>
                    <a:bodyPr/>
                    <a:lstStyle/>
                    <a:p>
                      <a:pPr algn="l" fontAlgn="b"/>
                      <a:r>
                        <a:rPr lang="es-ES" sz="1100" b="0" i="0" u="none" strike="noStrike">
                          <a:solidFill>
                            <a:srgbClr val="000000"/>
                          </a:solidFill>
                          <a:latin typeface="Calibri"/>
                        </a:rPr>
                        <a:t>Institut La Roca Vallès</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s-ES" sz="1100" b="0" i="0" u="none" strike="noStrike">
                          <a:solidFill>
                            <a:srgbClr val="000000"/>
                          </a:solidFill>
                          <a:latin typeface="Calibri"/>
                        </a:rPr>
                        <a:t>8053030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s-ES" sz="1100" b="0" i="0" u="none" strike="noStrike">
                          <a:solidFill>
                            <a:srgbClr val="000000"/>
                          </a:solidFill>
                          <a:latin typeface="Calibri"/>
                        </a:rPr>
                        <a:t>Pública</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es-ES" sz="1100" b="0" i="0" u="none" strike="noStrike" dirty="0">
                          <a:solidFill>
                            <a:srgbClr val="000000"/>
                          </a:solidFill>
                          <a:latin typeface="Calibri"/>
                        </a:rPr>
                        <a:t>76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4" name="Rectangle 3"/>
          <p:cNvSpPr/>
          <p:nvPr/>
        </p:nvSpPr>
        <p:spPr>
          <a:xfrm>
            <a:off x="4292437" y="2090343"/>
            <a:ext cx="4641891" cy="2308324"/>
          </a:xfrm>
          <a:prstGeom prst="rect">
            <a:avLst/>
          </a:prstGeom>
        </p:spPr>
        <p:txBody>
          <a:bodyPr wrap="square">
            <a:spAutoFit/>
          </a:bodyPr>
          <a:lstStyle/>
          <a:p>
            <a:pPr marL="266700">
              <a:lnSpc>
                <a:spcPct val="150000"/>
              </a:lnSpc>
            </a:pPr>
            <a:r>
              <a:rPr lang="ca-ES" sz="800" dirty="0" smtClean="0">
                <a:latin typeface="Verdana" panose="020B0604030504040204" pitchFamily="34" charset="0"/>
                <a:ea typeface="Verdana" panose="020B0604030504040204" pitchFamily="34" charset="0"/>
                <a:cs typeface="Verdana" panose="020B0604030504040204" pitchFamily="34" charset="0"/>
              </a:rPr>
              <a:t>A l’annex de les taules de resultats podeu trobar la comparació del municipi amb els valors de l’agregat del conjunt de la demarcació/província:</a:t>
            </a:r>
          </a:p>
          <a:p>
            <a:pPr marL="266700">
              <a:lnSpc>
                <a:spcPct val="150000"/>
              </a:lnSpc>
            </a:pPr>
            <a:endParaRPr lang="ca-ES" sz="800" dirty="0">
              <a:latin typeface="Verdana" panose="020B0604030504040204" pitchFamily="34" charset="0"/>
              <a:ea typeface="Verdana" panose="020B0604030504040204" pitchFamily="34" charset="0"/>
              <a:cs typeface="Verdana" panose="020B0604030504040204" pitchFamily="34" charset="0"/>
            </a:endParaRPr>
          </a:p>
          <a:p>
            <a:pPr marL="266700">
              <a:lnSpc>
                <a:spcPct val="150000"/>
              </a:lnSpc>
            </a:pPr>
            <a:r>
              <a:rPr lang="ca-ES" sz="800" dirty="0" smtClean="0">
                <a:latin typeface="Verdana" panose="020B0604030504040204" pitchFamily="34" charset="0"/>
                <a:ea typeface="Verdana" panose="020B0604030504040204" pitchFamily="34" charset="0"/>
                <a:cs typeface="Verdana" panose="020B0604030504040204" pitchFamily="34" charset="0"/>
              </a:rPr>
              <a:t>Les </a:t>
            </a:r>
            <a:r>
              <a:rPr lang="ca-ES" sz="800" dirty="0">
                <a:latin typeface="Verdana" panose="020B0604030504040204" pitchFamily="34" charset="0"/>
                <a:ea typeface="Verdana" panose="020B0604030504040204" pitchFamily="34" charset="0"/>
                <a:cs typeface="Verdana" panose="020B0604030504040204" pitchFamily="34" charset="0"/>
              </a:rPr>
              <a:t>cel·les amb els valors totals per a cada categoria del municipi s’han marcat de color verd/vermell segons si el valor (%) és superior/inferior (amb significació estadística) respectivament al conjunt de la demarcació (província), sense considerar si és un valor </a:t>
            </a:r>
            <a:r>
              <a:rPr lang="ca-ES" sz="800" dirty="0" err="1">
                <a:latin typeface="Verdana" panose="020B0604030504040204" pitchFamily="34" charset="0"/>
                <a:ea typeface="Verdana" panose="020B0604030504040204" pitchFamily="34" charset="0"/>
                <a:cs typeface="Verdana" panose="020B0604030504040204" pitchFamily="34" charset="0"/>
              </a:rPr>
              <a:t>salutogènic</a:t>
            </a:r>
            <a:r>
              <a:rPr lang="ca-ES" sz="800" dirty="0">
                <a:latin typeface="Verdana" panose="020B0604030504040204" pitchFamily="34" charset="0"/>
                <a:ea typeface="Verdana" panose="020B0604030504040204" pitchFamily="34" charset="0"/>
                <a:cs typeface="Verdana" panose="020B0604030504040204" pitchFamily="34" charset="0"/>
              </a:rPr>
              <a:t>  o que expressa risc afegit.</a:t>
            </a:r>
          </a:p>
          <a:p>
            <a:pPr marL="266700">
              <a:lnSpc>
                <a:spcPct val="150000"/>
              </a:lnSpc>
            </a:pPr>
            <a:endParaRPr lang="ca-ES" sz="800" dirty="0" smtClean="0">
              <a:latin typeface="Verdana" panose="020B0604030504040204" pitchFamily="34" charset="0"/>
              <a:ea typeface="Verdana" panose="020B0604030504040204" pitchFamily="34" charset="0"/>
              <a:cs typeface="Verdana" panose="020B0604030504040204" pitchFamily="34" charset="0"/>
            </a:endParaRPr>
          </a:p>
          <a:p>
            <a:pPr marL="266700">
              <a:lnSpc>
                <a:spcPct val="150000"/>
              </a:lnSpc>
            </a:pPr>
            <a:r>
              <a:rPr lang="ca-ES" sz="800" dirty="0" smtClean="0">
                <a:latin typeface="Verdana" panose="020B0604030504040204" pitchFamily="34" charset="0"/>
                <a:ea typeface="Verdana" panose="020B0604030504040204" pitchFamily="34" charset="0"/>
                <a:cs typeface="Verdana" panose="020B0604030504040204" pitchFamily="34" charset="0"/>
              </a:rPr>
              <a:t>En </a:t>
            </a:r>
            <a:r>
              <a:rPr lang="ca-ES" sz="800" dirty="0">
                <a:latin typeface="Verdana" panose="020B0604030504040204" pitchFamily="34" charset="0"/>
                <a:ea typeface="Verdana" panose="020B0604030504040204" pitchFamily="34" charset="0"/>
                <a:cs typeface="Verdana" panose="020B0604030504040204" pitchFamily="34" charset="0"/>
              </a:rPr>
              <a:t>l’anàlisi </a:t>
            </a:r>
            <a:r>
              <a:rPr lang="ca-ES" sz="800" dirty="0" err="1">
                <a:latin typeface="Verdana" panose="020B0604030504040204" pitchFamily="34" charset="0"/>
                <a:ea typeface="Verdana" panose="020B0604030504040204" pitchFamily="34" charset="0"/>
                <a:cs typeface="Verdana" panose="020B0604030504040204" pitchFamily="34" charset="0"/>
              </a:rPr>
              <a:t>bivariada</a:t>
            </a:r>
            <a:r>
              <a:rPr lang="ca-ES" sz="800" dirty="0">
                <a:latin typeface="Verdana" panose="020B0604030504040204" pitchFamily="34" charset="0"/>
                <a:ea typeface="Verdana" panose="020B0604030504040204" pitchFamily="34" charset="0"/>
                <a:cs typeface="Verdana" panose="020B0604030504040204" pitchFamily="34" charset="0"/>
              </a:rPr>
              <a:t> segons les variables gènere, edat, tipus de centre, nivell socioeconòmic de l’alumne i origen, quan s’observen diferències estadísticament significatives s’ha marcat la cel·la de color verd/vermell segons si el valor (%) és superior/inferior al total del municipi respectivament.</a:t>
            </a:r>
            <a:endParaRPr lang="es-ES" sz="800" dirty="0">
              <a:latin typeface="Verdana" panose="020B0604030504040204" pitchFamily="34" charset="0"/>
              <a:ea typeface="Verdana" panose="020B0604030504040204" pitchFamily="34" charset="0"/>
              <a:cs typeface="Verdana" panose="020B0604030504040204" pitchFamily="34" charset="0"/>
            </a:endParaRPr>
          </a:p>
        </p:txBody>
      </p:sp>
      <p:sp>
        <p:nvSpPr>
          <p:cNvPr id="14" name="Estel de 5 puntes 13"/>
          <p:cNvSpPr/>
          <p:nvPr/>
        </p:nvSpPr>
        <p:spPr>
          <a:xfrm>
            <a:off x="166958" y="2807216"/>
            <a:ext cx="134083" cy="98175"/>
          </a:xfrm>
          <a:prstGeom prst="star5">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5" name="Estel de 5 puntes 14"/>
          <p:cNvSpPr/>
          <p:nvPr/>
        </p:nvSpPr>
        <p:spPr>
          <a:xfrm>
            <a:off x="153738" y="3008639"/>
            <a:ext cx="134083" cy="98175"/>
          </a:xfrm>
          <a:prstGeom prst="star5">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S"/>
          </a:p>
        </p:txBody>
      </p:sp>
      <p:sp>
        <p:nvSpPr>
          <p:cNvPr id="16" name="QuadreDeText 15"/>
          <p:cNvSpPr txBox="1"/>
          <p:nvPr/>
        </p:nvSpPr>
        <p:spPr>
          <a:xfrm>
            <a:off x="326767" y="2274719"/>
            <a:ext cx="3455866" cy="1354217"/>
          </a:xfrm>
          <a:prstGeom prst="rect">
            <a:avLst/>
          </a:prstGeom>
        </p:spPr>
        <p:txBody>
          <a:bodyPr vert="horz" wrap="square" lIns="0" tIns="0" rIns="0" bIns="0" rtlCol="0">
            <a:spAutoFit/>
          </a:bodyPr>
          <a:lstStyle/>
          <a:p>
            <a:pPr marL="4763"/>
            <a:r>
              <a:rPr lang="ca-ES" sz="1100" dirty="0" smtClean="0"/>
              <a:t>S’indica al llarg de la presentació  (diferències significatives):</a:t>
            </a:r>
          </a:p>
          <a:p>
            <a:pPr marL="4763"/>
            <a:endParaRPr lang="ca-ES" sz="1100" dirty="0" smtClean="0"/>
          </a:p>
          <a:p>
            <a:pPr marL="4763"/>
            <a:r>
              <a:rPr lang="ca-ES" sz="1100" dirty="0" smtClean="0"/>
              <a:t>Comparació municipi-província</a:t>
            </a:r>
          </a:p>
          <a:p>
            <a:pPr marL="4763"/>
            <a:r>
              <a:rPr lang="ca-ES" sz="1100" dirty="0"/>
              <a:t> </a:t>
            </a:r>
            <a:r>
              <a:rPr lang="ca-ES" sz="1100" dirty="0" smtClean="0"/>
              <a:t> Resultats </a:t>
            </a:r>
            <a:r>
              <a:rPr lang="ca-ES" sz="1100" dirty="0" err="1" smtClean="0"/>
              <a:t>salutogènics</a:t>
            </a:r>
            <a:r>
              <a:rPr lang="ca-ES" sz="1100" dirty="0" smtClean="0"/>
              <a:t> respecte conjunt de la província</a:t>
            </a:r>
          </a:p>
          <a:p>
            <a:pPr marL="4763"/>
            <a:r>
              <a:rPr lang="ca-ES" sz="1100" dirty="0" smtClean="0"/>
              <a:t>  Resultats amb més risc respecte conjunt de la província</a:t>
            </a:r>
          </a:p>
          <a:p>
            <a:pPr marL="4763"/>
            <a:endParaRPr lang="ca-ES" sz="1100" dirty="0"/>
          </a:p>
          <a:p>
            <a:pPr marL="4763"/>
            <a:endParaRPr lang="ca-ES" sz="1100" dirty="0"/>
          </a:p>
          <a:p>
            <a:pPr marL="4763"/>
            <a:endParaRPr lang="es-ES" sz="1100" dirty="0" smtClean="0"/>
          </a:p>
        </p:txBody>
      </p:sp>
    </p:spTree>
    <p:extLst>
      <p:ext uri="{BB962C8B-B14F-4D97-AF65-F5344CB8AC3E}">
        <p14:creationId xmlns:p14="http://schemas.microsoft.com/office/powerpoint/2010/main" val="208813715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90</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ALIMENTACIÓ I DIETA</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2543336244"/>
              </p:ext>
            </p:extLst>
          </p:nvPr>
        </p:nvGraphicFramePr>
        <p:xfrm>
          <a:off x="720000" y="1152000"/>
          <a:ext cx="7704002" cy="3150003"/>
        </p:xfrm>
        <a:graphic>
          <a:graphicData uri="http://schemas.openxmlformats.org/drawingml/2006/table">
            <a:tbl>
              <a:tblPr/>
              <a:tblGrid>
                <a:gridCol w="1443644">
                  <a:extLst>
                    <a:ext uri="{9D8B030D-6E8A-4147-A177-3AD203B41FA5}">
                      <a16:colId xmlns:a16="http://schemas.microsoft.com/office/drawing/2014/main" xmlns="" val="2090481180"/>
                    </a:ext>
                  </a:extLst>
                </a:gridCol>
                <a:gridCol w="335254">
                  <a:extLst>
                    <a:ext uri="{9D8B030D-6E8A-4147-A177-3AD203B41FA5}">
                      <a16:colId xmlns:a16="http://schemas.microsoft.com/office/drawing/2014/main" xmlns="" val="2326934792"/>
                    </a:ext>
                  </a:extLst>
                </a:gridCol>
                <a:gridCol w="294202">
                  <a:extLst>
                    <a:ext uri="{9D8B030D-6E8A-4147-A177-3AD203B41FA5}">
                      <a16:colId xmlns:a16="http://schemas.microsoft.com/office/drawing/2014/main" xmlns="" val="1127195978"/>
                    </a:ext>
                  </a:extLst>
                </a:gridCol>
                <a:gridCol w="109471">
                  <a:extLst>
                    <a:ext uri="{9D8B030D-6E8A-4147-A177-3AD203B41FA5}">
                      <a16:colId xmlns:a16="http://schemas.microsoft.com/office/drawing/2014/main" xmlns="" val="3880753164"/>
                    </a:ext>
                  </a:extLst>
                </a:gridCol>
                <a:gridCol w="355780">
                  <a:extLst>
                    <a:ext uri="{9D8B030D-6E8A-4147-A177-3AD203B41FA5}">
                      <a16:colId xmlns:a16="http://schemas.microsoft.com/office/drawing/2014/main" xmlns="" val="410202238"/>
                    </a:ext>
                  </a:extLst>
                </a:gridCol>
                <a:gridCol w="355780">
                  <a:extLst>
                    <a:ext uri="{9D8B030D-6E8A-4147-A177-3AD203B41FA5}">
                      <a16:colId xmlns:a16="http://schemas.microsoft.com/office/drawing/2014/main" xmlns="" val="1641325121"/>
                    </a:ext>
                  </a:extLst>
                </a:gridCol>
                <a:gridCol w="109471">
                  <a:extLst>
                    <a:ext uri="{9D8B030D-6E8A-4147-A177-3AD203B41FA5}">
                      <a16:colId xmlns:a16="http://schemas.microsoft.com/office/drawing/2014/main" xmlns="" val="252272971"/>
                    </a:ext>
                  </a:extLst>
                </a:gridCol>
                <a:gridCol w="355780">
                  <a:extLst>
                    <a:ext uri="{9D8B030D-6E8A-4147-A177-3AD203B41FA5}">
                      <a16:colId xmlns:a16="http://schemas.microsoft.com/office/drawing/2014/main" xmlns="" val="3278161276"/>
                    </a:ext>
                  </a:extLst>
                </a:gridCol>
                <a:gridCol w="355780">
                  <a:extLst>
                    <a:ext uri="{9D8B030D-6E8A-4147-A177-3AD203B41FA5}">
                      <a16:colId xmlns:a16="http://schemas.microsoft.com/office/drawing/2014/main" xmlns="" val="1605312898"/>
                    </a:ext>
                  </a:extLst>
                </a:gridCol>
                <a:gridCol w="355780">
                  <a:extLst>
                    <a:ext uri="{9D8B030D-6E8A-4147-A177-3AD203B41FA5}">
                      <a16:colId xmlns:a16="http://schemas.microsoft.com/office/drawing/2014/main" xmlns="" val="4192456876"/>
                    </a:ext>
                  </a:extLst>
                </a:gridCol>
                <a:gridCol w="355780">
                  <a:extLst>
                    <a:ext uri="{9D8B030D-6E8A-4147-A177-3AD203B41FA5}">
                      <a16:colId xmlns:a16="http://schemas.microsoft.com/office/drawing/2014/main" xmlns="" val="1778512374"/>
                    </a:ext>
                  </a:extLst>
                </a:gridCol>
                <a:gridCol w="109471">
                  <a:extLst>
                    <a:ext uri="{9D8B030D-6E8A-4147-A177-3AD203B41FA5}">
                      <a16:colId xmlns:a16="http://schemas.microsoft.com/office/drawing/2014/main" xmlns="" val="3842293609"/>
                    </a:ext>
                  </a:extLst>
                </a:gridCol>
                <a:gridCol w="355780">
                  <a:extLst>
                    <a:ext uri="{9D8B030D-6E8A-4147-A177-3AD203B41FA5}">
                      <a16:colId xmlns:a16="http://schemas.microsoft.com/office/drawing/2014/main" xmlns="" val="1027766282"/>
                    </a:ext>
                  </a:extLst>
                </a:gridCol>
                <a:gridCol w="355780">
                  <a:extLst>
                    <a:ext uri="{9D8B030D-6E8A-4147-A177-3AD203B41FA5}">
                      <a16:colId xmlns:a16="http://schemas.microsoft.com/office/drawing/2014/main" xmlns="" val="2677583905"/>
                    </a:ext>
                  </a:extLst>
                </a:gridCol>
                <a:gridCol w="109471">
                  <a:extLst>
                    <a:ext uri="{9D8B030D-6E8A-4147-A177-3AD203B41FA5}">
                      <a16:colId xmlns:a16="http://schemas.microsoft.com/office/drawing/2014/main" xmlns="" val="3491363100"/>
                    </a:ext>
                  </a:extLst>
                </a:gridCol>
                <a:gridCol w="355780">
                  <a:extLst>
                    <a:ext uri="{9D8B030D-6E8A-4147-A177-3AD203B41FA5}">
                      <a16:colId xmlns:a16="http://schemas.microsoft.com/office/drawing/2014/main" xmlns="" val="464476087"/>
                    </a:ext>
                  </a:extLst>
                </a:gridCol>
                <a:gridCol w="355780">
                  <a:extLst>
                    <a:ext uri="{9D8B030D-6E8A-4147-A177-3AD203B41FA5}">
                      <a16:colId xmlns:a16="http://schemas.microsoft.com/office/drawing/2014/main" xmlns="" val="2485767346"/>
                    </a:ext>
                  </a:extLst>
                </a:gridCol>
                <a:gridCol w="355780">
                  <a:extLst>
                    <a:ext uri="{9D8B030D-6E8A-4147-A177-3AD203B41FA5}">
                      <a16:colId xmlns:a16="http://schemas.microsoft.com/office/drawing/2014/main" xmlns="" val="2384820241"/>
                    </a:ext>
                  </a:extLst>
                </a:gridCol>
                <a:gridCol w="109471">
                  <a:extLst>
                    <a:ext uri="{9D8B030D-6E8A-4147-A177-3AD203B41FA5}">
                      <a16:colId xmlns:a16="http://schemas.microsoft.com/office/drawing/2014/main" xmlns="" val="988403381"/>
                    </a:ext>
                  </a:extLst>
                </a:gridCol>
                <a:gridCol w="389989">
                  <a:extLst>
                    <a:ext uri="{9D8B030D-6E8A-4147-A177-3AD203B41FA5}">
                      <a16:colId xmlns:a16="http://schemas.microsoft.com/office/drawing/2014/main" xmlns="" val="2671673531"/>
                    </a:ext>
                  </a:extLst>
                </a:gridCol>
                <a:gridCol w="389989">
                  <a:extLst>
                    <a:ext uri="{9D8B030D-6E8A-4147-A177-3AD203B41FA5}">
                      <a16:colId xmlns:a16="http://schemas.microsoft.com/office/drawing/2014/main" xmlns="" val="3039374590"/>
                    </a:ext>
                  </a:extLst>
                </a:gridCol>
                <a:gridCol w="389989">
                  <a:extLst>
                    <a:ext uri="{9D8B030D-6E8A-4147-A177-3AD203B41FA5}">
                      <a16:colId xmlns:a16="http://schemas.microsoft.com/office/drawing/2014/main" xmlns="" val="4264469906"/>
                    </a:ext>
                  </a:extLst>
                </a:gridCol>
              </a:tblGrid>
              <a:tr h="132668">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474775375"/>
                  </a:ext>
                </a:extLst>
              </a:tr>
              <a:tr h="265335">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608989890"/>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34175514"/>
                  </a:ext>
                </a:extLst>
              </a:tr>
              <a:tr h="137600">
                <a:tc>
                  <a:txBody>
                    <a:bodyPr/>
                    <a:lstStyle/>
                    <a:p>
                      <a:pPr algn="l" fontAlgn="b"/>
                      <a:r>
                        <a:rPr lang="ca-ES" sz="700" b="1" i="0" u="none" strike="noStrike">
                          <a:solidFill>
                            <a:srgbClr val="112277"/>
                          </a:solidFill>
                          <a:effectLst/>
                          <a:latin typeface="Calibri" panose="020F0502020204030204" pitchFamily="34" charset="0"/>
                        </a:rPr>
                        <a:t>Consum de pastes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62407739"/>
                  </a:ext>
                </a:extLst>
              </a:tr>
              <a:tr h="137600">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658648179"/>
                  </a:ext>
                </a:extLst>
              </a:tr>
              <a:tr h="137600">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735065031"/>
                  </a:ext>
                </a:extLst>
              </a:tr>
              <a:tr h="137600">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77737908"/>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2697169"/>
                  </a:ext>
                </a:extLst>
              </a:tr>
              <a:tr h="13760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22410913"/>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37623435"/>
                  </a:ext>
                </a:extLst>
              </a:tr>
              <a:tr h="137600">
                <a:tc>
                  <a:txBody>
                    <a:bodyPr/>
                    <a:lstStyle/>
                    <a:p>
                      <a:pPr algn="l" fontAlgn="b"/>
                      <a:r>
                        <a:rPr lang="ca-ES" sz="700" b="1" i="0" u="none" strike="noStrike">
                          <a:solidFill>
                            <a:srgbClr val="112277"/>
                          </a:solidFill>
                          <a:effectLst/>
                          <a:latin typeface="Calibri" panose="020F0502020204030204" pitchFamily="34" charset="0"/>
                        </a:rPr>
                        <a:t>Consum de snacks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251335455"/>
                  </a:ext>
                </a:extLst>
              </a:tr>
              <a:tr h="137600">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649776119"/>
                  </a:ext>
                </a:extLst>
              </a:tr>
              <a:tr h="137600">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9301509"/>
                  </a:ext>
                </a:extLst>
              </a:tr>
              <a:tr h="137600">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70,0%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077577210"/>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64542381"/>
                  </a:ext>
                </a:extLst>
              </a:tr>
              <a:tr h="13760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40275080"/>
                  </a:ext>
                </a:extLst>
              </a:tr>
              <a:tr h="13760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18767276"/>
                  </a:ext>
                </a:extLst>
              </a:tr>
              <a:tr h="137600">
                <a:tc>
                  <a:txBody>
                    <a:bodyPr/>
                    <a:lstStyle/>
                    <a:p>
                      <a:pPr algn="l" fontAlgn="b"/>
                      <a:r>
                        <a:rPr lang="ca-ES" sz="700" b="1" i="0" u="none" strike="noStrike">
                          <a:solidFill>
                            <a:srgbClr val="112277"/>
                          </a:solidFill>
                          <a:effectLst/>
                          <a:latin typeface="Calibri" panose="020F0502020204030204" pitchFamily="34" charset="0"/>
                        </a:rPr>
                        <a:t>Consum de menjar ràpid</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866368936"/>
                  </a:ext>
                </a:extLst>
              </a:tr>
              <a:tr h="137600">
                <a:tc>
                  <a:txBody>
                    <a:bodyPr/>
                    <a:lstStyle/>
                    <a:p>
                      <a:pPr algn="l" fontAlgn="b"/>
                      <a:r>
                        <a:rPr lang="ca-ES" sz="700" b="0" i="0" u="none" strike="noStrike">
                          <a:solidFill>
                            <a:srgbClr val="000000"/>
                          </a:solidFill>
                          <a:effectLst/>
                          <a:latin typeface="Calibri" panose="020F0502020204030204" pitchFamily="34" charset="0"/>
                        </a:rPr>
                        <a:t>Diàriament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091198004"/>
                  </a:ext>
                </a:extLst>
              </a:tr>
              <a:tr h="137600">
                <a:tc>
                  <a:txBody>
                    <a:bodyPr/>
                    <a:lstStyle/>
                    <a:p>
                      <a:pPr algn="l" fontAlgn="b"/>
                      <a:r>
                        <a:rPr lang="ca-ES" sz="700" b="0" i="0" u="none" strike="noStrike">
                          <a:solidFill>
                            <a:srgbClr val="000000"/>
                          </a:solidFill>
                          <a:effectLst/>
                          <a:latin typeface="Calibri" panose="020F0502020204030204" pitchFamily="34" charset="0"/>
                        </a:rPr>
                        <a:t>Setmanalment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82065227"/>
                  </a:ext>
                </a:extLst>
              </a:tr>
              <a:tr h="137600">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610903478"/>
                  </a:ext>
                </a:extLst>
              </a:tr>
              <a:tr h="13760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73316071"/>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fr-FR" sz="800" dirty="0">
                <a:solidFill>
                  <a:srgbClr val="000000"/>
                </a:solidFill>
                <a:latin typeface="Calibri" panose="020F0502020204030204" pitchFamily="34" charset="0"/>
              </a:rPr>
              <a:t>Q23. Quantes vegades has pres els següents productes en els darrers 7 dies?</a:t>
            </a:r>
            <a:r>
              <a:rPr lang="fr-FR" dirty="0"/>
              <a:t> </a:t>
            </a:r>
            <a:endParaRPr lang="ca-ES" dirty="0"/>
          </a:p>
        </p:txBody>
      </p:sp>
    </p:spTree>
    <p:extLst>
      <p:ext uri="{BB962C8B-B14F-4D97-AF65-F5344CB8AC3E}">
        <p14:creationId xmlns:p14="http://schemas.microsoft.com/office/powerpoint/2010/main" val="339683835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91</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ALIMENTACIÓ I DIETA</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7820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909497343"/>
              </p:ext>
            </p:extLst>
          </p:nvPr>
        </p:nvGraphicFramePr>
        <p:xfrm>
          <a:off x="720000" y="1152000"/>
          <a:ext cx="7704002" cy="3150000"/>
        </p:xfrm>
        <a:graphic>
          <a:graphicData uri="http://schemas.openxmlformats.org/drawingml/2006/table">
            <a:tbl>
              <a:tblPr/>
              <a:tblGrid>
                <a:gridCol w="1443644">
                  <a:extLst>
                    <a:ext uri="{9D8B030D-6E8A-4147-A177-3AD203B41FA5}">
                      <a16:colId xmlns:a16="http://schemas.microsoft.com/office/drawing/2014/main" xmlns="" val="3444838720"/>
                    </a:ext>
                  </a:extLst>
                </a:gridCol>
                <a:gridCol w="335254">
                  <a:extLst>
                    <a:ext uri="{9D8B030D-6E8A-4147-A177-3AD203B41FA5}">
                      <a16:colId xmlns:a16="http://schemas.microsoft.com/office/drawing/2014/main" xmlns="" val="2325071087"/>
                    </a:ext>
                  </a:extLst>
                </a:gridCol>
                <a:gridCol w="294202">
                  <a:extLst>
                    <a:ext uri="{9D8B030D-6E8A-4147-A177-3AD203B41FA5}">
                      <a16:colId xmlns:a16="http://schemas.microsoft.com/office/drawing/2014/main" xmlns="" val="3588757323"/>
                    </a:ext>
                  </a:extLst>
                </a:gridCol>
                <a:gridCol w="109471">
                  <a:extLst>
                    <a:ext uri="{9D8B030D-6E8A-4147-A177-3AD203B41FA5}">
                      <a16:colId xmlns:a16="http://schemas.microsoft.com/office/drawing/2014/main" xmlns="" val="1122327486"/>
                    </a:ext>
                  </a:extLst>
                </a:gridCol>
                <a:gridCol w="355780">
                  <a:extLst>
                    <a:ext uri="{9D8B030D-6E8A-4147-A177-3AD203B41FA5}">
                      <a16:colId xmlns:a16="http://schemas.microsoft.com/office/drawing/2014/main" xmlns="" val="1732097980"/>
                    </a:ext>
                  </a:extLst>
                </a:gridCol>
                <a:gridCol w="355780">
                  <a:extLst>
                    <a:ext uri="{9D8B030D-6E8A-4147-A177-3AD203B41FA5}">
                      <a16:colId xmlns:a16="http://schemas.microsoft.com/office/drawing/2014/main" xmlns="" val="1801828361"/>
                    </a:ext>
                  </a:extLst>
                </a:gridCol>
                <a:gridCol w="109471">
                  <a:extLst>
                    <a:ext uri="{9D8B030D-6E8A-4147-A177-3AD203B41FA5}">
                      <a16:colId xmlns:a16="http://schemas.microsoft.com/office/drawing/2014/main" xmlns="" val="2013898263"/>
                    </a:ext>
                  </a:extLst>
                </a:gridCol>
                <a:gridCol w="355780">
                  <a:extLst>
                    <a:ext uri="{9D8B030D-6E8A-4147-A177-3AD203B41FA5}">
                      <a16:colId xmlns:a16="http://schemas.microsoft.com/office/drawing/2014/main" xmlns="" val="4244880891"/>
                    </a:ext>
                  </a:extLst>
                </a:gridCol>
                <a:gridCol w="355780">
                  <a:extLst>
                    <a:ext uri="{9D8B030D-6E8A-4147-A177-3AD203B41FA5}">
                      <a16:colId xmlns:a16="http://schemas.microsoft.com/office/drawing/2014/main" xmlns="" val="2187746822"/>
                    </a:ext>
                  </a:extLst>
                </a:gridCol>
                <a:gridCol w="355780">
                  <a:extLst>
                    <a:ext uri="{9D8B030D-6E8A-4147-A177-3AD203B41FA5}">
                      <a16:colId xmlns:a16="http://schemas.microsoft.com/office/drawing/2014/main" xmlns="" val="2390870506"/>
                    </a:ext>
                  </a:extLst>
                </a:gridCol>
                <a:gridCol w="355780">
                  <a:extLst>
                    <a:ext uri="{9D8B030D-6E8A-4147-A177-3AD203B41FA5}">
                      <a16:colId xmlns:a16="http://schemas.microsoft.com/office/drawing/2014/main" xmlns="" val="513621189"/>
                    </a:ext>
                  </a:extLst>
                </a:gridCol>
                <a:gridCol w="109471">
                  <a:extLst>
                    <a:ext uri="{9D8B030D-6E8A-4147-A177-3AD203B41FA5}">
                      <a16:colId xmlns:a16="http://schemas.microsoft.com/office/drawing/2014/main" xmlns="" val="642850810"/>
                    </a:ext>
                  </a:extLst>
                </a:gridCol>
                <a:gridCol w="355780">
                  <a:extLst>
                    <a:ext uri="{9D8B030D-6E8A-4147-A177-3AD203B41FA5}">
                      <a16:colId xmlns:a16="http://schemas.microsoft.com/office/drawing/2014/main" xmlns="" val="2460368687"/>
                    </a:ext>
                  </a:extLst>
                </a:gridCol>
                <a:gridCol w="355780">
                  <a:extLst>
                    <a:ext uri="{9D8B030D-6E8A-4147-A177-3AD203B41FA5}">
                      <a16:colId xmlns:a16="http://schemas.microsoft.com/office/drawing/2014/main" xmlns="" val="434821327"/>
                    </a:ext>
                  </a:extLst>
                </a:gridCol>
                <a:gridCol w="109471">
                  <a:extLst>
                    <a:ext uri="{9D8B030D-6E8A-4147-A177-3AD203B41FA5}">
                      <a16:colId xmlns:a16="http://schemas.microsoft.com/office/drawing/2014/main" xmlns="" val="595673600"/>
                    </a:ext>
                  </a:extLst>
                </a:gridCol>
                <a:gridCol w="355780">
                  <a:extLst>
                    <a:ext uri="{9D8B030D-6E8A-4147-A177-3AD203B41FA5}">
                      <a16:colId xmlns:a16="http://schemas.microsoft.com/office/drawing/2014/main" xmlns="" val="143123704"/>
                    </a:ext>
                  </a:extLst>
                </a:gridCol>
                <a:gridCol w="355780">
                  <a:extLst>
                    <a:ext uri="{9D8B030D-6E8A-4147-A177-3AD203B41FA5}">
                      <a16:colId xmlns:a16="http://schemas.microsoft.com/office/drawing/2014/main" xmlns="" val="1215465485"/>
                    </a:ext>
                  </a:extLst>
                </a:gridCol>
                <a:gridCol w="355780">
                  <a:extLst>
                    <a:ext uri="{9D8B030D-6E8A-4147-A177-3AD203B41FA5}">
                      <a16:colId xmlns:a16="http://schemas.microsoft.com/office/drawing/2014/main" xmlns="" val="416270378"/>
                    </a:ext>
                  </a:extLst>
                </a:gridCol>
                <a:gridCol w="109471">
                  <a:extLst>
                    <a:ext uri="{9D8B030D-6E8A-4147-A177-3AD203B41FA5}">
                      <a16:colId xmlns:a16="http://schemas.microsoft.com/office/drawing/2014/main" xmlns="" val="2146347820"/>
                    </a:ext>
                  </a:extLst>
                </a:gridCol>
                <a:gridCol w="389989">
                  <a:extLst>
                    <a:ext uri="{9D8B030D-6E8A-4147-A177-3AD203B41FA5}">
                      <a16:colId xmlns:a16="http://schemas.microsoft.com/office/drawing/2014/main" xmlns="" val="338583574"/>
                    </a:ext>
                  </a:extLst>
                </a:gridCol>
                <a:gridCol w="389989">
                  <a:extLst>
                    <a:ext uri="{9D8B030D-6E8A-4147-A177-3AD203B41FA5}">
                      <a16:colId xmlns:a16="http://schemas.microsoft.com/office/drawing/2014/main" xmlns="" val="3062445207"/>
                    </a:ext>
                  </a:extLst>
                </a:gridCol>
                <a:gridCol w="389989">
                  <a:extLst>
                    <a:ext uri="{9D8B030D-6E8A-4147-A177-3AD203B41FA5}">
                      <a16:colId xmlns:a16="http://schemas.microsoft.com/office/drawing/2014/main" xmlns="" val="4229533140"/>
                    </a:ext>
                  </a:extLst>
                </a:gridCol>
              </a:tblGrid>
              <a:tr h="145368">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2355122115"/>
                  </a:ext>
                </a:extLst>
              </a:tr>
              <a:tr h="290736">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802926416"/>
                  </a:ext>
                </a:extLst>
              </a:tr>
              <a:tr h="15077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23710209"/>
                  </a:ext>
                </a:extLst>
              </a:tr>
              <a:tr h="150772">
                <a:tc>
                  <a:txBody>
                    <a:bodyPr/>
                    <a:lstStyle/>
                    <a:p>
                      <a:pPr algn="l" fontAlgn="b"/>
                      <a:r>
                        <a:rPr lang="ca-ES" sz="700" b="1" i="0" u="none" strike="noStrike">
                          <a:solidFill>
                            <a:srgbClr val="112277"/>
                          </a:solidFill>
                          <a:effectLst/>
                          <a:latin typeface="Calibri" panose="020F0502020204030204" pitchFamily="34" charset="0"/>
                        </a:rPr>
                        <a:t>Dieta actualment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145066633"/>
                  </a:ext>
                </a:extLst>
              </a:tr>
              <a:tr h="150772">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13,0%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661355150"/>
                  </a:ext>
                </a:extLst>
              </a:tr>
              <a:tr h="150772">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86,0%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97,2%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93,8%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95,1%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606269716"/>
                  </a:ext>
                </a:extLst>
              </a:tr>
              <a:tr h="15077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85904522"/>
                  </a:ext>
                </a:extLst>
              </a:tr>
              <a:tr h="15077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283229285"/>
                  </a:ext>
                </a:extLst>
              </a:tr>
              <a:tr h="15077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33559506"/>
                  </a:ext>
                </a:extLst>
              </a:tr>
              <a:tr h="150772">
                <a:tc>
                  <a:txBody>
                    <a:bodyPr/>
                    <a:lstStyle/>
                    <a:p>
                      <a:pPr algn="l" fontAlgn="b"/>
                      <a:r>
                        <a:rPr lang="ca-ES" sz="700" b="1" i="0" u="none" strike="noStrike">
                          <a:solidFill>
                            <a:srgbClr val="112277"/>
                          </a:solidFill>
                          <a:effectLst/>
                          <a:latin typeface="Calibri" panose="020F0502020204030204" pitchFamily="34" charset="0"/>
                        </a:rPr>
                        <a:t>Dieta alguna vegada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670941433"/>
                  </a:ext>
                </a:extLst>
              </a:tr>
              <a:tr h="150772">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926714129"/>
                  </a:ext>
                </a:extLst>
              </a:tr>
              <a:tr h="150772">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86,1%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73,8%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988473338"/>
                  </a:ext>
                </a:extLst>
              </a:tr>
              <a:tr h="15077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240299979"/>
                  </a:ext>
                </a:extLst>
              </a:tr>
              <a:tr h="150772">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72730902"/>
                  </a:ext>
                </a:extLst>
              </a:tr>
              <a:tr h="15077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46372498"/>
                  </a:ext>
                </a:extLst>
              </a:tr>
              <a:tr h="150772">
                <a:tc>
                  <a:txBody>
                    <a:bodyPr/>
                    <a:lstStyle/>
                    <a:p>
                      <a:pPr algn="l" fontAlgn="b"/>
                      <a:r>
                        <a:rPr lang="ca-ES" sz="700" b="1" i="0" u="none" strike="noStrike">
                          <a:solidFill>
                            <a:srgbClr val="112277"/>
                          </a:solidFill>
                          <a:effectLst/>
                          <a:latin typeface="Calibri" panose="020F0502020204030204" pitchFamily="34" charset="0"/>
                        </a:rPr>
                        <a:t>Dieta supervisada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952845877"/>
                  </a:ext>
                </a:extLst>
              </a:tr>
              <a:tr h="150772">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169039548"/>
                  </a:ext>
                </a:extLst>
              </a:tr>
              <a:tr h="150772">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70791973"/>
                  </a:ext>
                </a:extLst>
              </a:tr>
              <a:tr h="150772">
                <a:tc>
                  <a:txBody>
                    <a:bodyPr/>
                    <a:lstStyle/>
                    <a:p>
                      <a:pPr algn="l" fontAlgn="b"/>
                      <a:r>
                        <a:rPr lang="ca-ES" sz="700" b="0" i="0" u="none" strike="noStrike">
                          <a:solidFill>
                            <a:srgbClr val="000000"/>
                          </a:solidFill>
                          <a:effectLst/>
                          <a:latin typeface="Calibri" panose="020F0502020204030204" pitchFamily="34" charset="0"/>
                        </a:rPr>
                        <a:t>No he fet mai cap dieta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82699366"/>
                  </a:ext>
                </a:extLst>
              </a:tr>
              <a:tr h="15077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46811451"/>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1731536194"/>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736067972"/>
                    </a:ext>
                  </a:extLst>
                </a:gridCol>
              </a:tblGrid>
              <a:tr h="118800">
                <a:tc>
                  <a:txBody>
                    <a:bodyPr/>
                    <a:lstStyle/>
                    <a:p>
                      <a:pPr algn="l" fontAlgn="b"/>
                      <a:r>
                        <a:rPr lang="ca-ES" sz="700" b="0" i="0" u="none" strike="noStrike">
                          <a:solidFill>
                            <a:srgbClr val="000000"/>
                          </a:solidFill>
                          <a:effectLst/>
                          <a:latin typeface="Calibri" panose="020F0502020204030204" pitchFamily="34" charset="0"/>
                        </a:rPr>
                        <a:t>Q24. Fas o has fet alguna vegada dieta per aprimar-te?</a:t>
                      </a:r>
                    </a:p>
                  </a:txBody>
                  <a:tcPr marL="0" marR="0" marT="0" marB="0" anchor="b">
                    <a:lnL>
                      <a:noFill/>
                    </a:lnL>
                    <a:lnR>
                      <a:noFill/>
                    </a:lnR>
                    <a:lnT>
                      <a:noFill/>
                    </a:lnT>
                    <a:lnB>
                      <a:noFill/>
                    </a:lnB>
                  </a:tcPr>
                </a:tc>
                <a:extLst>
                  <a:ext uri="{0D108BD9-81ED-4DB2-BD59-A6C34878D82A}">
                    <a16:rowId xmlns:a16="http://schemas.microsoft.com/office/drawing/2014/main" xmlns="" val="3946853981"/>
                  </a:ext>
                </a:extLst>
              </a:tr>
              <a:tr h="118800">
                <a:tc>
                  <a:txBody>
                    <a:bodyPr/>
                    <a:lstStyle/>
                    <a:p>
                      <a:pPr algn="l" fontAlgn="b"/>
                      <a:r>
                        <a:rPr lang="ca-ES" sz="700" b="0" i="0" u="none" strike="noStrike" dirty="0">
                          <a:solidFill>
                            <a:srgbClr val="000000"/>
                          </a:solidFill>
                          <a:effectLst/>
                          <a:latin typeface="Calibri" panose="020F0502020204030204" pitchFamily="34" charset="0"/>
                        </a:rPr>
                        <a:t>Q25. Ha estat sempre sota la supervisió d'un professional de la salut?</a:t>
                      </a:r>
                    </a:p>
                  </a:txBody>
                  <a:tcPr marL="0" marR="0" marT="0" marB="0" anchor="b">
                    <a:lnL>
                      <a:noFill/>
                    </a:lnL>
                    <a:lnR>
                      <a:noFill/>
                    </a:lnR>
                    <a:lnT>
                      <a:noFill/>
                    </a:lnT>
                    <a:lnB>
                      <a:noFill/>
                    </a:lnB>
                  </a:tcPr>
                </a:tc>
                <a:extLst>
                  <a:ext uri="{0D108BD9-81ED-4DB2-BD59-A6C34878D82A}">
                    <a16:rowId xmlns:a16="http://schemas.microsoft.com/office/drawing/2014/main" xmlns="" val="4204391275"/>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92</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LLEURE</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6981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500107818"/>
              </p:ext>
            </p:extLst>
          </p:nvPr>
        </p:nvGraphicFramePr>
        <p:xfrm>
          <a:off x="720000" y="1152000"/>
          <a:ext cx="7704006" cy="3149994"/>
        </p:xfrm>
        <a:graphic>
          <a:graphicData uri="http://schemas.openxmlformats.org/drawingml/2006/table">
            <a:tbl>
              <a:tblPr/>
              <a:tblGrid>
                <a:gridCol w="1443644">
                  <a:extLst>
                    <a:ext uri="{9D8B030D-6E8A-4147-A177-3AD203B41FA5}">
                      <a16:colId xmlns:a16="http://schemas.microsoft.com/office/drawing/2014/main" xmlns="" val="3567976364"/>
                    </a:ext>
                  </a:extLst>
                </a:gridCol>
                <a:gridCol w="335254">
                  <a:extLst>
                    <a:ext uri="{9D8B030D-6E8A-4147-A177-3AD203B41FA5}">
                      <a16:colId xmlns:a16="http://schemas.microsoft.com/office/drawing/2014/main" xmlns="" val="3437782855"/>
                    </a:ext>
                  </a:extLst>
                </a:gridCol>
                <a:gridCol w="294203">
                  <a:extLst>
                    <a:ext uri="{9D8B030D-6E8A-4147-A177-3AD203B41FA5}">
                      <a16:colId xmlns:a16="http://schemas.microsoft.com/office/drawing/2014/main" xmlns="" val="2351998103"/>
                    </a:ext>
                  </a:extLst>
                </a:gridCol>
                <a:gridCol w="109471">
                  <a:extLst>
                    <a:ext uri="{9D8B030D-6E8A-4147-A177-3AD203B41FA5}">
                      <a16:colId xmlns:a16="http://schemas.microsoft.com/office/drawing/2014/main" xmlns="" val="1990946094"/>
                    </a:ext>
                  </a:extLst>
                </a:gridCol>
                <a:gridCol w="355780">
                  <a:extLst>
                    <a:ext uri="{9D8B030D-6E8A-4147-A177-3AD203B41FA5}">
                      <a16:colId xmlns:a16="http://schemas.microsoft.com/office/drawing/2014/main" xmlns="" val="1818519315"/>
                    </a:ext>
                  </a:extLst>
                </a:gridCol>
                <a:gridCol w="355780">
                  <a:extLst>
                    <a:ext uri="{9D8B030D-6E8A-4147-A177-3AD203B41FA5}">
                      <a16:colId xmlns:a16="http://schemas.microsoft.com/office/drawing/2014/main" xmlns="" val="1476536163"/>
                    </a:ext>
                  </a:extLst>
                </a:gridCol>
                <a:gridCol w="109471">
                  <a:extLst>
                    <a:ext uri="{9D8B030D-6E8A-4147-A177-3AD203B41FA5}">
                      <a16:colId xmlns:a16="http://schemas.microsoft.com/office/drawing/2014/main" xmlns="" val="1547653393"/>
                    </a:ext>
                  </a:extLst>
                </a:gridCol>
                <a:gridCol w="355780">
                  <a:extLst>
                    <a:ext uri="{9D8B030D-6E8A-4147-A177-3AD203B41FA5}">
                      <a16:colId xmlns:a16="http://schemas.microsoft.com/office/drawing/2014/main" xmlns="" val="125221489"/>
                    </a:ext>
                  </a:extLst>
                </a:gridCol>
                <a:gridCol w="355780">
                  <a:extLst>
                    <a:ext uri="{9D8B030D-6E8A-4147-A177-3AD203B41FA5}">
                      <a16:colId xmlns:a16="http://schemas.microsoft.com/office/drawing/2014/main" xmlns="" val="986556126"/>
                    </a:ext>
                  </a:extLst>
                </a:gridCol>
                <a:gridCol w="355780">
                  <a:extLst>
                    <a:ext uri="{9D8B030D-6E8A-4147-A177-3AD203B41FA5}">
                      <a16:colId xmlns:a16="http://schemas.microsoft.com/office/drawing/2014/main" xmlns="" val="1982111743"/>
                    </a:ext>
                  </a:extLst>
                </a:gridCol>
                <a:gridCol w="355780">
                  <a:extLst>
                    <a:ext uri="{9D8B030D-6E8A-4147-A177-3AD203B41FA5}">
                      <a16:colId xmlns:a16="http://schemas.microsoft.com/office/drawing/2014/main" xmlns="" val="1519536572"/>
                    </a:ext>
                  </a:extLst>
                </a:gridCol>
                <a:gridCol w="109471">
                  <a:extLst>
                    <a:ext uri="{9D8B030D-6E8A-4147-A177-3AD203B41FA5}">
                      <a16:colId xmlns:a16="http://schemas.microsoft.com/office/drawing/2014/main" xmlns="" val="194977619"/>
                    </a:ext>
                  </a:extLst>
                </a:gridCol>
                <a:gridCol w="355780">
                  <a:extLst>
                    <a:ext uri="{9D8B030D-6E8A-4147-A177-3AD203B41FA5}">
                      <a16:colId xmlns:a16="http://schemas.microsoft.com/office/drawing/2014/main" xmlns="" val="3593712156"/>
                    </a:ext>
                  </a:extLst>
                </a:gridCol>
                <a:gridCol w="355780">
                  <a:extLst>
                    <a:ext uri="{9D8B030D-6E8A-4147-A177-3AD203B41FA5}">
                      <a16:colId xmlns:a16="http://schemas.microsoft.com/office/drawing/2014/main" xmlns="" val="1294126678"/>
                    </a:ext>
                  </a:extLst>
                </a:gridCol>
                <a:gridCol w="109471">
                  <a:extLst>
                    <a:ext uri="{9D8B030D-6E8A-4147-A177-3AD203B41FA5}">
                      <a16:colId xmlns:a16="http://schemas.microsoft.com/office/drawing/2014/main" xmlns="" val="700789918"/>
                    </a:ext>
                  </a:extLst>
                </a:gridCol>
                <a:gridCol w="355780">
                  <a:extLst>
                    <a:ext uri="{9D8B030D-6E8A-4147-A177-3AD203B41FA5}">
                      <a16:colId xmlns:a16="http://schemas.microsoft.com/office/drawing/2014/main" xmlns="" val="4267407779"/>
                    </a:ext>
                  </a:extLst>
                </a:gridCol>
                <a:gridCol w="355780">
                  <a:extLst>
                    <a:ext uri="{9D8B030D-6E8A-4147-A177-3AD203B41FA5}">
                      <a16:colId xmlns:a16="http://schemas.microsoft.com/office/drawing/2014/main" xmlns="" val="478271139"/>
                    </a:ext>
                  </a:extLst>
                </a:gridCol>
                <a:gridCol w="355780">
                  <a:extLst>
                    <a:ext uri="{9D8B030D-6E8A-4147-A177-3AD203B41FA5}">
                      <a16:colId xmlns:a16="http://schemas.microsoft.com/office/drawing/2014/main" xmlns="" val="1504818665"/>
                    </a:ext>
                  </a:extLst>
                </a:gridCol>
                <a:gridCol w="109471">
                  <a:extLst>
                    <a:ext uri="{9D8B030D-6E8A-4147-A177-3AD203B41FA5}">
                      <a16:colId xmlns:a16="http://schemas.microsoft.com/office/drawing/2014/main" xmlns="" val="3868983172"/>
                    </a:ext>
                  </a:extLst>
                </a:gridCol>
                <a:gridCol w="389990">
                  <a:extLst>
                    <a:ext uri="{9D8B030D-6E8A-4147-A177-3AD203B41FA5}">
                      <a16:colId xmlns:a16="http://schemas.microsoft.com/office/drawing/2014/main" xmlns="" val="421254484"/>
                    </a:ext>
                  </a:extLst>
                </a:gridCol>
                <a:gridCol w="389990">
                  <a:extLst>
                    <a:ext uri="{9D8B030D-6E8A-4147-A177-3AD203B41FA5}">
                      <a16:colId xmlns:a16="http://schemas.microsoft.com/office/drawing/2014/main" xmlns="" val="358523276"/>
                    </a:ext>
                  </a:extLst>
                </a:gridCol>
                <a:gridCol w="389990">
                  <a:extLst>
                    <a:ext uri="{9D8B030D-6E8A-4147-A177-3AD203B41FA5}">
                      <a16:colId xmlns:a16="http://schemas.microsoft.com/office/drawing/2014/main" xmlns="" val="3929738460"/>
                    </a:ext>
                  </a:extLst>
                </a:gridCol>
              </a:tblGrid>
              <a:tr h="108290">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520892646"/>
                  </a:ext>
                </a:extLst>
              </a:tr>
              <a:tr h="21657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985712530"/>
                  </a:ext>
                </a:extLst>
              </a:tr>
              <a:tr h="10829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218237901"/>
                  </a:ext>
                </a:extLst>
              </a:tr>
              <a:tr h="108290">
                <a:tc>
                  <a:txBody>
                    <a:bodyPr/>
                    <a:lstStyle/>
                    <a:p>
                      <a:pPr algn="l" fontAlgn="b"/>
                      <a:r>
                        <a:rPr lang="pt-BR" sz="700" b="1" i="0" u="none" strike="noStrike">
                          <a:solidFill>
                            <a:srgbClr val="112277"/>
                          </a:solidFill>
                          <a:effectLst/>
                          <a:latin typeface="Calibri" panose="020F0502020204030204" pitchFamily="34" charset="0"/>
                        </a:rPr>
                        <a:t>Practica esport i/o activitat física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113472177"/>
                  </a:ext>
                </a:extLst>
              </a:tr>
              <a:tr h="113415">
                <a:tc>
                  <a:txBody>
                    <a:bodyPr/>
                    <a:lstStyle/>
                    <a:p>
                      <a:pPr algn="l" fontAlgn="b"/>
                      <a:r>
                        <a:rPr lang="ca-ES" sz="700" b="0" i="0" u="none" strike="noStrike">
                          <a:solidFill>
                            <a:srgbClr val="000000"/>
                          </a:solidFill>
                          <a:effectLst/>
                          <a:latin typeface="Calibri" panose="020F0502020204030204" pitchFamily="34" charset="0"/>
                        </a:rPr>
                        <a:t>Esport i activitat física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43,8%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222942179"/>
                  </a:ext>
                </a:extLst>
              </a:tr>
              <a:tr h="113415">
                <a:tc>
                  <a:txBody>
                    <a:bodyPr/>
                    <a:lstStyle/>
                    <a:p>
                      <a:pPr algn="l" fontAlgn="b"/>
                      <a:r>
                        <a:rPr lang="ca-ES" sz="700" b="0" i="0" u="none" strike="noStrike">
                          <a:solidFill>
                            <a:srgbClr val="000000"/>
                          </a:solidFill>
                          <a:effectLst/>
                          <a:latin typeface="Calibri" panose="020F0502020204030204" pitchFamily="34" charset="0"/>
                        </a:rPr>
                        <a:t>Esport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045822824"/>
                  </a:ext>
                </a:extLst>
              </a:tr>
              <a:tr h="113415">
                <a:tc>
                  <a:txBody>
                    <a:bodyPr/>
                    <a:lstStyle/>
                    <a:p>
                      <a:pPr algn="l" fontAlgn="b"/>
                      <a:r>
                        <a:rPr lang="ca-ES" sz="700" b="0" i="0" u="none" strike="noStrike">
                          <a:solidFill>
                            <a:srgbClr val="000000"/>
                          </a:solidFill>
                          <a:effectLst/>
                          <a:latin typeface="Calibri" panose="020F0502020204030204" pitchFamily="34" charset="0"/>
                        </a:rPr>
                        <a:t>Activitat física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67516111"/>
                  </a:ext>
                </a:extLst>
              </a:tr>
              <a:tr h="113415">
                <a:tc>
                  <a:txBody>
                    <a:bodyPr/>
                    <a:lstStyle/>
                    <a:p>
                      <a:pPr algn="l" fontAlgn="b"/>
                      <a:r>
                        <a:rPr lang="ca-ES" sz="700" b="0" i="0" u="none" strike="noStrike">
                          <a:solidFill>
                            <a:srgbClr val="000000"/>
                          </a:solidFill>
                          <a:effectLst/>
                          <a:latin typeface="Calibri" panose="020F0502020204030204" pitchFamily="34" charset="0"/>
                        </a:rPr>
                        <a:t>Ni esport ni activitat física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3247238"/>
                  </a:ext>
                </a:extLst>
              </a:tr>
              <a:tr h="11341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741212660"/>
                  </a:ext>
                </a:extLst>
              </a:tr>
              <a:tr h="11341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23992822"/>
                  </a:ext>
                </a:extLst>
              </a:tr>
              <a:tr h="11341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668489991"/>
                  </a:ext>
                </a:extLst>
              </a:tr>
              <a:tr h="113415">
                <a:tc>
                  <a:txBody>
                    <a:bodyPr/>
                    <a:lstStyle/>
                    <a:p>
                      <a:pPr algn="l" fontAlgn="b"/>
                      <a:r>
                        <a:rPr lang="ca-ES" sz="700" b="1" i="0" u="none" strike="noStrike">
                          <a:solidFill>
                            <a:srgbClr val="112277"/>
                          </a:solidFill>
                          <a:effectLst/>
                          <a:latin typeface="Calibri" panose="020F0502020204030204" pitchFamily="34" charset="0"/>
                        </a:rPr>
                        <a:t>Freqüència esport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144639297"/>
                  </a:ext>
                </a:extLst>
              </a:tr>
              <a:tr h="113415">
                <a:tc>
                  <a:txBody>
                    <a:bodyPr/>
                    <a:lstStyle/>
                    <a:p>
                      <a:pPr algn="l" fontAlgn="b"/>
                      <a:r>
                        <a:rPr lang="ca-ES" sz="700" b="0" i="0" u="none" strike="noStrike">
                          <a:solidFill>
                            <a:srgbClr val="000000"/>
                          </a:solidFill>
                          <a:effectLst/>
                          <a:latin typeface="Calibri" panose="020F0502020204030204" pitchFamily="34" charset="0"/>
                        </a:rPr>
                        <a:t>Cada dia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225212530"/>
                  </a:ext>
                </a:extLst>
              </a:tr>
              <a:tr h="113415">
                <a:tc>
                  <a:txBody>
                    <a:bodyPr/>
                    <a:lstStyle/>
                    <a:p>
                      <a:pPr algn="l" fontAlgn="b"/>
                      <a:r>
                        <a:rPr lang="ca-ES" sz="700" b="0" i="0" u="none" strike="noStrike">
                          <a:solidFill>
                            <a:srgbClr val="000000"/>
                          </a:solidFill>
                          <a:effectLst/>
                          <a:latin typeface="Calibri" panose="020F0502020204030204" pitchFamily="34" charset="0"/>
                        </a:rPr>
                        <a:t>De 4 a 6 cops per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41,7%</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888228661"/>
                  </a:ext>
                </a:extLst>
              </a:tr>
              <a:tr h="113415">
                <a:tc>
                  <a:txBody>
                    <a:bodyPr/>
                    <a:lstStyle/>
                    <a:p>
                      <a:pPr algn="l" fontAlgn="b"/>
                      <a:r>
                        <a:rPr lang="ca-ES" sz="700" b="0" i="0" u="none" strike="noStrike">
                          <a:solidFill>
                            <a:srgbClr val="000000"/>
                          </a:solidFill>
                          <a:effectLst/>
                          <a:latin typeface="Calibri" panose="020F0502020204030204" pitchFamily="34" charset="0"/>
                        </a:rPr>
                        <a:t>2-3 cops per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748381977"/>
                  </a:ext>
                </a:extLst>
              </a:tr>
              <a:tr h="113415">
                <a:tc>
                  <a:txBody>
                    <a:bodyPr/>
                    <a:lstStyle/>
                    <a:p>
                      <a:pPr algn="l" fontAlgn="b"/>
                      <a:r>
                        <a:rPr lang="es-ES" sz="700" b="0" i="0" u="none" strike="noStrike">
                          <a:solidFill>
                            <a:srgbClr val="000000"/>
                          </a:solidFill>
                          <a:effectLst/>
                          <a:latin typeface="Calibri" panose="020F0502020204030204" pitchFamily="34" charset="0"/>
                        </a:rPr>
                        <a:t>3 cops al mes o menys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274849626"/>
                  </a:ext>
                </a:extLst>
              </a:tr>
              <a:tr h="113415">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109909542"/>
                  </a:ext>
                </a:extLst>
              </a:tr>
              <a:tr h="11341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44667628"/>
                  </a:ext>
                </a:extLst>
              </a:tr>
              <a:tr h="11341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86701440"/>
                  </a:ext>
                </a:extLst>
              </a:tr>
              <a:tr h="11341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739130014"/>
                  </a:ext>
                </a:extLst>
              </a:tr>
              <a:tr h="113415">
                <a:tc>
                  <a:txBody>
                    <a:bodyPr/>
                    <a:lstStyle/>
                    <a:p>
                      <a:pPr algn="l" fontAlgn="b"/>
                      <a:r>
                        <a:rPr lang="ca-ES" sz="700" b="1" i="0" u="none" strike="noStrike">
                          <a:solidFill>
                            <a:srgbClr val="112277"/>
                          </a:solidFill>
                          <a:effectLst/>
                          <a:latin typeface="Calibri" panose="020F0502020204030204" pitchFamily="34" charset="0"/>
                        </a:rPr>
                        <a:t>Freqüència activitat física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758548282"/>
                  </a:ext>
                </a:extLst>
              </a:tr>
              <a:tr h="113415">
                <a:tc>
                  <a:txBody>
                    <a:bodyPr/>
                    <a:lstStyle/>
                    <a:p>
                      <a:pPr algn="l" fontAlgn="b"/>
                      <a:r>
                        <a:rPr lang="ca-ES" sz="700" b="0" i="0" u="none" strike="noStrike">
                          <a:solidFill>
                            <a:srgbClr val="000000"/>
                          </a:solidFill>
                          <a:effectLst/>
                          <a:latin typeface="Calibri" panose="020F0502020204030204" pitchFamily="34" charset="0"/>
                        </a:rPr>
                        <a:t>Cada dia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181994623"/>
                  </a:ext>
                </a:extLst>
              </a:tr>
              <a:tr h="113415">
                <a:tc>
                  <a:txBody>
                    <a:bodyPr/>
                    <a:lstStyle/>
                    <a:p>
                      <a:pPr algn="l" fontAlgn="b"/>
                      <a:r>
                        <a:rPr lang="ca-ES" sz="700" b="0" i="0" u="none" strike="noStrike">
                          <a:solidFill>
                            <a:srgbClr val="000000"/>
                          </a:solidFill>
                          <a:effectLst/>
                          <a:latin typeface="Calibri" panose="020F0502020204030204" pitchFamily="34" charset="0"/>
                        </a:rPr>
                        <a:t>De 4 a 6 cops per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40055242"/>
                  </a:ext>
                </a:extLst>
              </a:tr>
              <a:tr h="113415">
                <a:tc>
                  <a:txBody>
                    <a:bodyPr/>
                    <a:lstStyle/>
                    <a:p>
                      <a:pPr algn="l" fontAlgn="b"/>
                      <a:r>
                        <a:rPr lang="ca-ES" sz="700" b="0" i="0" u="none" strike="noStrike">
                          <a:solidFill>
                            <a:srgbClr val="000000"/>
                          </a:solidFill>
                          <a:effectLst/>
                          <a:latin typeface="Calibri" panose="020F0502020204030204" pitchFamily="34" charset="0"/>
                        </a:rPr>
                        <a:t>2-3 cops per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30951211"/>
                  </a:ext>
                </a:extLst>
              </a:tr>
              <a:tr h="113415">
                <a:tc>
                  <a:txBody>
                    <a:bodyPr/>
                    <a:lstStyle/>
                    <a:p>
                      <a:pPr algn="l" fontAlgn="b"/>
                      <a:r>
                        <a:rPr lang="es-ES" sz="700" b="0" i="0" u="none" strike="noStrike">
                          <a:solidFill>
                            <a:srgbClr val="000000"/>
                          </a:solidFill>
                          <a:effectLst/>
                          <a:latin typeface="Calibri" panose="020F0502020204030204" pitchFamily="34" charset="0"/>
                        </a:rPr>
                        <a:t>3 cops al mes o menys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29646761"/>
                  </a:ext>
                </a:extLst>
              </a:tr>
              <a:tr h="113415">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332110606"/>
                  </a:ext>
                </a:extLst>
              </a:tr>
              <a:tr h="11341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116296385"/>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1812620655"/>
              </p:ext>
            </p:extLst>
          </p:nvPr>
        </p:nvGraphicFramePr>
        <p:xfrm>
          <a:off x="360000" y="4680000"/>
          <a:ext cx="5400000" cy="237600"/>
        </p:xfrm>
        <a:graphic>
          <a:graphicData uri="http://schemas.openxmlformats.org/drawingml/2006/table">
            <a:tbl>
              <a:tblPr/>
              <a:tblGrid>
                <a:gridCol w="5400000">
                  <a:extLst>
                    <a:ext uri="{9D8B030D-6E8A-4147-A177-3AD203B41FA5}">
                      <a16:colId xmlns:a16="http://schemas.microsoft.com/office/drawing/2014/main" xmlns="" val="1159335566"/>
                    </a:ext>
                  </a:extLst>
                </a:gridCol>
              </a:tblGrid>
              <a:tr h="118800">
                <a:tc>
                  <a:txBody>
                    <a:bodyPr/>
                    <a:lstStyle/>
                    <a:p>
                      <a:pPr algn="l" fontAlgn="b"/>
                      <a:r>
                        <a:rPr lang="pt-BR" sz="700" b="0" i="0" u="none" strike="noStrike">
                          <a:solidFill>
                            <a:srgbClr val="000000"/>
                          </a:solidFill>
                          <a:effectLst/>
                          <a:latin typeface="Calibri" panose="020F0502020204030204" pitchFamily="34" charset="0"/>
                        </a:rPr>
                        <a:t>Q26. Actualment, fora de l'horari escolar, fas esport? I alguna altra activitat física?</a:t>
                      </a:r>
                    </a:p>
                  </a:txBody>
                  <a:tcPr marL="0" marR="0" marT="0" marB="0" anchor="b">
                    <a:lnL>
                      <a:noFill/>
                    </a:lnL>
                    <a:lnR>
                      <a:noFill/>
                    </a:lnR>
                    <a:lnT>
                      <a:noFill/>
                    </a:lnT>
                    <a:lnB>
                      <a:noFill/>
                    </a:lnB>
                  </a:tcPr>
                </a:tc>
                <a:extLst>
                  <a:ext uri="{0D108BD9-81ED-4DB2-BD59-A6C34878D82A}">
                    <a16:rowId xmlns:a16="http://schemas.microsoft.com/office/drawing/2014/main" xmlns="" val="2632827904"/>
                  </a:ext>
                </a:extLst>
              </a:tr>
              <a:tr h="118800">
                <a:tc>
                  <a:txBody>
                    <a:bodyPr/>
                    <a:lstStyle/>
                    <a:p>
                      <a:pPr algn="l" fontAlgn="b"/>
                      <a:r>
                        <a:rPr lang="ca-ES" sz="700" b="0" i="0" u="none" strike="noStrike" dirty="0">
                          <a:solidFill>
                            <a:srgbClr val="000000"/>
                          </a:solidFill>
                          <a:effectLst/>
                          <a:latin typeface="Calibri" panose="020F0502020204030204" pitchFamily="34" charset="0"/>
                        </a:rPr>
                        <a:t>Q27. En conjunt, amb quina freqüència practiques esport o alguna activitat física fora de l'horari escolar?</a:t>
                      </a:r>
                    </a:p>
                  </a:txBody>
                  <a:tcPr marL="0" marR="0" marT="0" marB="0" anchor="b">
                    <a:lnL>
                      <a:noFill/>
                    </a:lnL>
                    <a:lnR>
                      <a:noFill/>
                    </a:lnR>
                    <a:lnT>
                      <a:noFill/>
                    </a:lnT>
                    <a:lnB>
                      <a:noFill/>
                    </a:lnB>
                  </a:tcPr>
                </a:tc>
                <a:extLst>
                  <a:ext uri="{0D108BD9-81ED-4DB2-BD59-A6C34878D82A}">
                    <a16:rowId xmlns:a16="http://schemas.microsoft.com/office/drawing/2014/main" xmlns="" val="3787858596"/>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93</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LLEURE</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6981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213326371"/>
              </p:ext>
            </p:extLst>
          </p:nvPr>
        </p:nvGraphicFramePr>
        <p:xfrm>
          <a:off x="720000" y="1152000"/>
          <a:ext cx="7704002" cy="3250377"/>
        </p:xfrm>
        <a:graphic>
          <a:graphicData uri="http://schemas.openxmlformats.org/drawingml/2006/table">
            <a:tbl>
              <a:tblPr/>
              <a:tblGrid>
                <a:gridCol w="1443644">
                  <a:extLst>
                    <a:ext uri="{9D8B030D-6E8A-4147-A177-3AD203B41FA5}">
                      <a16:colId xmlns:a16="http://schemas.microsoft.com/office/drawing/2014/main" xmlns="" val="791478131"/>
                    </a:ext>
                  </a:extLst>
                </a:gridCol>
                <a:gridCol w="335254">
                  <a:extLst>
                    <a:ext uri="{9D8B030D-6E8A-4147-A177-3AD203B41FA5}">
                      <a16:colId xmlns:a16="http://schemas.microsoft.com/office/drawing/2014/main" xmlns="" val="67409721"/>
                    </a:ext>
                  </a:extLst>
                </a:gridCol>
                <a:gridCol w="294202">
                  <a:extLst>
                    <a:ext uri="{9D8B030D-6E8A-4147-A177-3AD203B41FA5}">
                      <a16:colId xmlns:a16="http://schemas.microsoft.com/office/drawing/2014/main" xmlns="" val="3156924616"/>
                    </a:ext>
                  </a:extLst>
                </a:gridCol>
                <a:gridCol w="109471">
                  <a:extLst>
                    <a:ext uri="{9D8B030D-6E8A-4147-A177-3AD203B41FA5}">
                      <a16:colId xmlns:a16="http://schemas.microsoft.com/office/drawing/2014/main" xmlns="" val="2208076459"/>
                    </a:ext>
                  </a:extLst>
                </a:gridCol>
                <a:gridCol w="355780">
                  <a:extLst>
                    <a:ext uri="{9D8B030D-6E8A-4147-A177-3AD203B41FA5}">
                      <a16:colId xmlns:a16="http://schemas.microsoft.com/office/drawing/2014/main" xmlns="" val="1247727941"/>
                    </a:ext>
                  </a:extLst>
                </a:gridCol>
                <a:gridCol w="355780">
                  <a:extLst>
                    <a:ext uri="{9D8B030D-6E8A-4147-A177-3AD203B41FA5}">
                      <a16:colId xmlns:a16="http://schemas.microsoft.com/office/drawing/2014/main" xmlns="" val="992062516"/>
                    </a:ext>
                  </a:extLst>
                </a:gridCol>
                <a:gridCol w="109471">
                  <a:extLst>
                    <a:ext uri="{9D8B030D-6E8A-4147-A177-3AD203B41FA5}">
                      <a16:colId xmlns:a16="http://schemas.microsoft.com/office/drawing/2014/main" xmlns="" val="1459240560"/>
                    </a:ext>
                  </a:extLst>
                </a:gridCol>
                <a:gridCol w="355780">
                  <a:extLst>
                    <a:ext uri="{9D8B030D-6E8A-4147-A177-3AD203B41FA5}">
                      <a16:colId xmlns:a16="http://schemas.microsoft.com/office/drawing/2014/main" xmlns="" val="1607126837"/>
                    </a:ext>
                  </a:extLst>
                </a:gridCol>
                <a:gridCol w="355780">
                  <a:extLst>
                    <a:ext uri="{9D8B030D-6E8A-4147-A177-3AD203B41FA5}">
                      <a16:colId xmlns:a16="http://schemas.microsoft.com/office/drawing/2014/main" xmlns="" val="2129582823"/>
                    </a:ext>
                  </a:extLst>
                </a:gridCol>
                <a:gridCol w="355780">
                  <a:extLst>
                    <a:ext uri="{9D8B030D-6E8A-4147-A177-3AD203B41FA5}">
                      <a16:colId xmlns:a16="http://schemas.microsoft.com/office/drawing/2014/main" xmlns="" val="1572730519"/>
                    </a:ext>
                  </a:extLst>
                </a:gridCol>
                <a:gridCol w="355780">
                  <a:extLst>
                    <a:ext uri="{9D8B030D-6E8A-4147-A177-3AD203B41FA5}">
                      <a16:colId xmlns:a16="http://schemas.microsoft.com/office/drawing/2014/main" xmlns="" val="2372552795"/>
                    </a:ext>
                  </a:extLst>
                </a:gridCol>
                <a:gridCol w="109471">
                  <a:extLst>
                    <a:ext uri="{9D8B030D-6E8A-4147-A177-3AD203B41FA5}">
                      <a16:colId xmlns:a16="http://schemas.microsoft.com/office/drawing/2014/main" xmlns="" val="2523920429"/>
                    </a:ext>
                  </a:extLst>
                </a:gridCol>
                <a:gridCol w="355780">
                  <a:extLst>
                    <a:ext uri="{9D8B030D-6E8A-4147-A177-3AD203B41FA5}">
                      <a16:colId xmlns:a16="http://schemas.microsoft.com/office/drawing/2014/main" xmlns="" val="3631730339"/>
                    </a:ext>
                  </a:extLst>
                </a:gridCol>
                <a:gridCol w="355780">
                  <a:extLst>
                    <a:ext uri="{9D8B030D-6E8A-4147-A177-3AD203B41FA5}">
                      <a16:colId xmlns:a16="http://schemas.microsoft.com/office/drawing/2014/main" xmlns="" val="3872558276"/>
                    </a:ext>
                  </a:extLst>
                </a:gridCol>
                <a:gridCol w="109471">
                  <a:extLst>
                    <a:ext uri="{9D8B030D-6E8A-4147-A177-3AD203B41FA5}">
                      <a16:colId xmlns:a16="http://schemas.microsoft.com/office/drawing/2014/main" xmlns="" val="441944616"/>
                    </a:ext>
                  </a:extLst>
                </a:gridCol>
                <a:gridCol w="355780">
                  <a:extLst>
                    <a:ext uri="{9D8B030D-6E8A-4147-A177-3AD203B41FA5}">
                      <a16:colId xmlns:a16="http://schemas.microsoft.com/office/drawing/2014/main" xmlns="" val="1677560991"/>
                    </a:ext>
                  </a:extLst>
                </a:gridCol>
                <a:gridCol w="355780">
                  <a:extLst>
                    <a:ext uri="{9D8B030D-6E8A-4147-A177-3AD203B41FA5}">
                      <a16:colId xmlns:a16="http://schemas.microsoft.com/office/drawing/2014/main" xmlns="" val="1934110165"/>
                    </a:ext>
                  </a:extLst>
                </a:gridCol>
                <a:gridCol w="355780">
                  <a:extLst>
                    <a:ext uri="{9D8B030D-6E8A-4147-A177-3AD203B41FA5}">
                      <a16:colId xmlns:a16="http://schemas.microsoft.com/office/drawing/2014/main" xmlns="" val="4095043473"/>
                    </a:ext>
                  </a:extLst>
                </a:gridCol>
                <a:gridCol w="109471">
                  <a:extLst>
                    <a:ext uri="{9D8B030D-6E8A-4147-A177-3AD203B41FA5}">
                      <a16:colId xmlns:a16="http://schemas.microsoft.com/office/drawing/2014/main" xmlns="" val="492581105"/>
                    </a:ext>
                  </a:extLst>
                </a:gridCol>
                <a:gridCol w="389989">
                  <a:extLst>
                    <a:ext uri="{9D8B030D-6E8A-4147-A177-3AD203B41FA5}">
                      <a16:colId xmlns:a16="http://schemas.microsoft.com/office/drawing/2014/main" xmlns="" val="1580395708"/>
                    </a:ext>
                  </a:extLst>
                </a:gridCol>
                <a:gridCol w="389989">
                  <a:extLst>
                    <a:ext uri="{9D8B030D-6E8A-4147-A177-3AD203B41FA5}">
                      <a16:colId xmlns:a16="http://schemas.microsoft.com/office/drawing/2014/main" xmlns="" val="1017025857"/>
                    </a:ext>
                  </a:extLst>
                </a:gridCol>
                <a:gridCol w="389989">
                  <a:extLst>
                    <a:ext uri="{9D8B030D-6E8A-4147-A177-3AD203B41FA5}">
                      <a16:colId xmlns:a16="http://schemas.microsoft.com/office/drawing/2014/main" xmlns="" val="4292730103"/>
                    </a:ext>
                  </a:extLst>
                </a:gridCol>
              </a:tblGrid>
              <a:tr h="108523">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2407660650"/>
                  </a:ext>
                </a:extLst>
              </a:tr>
              <a:tr h="217046">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400146377"/>
                  </a:ext>
                </a:extLst>
              </a:tr>
              <a:tr h="11297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03581406"/>
                  </a:ext>
                </a:extLst>
              </a:tr>
              <a:tr h="112977">
                <a:tc>
                  <a:txBody>
                    <a:bodyPr/>
                    <a:lstStyle/>
                    <a:p>
                      <a:pPr algn="l" fontAlgn="b"/>
                      <a:r>
                        <a:rPr lang="ca-ES" sz="700" b="1" i="0" u="none" strike="noStrike">
                          <a:solidFill>
                            <a:srgbClr val="112277"/>
                          </a:solidFill>
                          <a:effectLst/>
                          <a:latin typeface="Calibri" panose="020F0502020204030204" pitchFamily="34" charset="0"/>
                        </a:rPr>
                        <a:t>Freqüència surt de nit per divertir-te</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12925925"/>
                  </a:ext>
                </a:extLst>
              </a:tr>
              <a:tr h="112977">
                <a:tc>
                  <a:txBody>
                    <a:bodyPr/>
                    <a:lstStyle/>
                    <a:p>
                      <a:pPr algn="l" fontAlgn="b"/>
                      <a:r>
                        <a:rPr lang="it-IT" sz="700" b="0" i="0" u="none" strike="noStrike">
                          <a:solidFill>
                            <a:srgbClr val="000000"/>
                          </a:solidFill>
                          <a:effectLst/>
                          <a:latin typeface="Calibri" panose="020F0502020204030204" pitchFamily="34" charset="0"/>
                        </a:rPr>
                        <a:t>2+ nits a la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690788797"/>
                  </a:ext>
                </a:extLst>
              </a:tr>
              <a:tr h="112977">
                <a:tc>
                  <a:txBody>
                    <a:bodyPr/>
                    <a:lstStyle/>
                    <a:p>
                      <a:pPr algn="l" fontAlgn="b"/>
                      <a:r>
                        <a:rPr lang="it-IT" sz="700" b="0" i="0" u="none" strike="noStrike">
                          <a:solidFill>
                            <a:srgbClr val="000000"/>
                          </a:solidFill>
                          <a:effectLst/>
                          <a:latin typeface="Calibri" panose="020F0502020204030204" pitchFamily="34" charset="0"/>
                        </a:rPr>
                        <a:t>1 nit a la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29734727"/>
                  </a:ext>
                </a:extLst>
              </a:tr>
              <a:tr h="112977">
                <a:tc>
                  <a:txBody>
                    <a:bodyPr/>
                    <a:lstStyle/>
                    <a:p>
                      <a:pPr algn="l" fontAlgn="b"/>
                      <a:r>
                        <a:rPr lang="ca-ES" sz="700" b="0" i="0" u="none" strike="noStrike">
                          <a:solidFill>
                            <a:srgbClr val="000000"/>
                          </a:solidFill>
                          <a:effectLst/>
                          <a:latin typeface="Calibri" panose="020F0502020204030204" pitchFamily="34" charset="0"/>
                        </a:rPr>
                        <a:t>1-3 nits al mes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81383859"/>
                  </a:ext>
                </a:extLst>
              </a:tr>
              <a:tr h="112977">
                <a:tc>
                  <a:txBody>
                    <a:bodyPr/>
                    <a:lstStyle/>
                    <a:p>
                      <a:pPr algn="l" fontAlgn="b"/>
                      <a:r>
                        <a:rPr lang="ca-ES" sz="700" b="0" i="0" u="none" strike="noStrike">
                          <a:solidFill>
                            <a:srgbClr val="000000"/>
                          </a:solidFill>
                          <a:effectLst/>
                          <a:latin typeface="Calibri" panose="020F0502020204030204" pitchFamily="34" charset="0"/>
                        </a:rPr>
                        <a:t>&lt;1 nit al mes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237743673"/>
                  </a:ext>
                </a:extLst>
              </a:tr>
              <a:tr h="112977">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93137940"/>
                  </a:ext>
                </a:extLst>
              </a:tr>
              <a:tr h="11297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41105495"/>
                  </a:ext>
                </a:extLst>
              </a:tr>
              <a:tr h="11297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0034600"/>
                  </a:ext>
                </a:extLst>
              </a:tr>
              <a:tr h="11297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40193538"/>
                  </a:ext>
                </a:extLst>
              </a:tr>
              <a:tr h="112977">
                <a:tc>
                  <a:txBody>
                    <a:bodyPr/>
                    <a:lstStyle/>
                    <a:p>
                      <a:pPr algn="l" fontAlgn="b"/>
                      <a:r>
                        <a:rPr lang="ca-ES" sz="700" b="1" i="0" u="none" strike="noStrike">
                          <a:solidFill>
                            <a:srgbClr val="112277"/>
                          </a:solidFill>
                          <a:effectLst/>
                          <a:latin typeface="Calibri" panose="020F0502020204030204" pitchFamily="34" charset="0"/>
                        </a:rPr>
                        <a:t>Quan surt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873377729"/>
                  </a:ext>
                </a:extLst>
              </a:tr>
              <a:tr h="112977">
                <a:tc>
                  <a:txBody>
                    <a:bodyPr/>
                    <a:lstStyle/>
                    <a:p>
                      <a:pPr algn="l" fontAlgn="b"/>
                      <a:r>
                        <a:rPr lang="ca-ES" sz="700" b="0" i="0" u="none" strike="noStrike">
                          <a:solidFill>
                            <a:srgbClr val="000000"/>
                          </a:solidFill>
                          <a:effectLst/>
                          <a:latin typeface="Calibri" panose="020F0502020204030204" pitchFamily="34" charset="0"/>
                        </a:rPr>
                        <a:t>Habitualment en cap de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84,4%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4276550929"/>
                  </a:ext>
                </a:extLst>
              </a:tr>
              <a:tr h="112977">
                <a:tc>
                  <a:txBody>
                    <a:bodyPr/>
                    <a:lstStyle/>
                    <a:p>
                      <a:pPr algn="l" fontAlgn="b"/>
                      <a:r>
                        <a:rPr lang="ca-ES" sz="700" b="0" i="0" u="none" strike="noStrike">
                          <a:solidFill>
                            <a:srgbClr val="000000"/>
                          </a:solidFill>
                          <a:effectLst/>
                          <a:latin typeface="Calibri" panose="020F0502020204030204" pitchFamily="34" charset="0"/>
                        </a:rPr>
                        <a:t>Habitualment entre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141918101"/>
                  </a:ext>
                </a:extLst>
              </a:tr>
              <a:tr h="112977">
                <a:tc>
                  <a:txBody>
                    <a:bodyPr/>
                    <a:lstStyle/>
                    <a:p>
                      <a:pPr algn="l" fontAlgn="b"/>
                      <a:r>
                        <a:rPr lang="ca-ES" sz="700" b="0" i="0" u="none" strike="noStrike">
                          <a:solidFill>
                            <a:srgbClr val="000000"/>
                          </a:solidFill>
                          <a:effectLst/>
                          <a:latin typeface="Calibri" panose="020F0502020204030204" pitchFamily="34" charset="0"/>
                        </a:rPr>
                        <a:t>Tant entre setmana com en cap de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184744342"/>
                  </a:ext>
                </a:extLst>
              </a:tr>
              <a:tr h="112977">
                <a:tc>
                  <a:txBody>
                    <a:bodyPr/>
                    <a:lstStyle/>
                    <a:p>
                      <a:pPr algn="l" fontAlgn="b"/>
                      <a:r>
                        <a:rPr lang="ca-ES" sz="700" b="0" i="0" u="none" strike="noStrike">
                          <a:solidFill>
                            <a:srgbClr val="000000"/>
                          </a:solidFill>
                          <a:effectLst/>
                          <a:latin typeface="Calibri" panose="020F0502020204030204" pitchFamily="34" charset="0"/>
                        </a:rPr>
                        <a:t>No surto 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290917508"/>
                  </a:ext>
                </a:extLst>
              </a:tr>
              <a:tr h="11297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191148725"/>
                  </a:ext>
                </a:extLst>
              </a:tr>
              <a:tr h="11297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666883089"/>
                  </a:ext>
                </a:extLst>
              </a:tr>
              <a:tr h="11297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981845496"/>
                  </a:ext>
                </a:extLst>
              </a:tr>
              <a:tr h="112977">
                <a:tc>
                  <a:txBody>
                    <a:bodyPr/>
                    <a:lstStyle/>
                    <a:p>
                      <a:pPr algn="l" fontAlgn="b"/>
                      <a:r>
                        <a:rPr lang="pt-BR" sz="700" b="1" i="0" u="none" strike="noStrike">
                          <a:solidFill>
                            <a:srgbClr val="112277"/>
                          </a:solidFill>
                          <a:effectLst/>
                          <a:latin typeface="Calibri" panose="020F0502020204030204" pitchFamily="34" charset="0"/>
                        </a:rPr>
                        <a:t>A quina hora torna a casa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987117053"/>
                  </a:ext>
                </a:extLst>
              </a:tr>
              <a:tr h="112977">
                <a:tc>
                  <a:txBody>
                    <a:bodyPr/>
                    <a:lstStyle/>
                    <a:p>
                      <a:pPr algn="l" fontAlgn="b"/>
                      <a:r>
                        <a:rPr lang="ca-ES" sz="700" b="0" i="0" u="none" strike="noStrike">
                          <a:solidFill>
                            <a:srgbClr val="000000"/>
                          </a:solidFill>
                          <a:effectLst/>
                          <a:latin typeface="Calibri" panose="020F0502020204030204" pitchFamily="34" charset="0"/>
                        </a:rPr>
                        <a:t>Abans de les 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083805410"/>
                  </a:ext>
                </a:extLst>
              </a:tr>
              <a:tr h="112977">
                <a:tc>
                  <a:txBody>
                    <a:bodyPr/>
                    <a:lstStyle/>
                    <a:p>
                      <a:pPr algn="l" fontAlgn="b"/>
                      <a:r>
                        <a:rPr lang="fr-FR" sz="700" b="0" i="0" u="none" strike="noStrike">
                          <a:solidFill>
                            <a:srgbClr val="000000"/>
                          </a:solidFill>
                          <a:effectLst/>
                          <a:latin typeface="Calibri" panose="020F0502020204030204" pitchFamily="34" charset="0"/>
                        </a:rPr>
                        <a:t>Entre les 12 i les 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428365177"/>
                  </a:ext>
                </a:extLst>
              </a:tr>
              <a:tr h="112977">
                <a:tc>
                  <a:txBody>
                    <a:bodyPr/>
                    <a:lstStyle/>
                    <a:p>
                      <a:pPr algn="l" fontAlgn="b"/>
                      <a:r>
                        <a:rPr lang="fr-FR" sz="700" b="0" i="0" u="none" strike="noStrike">
                          <a:solidFill>
                            <a:srgbClr val="000000"/>
                          </a:solidFill>
                          <a:effectLst/>
                          <a:latin typeface="Calibri" panose="020F0502020204030204" pitchFamily="34" charset="0"/>
                        </a:rPr>
                        <a:t>Entre les 2 i les 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55382667"/>
                  </a:ext>
                </a:extLst>
              </a:tr>
              <a:tr h="112977">
                <a:tc>
                  <a:txBody>
                    <a:bodyPr/>
                    <a:lstStyle/>
                    <a:p>
                      <a:pPr algn="l" fontAlgn="b"/>
                      <a:r>
                        <a:rPr lang="ca-ES" sz="700" b="0" i="0" u="none" strike="noStrike">
                          <a:solidFill>
                            <a:srgbClr val="000000"/>
                          </a:solidFill>
                          <a:effectLst/>
                          <a:latin typeface="Calibri" panose="020F0502020204030204" pitchFamily="34" charset="0"/>
                        </a:rPr>
                        <a:t>Després de les 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101798924"/>
                  </a:ext>
                </a:extLst>
              </a:tr>
              <a:tr h="112977">
                <a:tc>
                  <a:txBody>
                    <a:bodyPr/>
                    <a:lstStyle/>
                    <a:p>
                      <a:pPr algn="l" fontAlgn="b"/>
                      <a:r>
                        <a:rPr lang="ca-ES" sz="700" b="0" i="0" u="none" strike="noStrike">
                          <a:solidFill>
                            <a:srgbClr val="000000"/>
                          </a:solidFill>
                          <a:effectLst/>
                          <a:latin typeface="Calibri" panose="020F0502020204030204" pitchFamily="34" charset="0"/>
                        </a:rPr>
                        <a:t>No he sortit mai de nit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65138595"/>
                  </a:ext>
                </a:extLst>
              </a:tr>
              <a:tr h="11297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9092090"/>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4033577640"/>
              </p:ext>
            </p:extLst>
          </p:nvPr>
        </p:nvGraphicFramePr>
        <p:xfrm>
          <a:off x="360000" y="4680000"/>
          <a:ext cx="5400000" cy="320040"/>
        </p:xfrm>
        <a:graphic>
          <a:graphicData uri="http://schemas.openxmlformats.org/drawingml/2006/table">
            <a:tbl>
              <a:tblPr/>
              <a:tblGrid>
                <a:gridCol w="5400000">
                  <a:extLst>
                    <a:ext uri="{9D8B030D-6E8A-4147-A177-3AD203B41FA5}">
                      <a16:colId xmlns:a16="http://schemas.microsoft.com/office/drawing/2014/main" xmlns="" val="1269313126"/>
                    </a:ext>
                  </a:extLst>
                </a:gridCol>
              </a:tblGrid>
              <a:tr h="79200">
                <a:tc>
                  <a:txBody>
                    <a:bodyPr/>
                    <a:lstStyle/>
                    <a:p>
                      <a:pPr algn="l" fontAlgn="b"/>
                      <a:r>
                        <a:rPr lang="ca-ES" sz="700" b="0" i="0" u="none" strike="noStrike">
                          <a:solidFill>
                            <a:srgbClr val="000000"/>
                          </a:solidFill>
                          <a:effectLst/>
                          <a:latin typeface="Calibri" panose="020F0502020204030204" pitchFamily="34" charset="0"/>
                        </a:rPr>
                        <a:t>Q28. Habitualment, amb quina freqüència surts de nit per divertir-te?</a:t>
                      </a:r>
                    </a:p>
                  </a:txBody>
                  <a:tcPr marL="0" marR="0" marT="0" marB="0" anchor="b">
                    <a:lnL>
                      <a:noFill/>
                    </a:lnL>
                    <a:lnR>
                      <a:noFill/>
                    </a:lnR>
                    <a:lnT>
                      <a:noFill/>
                    </a:lnT>
                    <a:lnB>
                      <a:noFill/>
                    </a:lnB>
                  </a:tcPr>
                </a:tc>
                <a:extLst>
                  <a:ext uri="{0D108BD9-81ED-4DB2-BD59-A6C34878D82A}">
                    <a16:rowId xmlns:a16="http://schemas.microsoft.com/office/drawing/2014/main" xmlns="" val="620318989"/>
                  </a:ext>
                </a:extLst>
              </a:tr>
              <a:tr h="79200">
                <a:tc>
                  <a:txBody>
                    <a:bodyPr/>
                    <a:lstStyle/>
                    <a:p>
                      <a:pPr algn="l" fontAlgn="b"/>
                      <a:r>
                        <a:rPr lang="ca-ES" sz="700" b="0" i="0" u="none" strike="noStrike">
                          <a:solidFill>
                            <a:srgbClr val="000000"/>
                          </a:solidFill>
                          <a:effectLst/>
                          <a:latin typeface="Calibri" panose="020F0502020204030204" pitchFamily="34" charset="0"/>
                        </a:rPr>
                        <a:t>Q29. I aquestes sortides, són habitualment en cap de setmana o en dies entre setmana?</a:t>
                      </a:r>
                    </a:p>
                  </a:txBody>
                  <a:tcPr marL="0" marR="0" marT="0" marB="0" anchor="b">
                    <a:lnL>
                      <a:noFill/>
                    </a:lnL>
                    <a:lnR>
                      <a:noFill/>
                    </a:lnR>
                    <a:lnT>
                      <a:noFill/>
                    </a:lnT>
                    <a:lnB>
                      <a:noFill/>
                    </a:lnB>
                  </a:tcPr>
                </a:tc>
                <a:extLst>
                  <a:ext uri="{0D108BD9-81ED-4DB2-BD59-A6C34878D82A}">
                    <a16:rowId xmlns:a16="http://schemas.microsoft.com/office/drawing/2014/main" xmlns="" val="3123939989"/>
                  </a:ext>
                </a:extLst>
              </a:tr>
              <a:tr h="79200">
                <a:tc>
                  <a:txBody>
                    <a:bodyPr/>
                    <a:lstStyle/>
                    <a:p>
                      <a:pPr algn="l" fontAlgn="b"/>
                      <a:r>
                        <a:rPr lang="ca-ES" sz="700" b="0" i="0" u="none" strike="noStrike" dirty="0">
                          <a:solidFill>
                            <a:srgbClr val="000000"/>
                          </a:solidFill>
                          <a:effectLst/>
                          <a:latin typeface="Calibri" panose="020F0502020204030204" pitchFamily="34" charset="0"/>
                        </a:rPr>
                        <a:t>Q30. L'última vegada que vas sortir de nit en cap de setmana per divertir-te, a quina hora vas tornar a casa?</a:t>
                      </a:r>
                    </a:p>
                  </a:txBody>
                  <a:tcPr marL="0" marR="0" marT="0" marB="0" anchor="b">
                    <a:lnL>
                      <a:noFill/>
                    </a:lnL>
                    <a:lnR>
                      <a:noFill/>
                    </a:lnR>
                    <a:lnT>
                      <a:noFill/>
                    </a:lnT>
                    <a:lnB>
                      <a:noFill/>
                    </a:lnB>
                  </a:tcPr>
                </a:tc>
                <a:extLst>
                  <a:ext uri="{0D108BD9-81ED-4DB2-BD59-A6C34878D82A}">
                    <a16:rowId xmlns:a16="http://schemas.microsoft.com/office/drawing/2014/main" xmlns="" val="39886724"/>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94</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LLEURE</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6981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378597739"/>
              </p:ext>
            </p:extLst>
          </p:nvPr>
        </p:nvGraphicFramePr>
        <p:xfrm>
          <a:off x="720000" y="1152000"/>
          <a:ext cx="7704002" cy="3149998"/>
        </p:xfrm>
        <a:graphic>
          <a:graphicData uri="http://schemas.openxmlformats.org/drawingml/2006/table">
            <a:tbl>
              <a:tblPr/>
              <a:tblGrid>
                <a:gridCol w="1443644">
                  <a:extLst>
                    <a:ext uri="{9D8B030D-6E8A-4147-A177-3AD203B41FA5}">
                      <a16:colId xmlns:a16="http://schemas.microsoft.com/office/drawing/2014/main" xmlns="" val="1343169719"/>
                    </a:ext>
                  </a:extLst>
                </a:gridCol>
                <a:gridCol w="335254">
                  <a:extLst>
                    <a:ext uri="{9D8B030D-6E8A-4147-A177-3AD203B41FA5}">
                      <a16:colId xmlns:a16="http://schemas.microsoft.com/office/drawing/2014/main" xmlns="" val="3369992721"/>
                    </a:ext>
                  </a:extLst>
                </a:gridCol>
                <a:gridCol w="294202">
                  <a:extLst>
                    <a:ext uri="{9D8B030D-6E8A-4147-A177-3AD203B41FA5}">
                      <a16:colId xmlns:a16="http://schemas.microsoft.com/office/drawing/2014/main" xmlns="" val="3006556992"/>
                    </a:ext>
                  </a:extLst>
                </a:gridCol>
                <a:gridCol w="109471">
                  <a:extLst>
                    <a:ext uri="{9D8B030D-6E8A-4147-A177-3AD203B41FA5}">
                      <a16:colId xmlns:a16="http://schemas.microsoft.com/office/drawing/2014/main" xmlns="" val="2984292599"/>
                    </a:ext>
                  </a:extLst>
                </a:gridCol>
                <a:gridCol w="355780">
                  <a:extLst>
                    <a:ext uri="{9D8B030D-6E8A-4147-A177-3AD203B41FA5}">
                      <a16:colId xmlns:a16="http://schemas.microsoft.com/office/drawing/2014/main" xmlns="" val="3827678946"/>
                    </a:ext>
                  </a:extLst>
                </a:gridCol>
                <a:gridCol w="355780">
                  <a:extLst>
                    <a:ext uri="{9D8B030D-6E8A-4147-A177-3AD203B41FA5}">
                      <a16:colId xmlns:a16="http://schemas.microsoft.com/office/drawing/2014/main" xmlns="" val="4107038219"/>
                    </a:ext>
                  </a:extLst>
                </a:gridCol>
                <a:gridCol w="109471">
                  <a:extLst>
                    <a:ext uri="{9D8B030D-6E8A-4147-A177-3AD203B41FA5}">
                      <a16:colId xmlns:a16="http://schemas.microsoft.com/office/drawing/2014/main" xmlns="" val="4051671545"/>
                    </a:ext>
                  </a:extLst>
                </a:gridCol>
                <a:gridCol w="355780">
                  <a:extLst>
                    <a:ext uri="{9D8B030D-6E8A-4147-A177-3AD203B41FA5}">
                      <a16:colId xmlns:a16="http://schemas.microsoft.com/office/drawing/2014/main" xmlns="" val="2497760863"/>
                    </a:ext>
                  </a:extLst>
                </a:gridCol>
                <a:gridCol w="355780">
                  <a:extLst>
                    <a:ext uri="{9D8B030D-6E8A-4147-A177-3AD203B41FA5}">
                      <a16:colId xmlns:a16="http://schemas.microsoft.com/office/drawing/2014/main" xmlns="" val="3325736446"/>
                    </a:ext>
                  </a:extLst>
                </a:gridCol>
                <a:gridCol w="355780">
                  <a:extLst>
                    <a:ext uri="{9D8B030D-6E8A-4147-A177-3AD203B41FA5}">
                      <a16:colId xmlns:a16="http://schemas.microsoft.com/office/drawing/2014/main" xmlns="" val="3083334576"/>
                    </a:ext>
                  </a:extLst>
                </a:gridCol>
                <a:gridCol w="355780">
                  <a:extLst>
                    <a:ext uri="{9D8B030D-6E8A-4147-A177-3AD203B41FA5}">
                      <a16:colId xmlns:a16="http://schemas.microsoft.com/office/drawing/2014/main" xmlns="" val="1427056344"/>
                    </a:ext>
                  </a:extLst>
                </a:gridCol>
                <a:gridCol w="109471">
                  <a:extLst>
                    <a:ext uri="{9D8B030D-6E8A-4147-A177-3AD203B41FA5}">
                      <a16:colId xmlns:a16="http://schemas.microsoft.com/office/drawing/2014/main" xmlns="" val="2441463430"/>
                    </a:ext>
                  </a:extLst>
                </a:gridCol>
                <a:gridCol w="355780">
                  <a:extLst>
                    <a:ext uri="{9D8B030D-6E8A-4147-A177-3AD203B41FA5}">
                      <a16:colId xmlns:a16="http://schemas.microsoft.com/office/drawing/2014/main" xmlns="" val="3302529136"/>
                    </a:ext>
                  </a:extLst>
                </a:gridCol>
                <a:gridCol w="355780">
                  <a:extLst>
                    <a:ext uri="{9D8B030D-6E8A-4147-A177-3AD203B41FA5}">
                      <a16:colId xmlns:a16="http://schemas.microsoft.com/office/drawing/2014/main" xmlns="" val="2770611478"/>
                    </a:ext>
                  </a:extLst>
                </a:gridCol>
                <a:gridCol w="109471">
                  <a:extLst>
                    <a:ext uri="{9D8B030D-6E8A-4147-A177-3AD203B41FA5}">
                      <a16:colId xmlns:a16="http://schemas.microsoft.com/office/drawing/2014/main" xmlns="" val="1609436067"/>
                    </a:ext>
                  </a:extLst>
                </a:gridCol>
                <a:gridCol w="355780">
                  <a:extLst>
                    <a:ext uri="{9D8B030D-6E8A-4147-A177-3AD203B41FA5}">
                      <a16:colId xmlns:a16="http://schemas.microsoft.com/office/drawing/2014/main" xmlns="" val="1945503649"/>
                    </a:ext>
                  </a:extLst>
                </a:gridCol>
                <a:gridCol w="355780">
                  <a:extLst>
                    <a:ext uri="{9D8B030D-6E8A-4147-A177-3AD203B41FA5}">
                      <a16:colId xmlns:a16="http://schemas.microsoft.com/office/drawing/2014/main" xmlns="" val="291305960"/>
                    </a:ext>
                  </a:extLst>
                </a:gridCol>
                <a:gridCol w="355780">
                  <a:extLst>
                    <a:ext uri="{9D8B030D-6E8A-4147-A177-3AD203B41FA5}">
                      <a16:colId xmlns:a16="http://schemas.microsoft.com/office/drawing/2014/main" xmlns="" val="1010115828"/>
                    </a:ext>
                  </a:extLst>
                </a:gridCol>
                <a:gridCol w="109471">
                  <a:extLst>
                    <a:ext uri="{9D8B030D-6E8A-4147-A177-3AD203B41FA5}">
                      <a16:colId xmlns:a16="http://schemas.microsoft.com/office/drawing/2014/main" xmlns="" val="4294503994"/>
                    </a:ext>
                  </a:extLst>
                </a:gridCol>
                <a:gridCol w="389989">
                  <a:extLst>
                    <a:ext uri="{9D8B030D-6E8A-4147-A177-3AD203B41FA5}">
                      <a16:colId xmlns:a16="http://schemas.microsoft.com/office/drawing/2014/main" xmlns="" val="3128933142"/>
                    </a:ext>
                  </a:extLst>
                </a:gridCol>
                <a:gridCol w="389989">
                  <a:extLst>
                    <a:ext uri="{9D8B030D-6E8A-4147-A177-3AD203B41FA5}">
                      <a16:colId xmlns:a16="http://schemas.microsoft.com/office/drawing/2014/main" xmlns="" val="562064260"/>
                    </a:ext>
                  </a:extLst>
                </a:gridCol>
                <a:gridCol w="389989">
                  <a:extLst>
                    <a:ext uri="{9D8B030D-6E8A-4147-A177-3AD203B41FA5}">
                      <a16:colId xmlns:a16="http://schemas.microsoft.com/office/drawing/2014/main" xmlns="" val="1533986039"/>
                    </a:ext>
                  </a:extLst>
                </a:gridCol>
              </a:tblGrid>
              <a:tr h="138728">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4241507796"/>
                  </a:ext>
                </a:extLst>
              </a:tr>
              <a:tr h="277455">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966907040"/>
                  </a:ext>
                </a:extLst>
              </a:tr>
              <a:tr h="14388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82331461"/>
                  </a:ext>
                </a:extLst>
              </a:tr>
              <a:tr h="143885">
                <a:tc>
                  <a:txBody>
                    <a:bodyPr/>
                    <a:lstStyle/>
                    <a:p>
                      <a:pPr algn="l" fontAlgn="b"/>
                      <a:r>
                        <a:rPr lang="ca-ES" sz="700" b="1" i="0" u="none" strike="noStrike">
                          <a:solidFill>
                            <a:srgbClr val="112277"/>
                          </a:solidFill>
                          <a:effectLst/>
                          <a:latin typeface="Calibri" panose="020F0502020204030204" pitchFamily="34" charset="0"/>
                        </a:rPr>
                        <a:t>Activitats preferides dia laborable</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038400111"/>
                  </a:ext>
                </a:extLst>
              </a:tr>
              <a:tr h="143885">
                <a:tc>
                  <a:txBody>
                    <a:bodyPr/>
                    <a:lstStyle/>
                    <a:p>
                      <a:pPr algn="l" fontAlgn="b"/>
                      <a:r>
                        <a:rPr lang="ca-ES" sz="700" b="0" i="0" u="none" strike="noStrike">
                          <a:solidFill>
                            <a:srgbClr val="000000"/>
                          </a:solidFill>
                          <a:effectLst/>
                          <a:latin typeface="Calibri" panose="020F0502020204030204" pitchFamily="34" charset="0"/>
                        </a:rPr>
                        <a:t>Mirar la televisió</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46,1%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45,9%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46,9%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363106410"/>
                  </a:ext>
                </a:extLst>
              </a:tr>
              <a:tr h="143885">
                <a:tc>
                  <a:txBody>
                    <a:bodyPr/>
                    <a:lstStyle/>
                    <a:p>
                      <a:pPr algn="l" fontAlgn="b"/>
                      <a:r>
                        <a:rPr lang="ca-ES" sz="700" b="0" i="0" u="none" strike="noStrike">
                          <a:solidFill>
                            <a:srgbClr val="000000"/>
                          </a:solidFill>
                          <a:effectLst/>
                          <a:latin typeface="Calibri" panose="020F0502020204030204" pitchFamily="34" charset="0"/>
                        </a:rPr>
                        <a:t>Escoltar música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96453066"/>
                  </a:ext>
                </a:extLst>
              </a:tr>
              <a:tr h="143885">
                <a:tc>
                  <a:txBody>
                    <a:bodyPr/>
                    <a:lstStyle/>
                    <a:p>
                      <a:pPr algn="l" fontAlgn="b"/>
                      <a:r>
                        <a:rPr lang="ca-ES" sz="700" b="0" i="0" u="none" strike="noStrike">
                          <a:solidFill>
                            <a:srgbClr val="000000"/>
                          </a:solidFill>
                          <a:effectLst/>
                          <a:latin typeface="Calibri" panose="020F0502020204030204" pitchFamily="34" charset="0"/>
                        </a:rPr>
                        <a:t>Jugar a jocs amb l'ordinador/consola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55,6%</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616414622"/>
                  </a:ext>
                </a:extLst>
              </a:tr>
              <a:tr h="143885">
                <a:tc>
                  <a:txBody>
                    <a:bodyPr/>
                    <a:lstStyle/>
                    <a:p>
                      <a:pPr algn="l" fontAlgn="b"/>
                      <a:r>
                        <a:rPr lang="ca-ES" sz="700" b="0" i="0" u="none" strike="noStrike">
                          <a:solidFill>
                            <a:srgbClr val="000000"/>
                          </a:solidFill>
                          <a:effectLst/>
                          <a:latin typeface="Calibri" panose="020F0502020204030204" pitchFamily="34" charset="0"/>
                        </a:rPr>
                        <a:t>Utilitzar les xarxes socials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44,4%</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77,5%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64,6%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030559841"/>
                  </a:ext>
                </a:extLst>
              </a:tr>
              <a:tr h="143885">
                <a:tc>
                  <a:txBody>
                    <a:bodyPr/>
                    <a:lstStyle/>
                    <a:p>
                      <a:pPr algn="l" fontAlgn="b"/>
                      <a:r>
                        <a:rPr lang="ca-ES" sz="700" b="0" i="0" u="none" strike="noStrike">
                          <a:solidFill>
                            <a:srgbClr val="000000"/>
                          </a:solidFill>
                          <a:effectLst/>
                          <a:latin typeface="Calibri" panose="020F0502020204030204" pitchFamily="34" charset="0"/>
                        </a:rPr>
                        <a:t>Navegar per Internet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816519415"/>
                  </a:ext>
                </a:extLst>
              </a:tr>
              <a:tr h="143885">
                <a:tc>
                  <a:txBody>
                    <a:bodyPr/>
                    <a:lstStyle/>
                    <a:p>
                      <a:pPr algn="l" fontAlgn="b"/>
                      <a:r>
                        <a:rPr lang="ca-ES" sz="700" b="0" i="0" u="none" strike="noStrike">
                          <a:solidFill>
                            <a:srgbClr val="000000"/>
                          </a:solidFill>
                          <a:effectLst/>
                          <a:latin typeface="Calibri" panose="020F0502020204030204" pitchFamily="34" charset="0"/>
                        </a:rPr>
                        <a:t>Llegir</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265522432"/>
                  </a:ext>
                </a:extLst>
              </a:tr>
              <a:tr h="143885">
                <a:tc>
                  <a:txBody>
                    <a:bodyPr/>
                    <a:lstStyle/>
                    <a:p>
                      <a:pPr algn="l" fontAlgn="b"/>
                      <a:r>
                        <a:rPr lang="ca-ES" sz="700" b="0" i="0" u="none" strike="noStrike">
                          <a:solidFill>
                            <a:srgbClr val="000000"/>
                          </a:solidFill>
                          <a:effectLst/>
                          <a:latin typeface="Calibri" panose="020F0502020204030204" pitchFamily="34" charset="0"/>
                        </a:rPr>
                        <a:t>Estar a casa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254644388"/>
                  </a:ext>
                </a:extLst>
              </a:tr>
              <a:tr h="143885">
                <a:tc>
                  <a:txBody>
                    <a:bodyPr/>
                    <a:lstStyle/>
                    <a:p>
                      <a:pPr algn="l" fontAlgn="b"/>
                      <a:r>
                        <a:rPr lang="it-IT" sz="700" b="0" i="0" u="none" strike="noStrike">
                          <a:solidFill>
                            <a:srgbClr val="000000"/>
                          </a:solidFill>
                          <a:effectLst/>
                          <a:latin typeface="Calibri" panose="020F0502020204030204" pitchFamily="34" charset="0"/>
                        </a:rPr>
                        <a:t>Anar a l'esplai, al cau o al casal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79214469"/>
                  </a:ext>
                </a:extLst>
              </a:tr>
              <a:tr h="143885">
                <a:tc>
                  <a:txBody>
                    <a:bodyPr/>
                    <a:lstStyle/>
                    <a:p>
                      <a:pPr algn="l" fontAlgn="b"/>
                      <a:r>
                        <a:rPr lang="ca-ES" sz="700" b="0" i="0" u="none" strike="noStrike">
                          <a:solidFill>
                            <a:srgbClr val="000000"/>
                          </a:solidFill>
                          <a:effectLst/>
                          <a:latin typeface="Calibri" panose="020F0502020204030204" pitchFamily="34" charset="0"/>
                        </a:rPr>
                        <a:t>Fer esport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853436193"/>
                  </a:ext>
                </a:extLst>
              </a:tr>
              <a:tr h="143885">
                <a:tc>
                  <a:txBody>
                    <a:bodyPr/>
                    <a:lstStyle/>
                    <a:p>
                      <a:pPr algn="l" fontAlgn="b"/>
                      <a:r>
                        <a:rPr lang="ca-ES" sz="700" b="0" i="0" u="none" strike="noStrike">
                          <a:solidFill>
                            <a:srgbClr val="000000"/>
                          </a:solidFill>
                          <a:effectLst/>
                          <a:latin typeface="Calibri" panose="020F0502020204030204" pitchFamily="34" charset="0"/>
                        </a:rPr>
                        <a:t>Anar a concerts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99886695"/>
                  </a:ext>
                </a:extLst>
              </a:tr>
              <a:tr h="143885">
                <a:tc>
                  <a:txBody>
                    <a:bodyPr/>
                    <a:lstStyle/>
                    <a:p>
                      <a:pPr algn="l" fontAlgn="b"/>
                      <a:r>
                        <a:rPr lang="pt-BR" sz="700" b="0" i="0" u="none" strike="noStrike">
                          <a:solidFill>
                            <a:srgbClr val="000000"/>
                          </a:solidFill>
                          <a:effectLst/>
                          <a:latin typeface="Calibri" panose="020F0502020204030204" pitchFamily="34" charset="0"/>
                        </a:rPr>
                        <a:t>Anar a galeries o centres comercials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128003950"/>
                  </a:ext>
                </a:extLst>
              </a:tr>
              <a:tr h="143885">
                <a:tc>
                  <a:txBody>
                    <a:bodyPr/>
                    <a:lstStyle/>
                    <a:p>
                      <a:pPr algn="l" fontAlgn="b"/>
                      <a:r>
                        <a:rPr lang="ca-ES" sz="700" b="0" i="0" u="none" strike="noStrike">
                          <a:solidFill>
                            <a:srgbClr val="000000"/>
                          </a:solidFill>
                          <a:effectLst/>
                          <a:latin typeface="Calibri" panose="020F0502020204030204" pitchFamily="34" charset="0"/>
                        </a:rPr>
                        <a:t>Anar al cinema/teatre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540631493"/>
                  </a:ext>
                </a:extLst>
              </a:tr>
              <a:tr h="143885">
                <a:tc>
                  <a:txBody>
                    <a:bodyPr/>
                    <a:lstStyle/>
                    <a:p>
                      <a:pPr algn="l" fontAlgn="b"/>
                      <a:r>
                        <a:rPr lang="ca-ES" sz="700" b="0" i="0" u="none" strike="noStrike">
                          <a:solidFill>
                            <a:srgbClr val="000000"/>
                          </a:solidFill>
                          <a:effectLst/>
                          <a:latin typeface="Calibri" panose="020F0502020204030204" pitchFamily="34" charset="0"/>
                        </a:rPr>
                        <a:t>Anar a bars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62200588"/>
                  </a:ext>
                </a:extLst>
              </a:tr>
              <a:tr h="143885">
                <a:tc>
                  <a:txBody>
                    <a:bodyPr/>
                    <a:lstStyle/>
                    <a:p>
                      <a:pPr algn="l" fontAlgn="b"/>
                      <a:r>
                        <a:rPr lang="ca-ES" sz="700" b="0" i="0" u="none" strike="noStrike">
                          <a:solidFill>
                            <a:srgbClr val="000000"/>
                          </a:solidFill>
                          <a:effectLst/>
                          <a:latin typeface="Calibri" panose="020F0502020204030204" pitchFamily="34" charset="0"/>
                        </a:rPr>
                        <a:t>Fer botellón amb amics/igues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336206110"/>
                  </a:ext>
                </a:extLst>
              </a:tr>
              <a:tr h="143885">
                <a:tc>
                  <a:txBody>
                    <a:bodyPr/>
                    <a:lstStyle/>
                    <a:p>
                      <a:pPr algn="l" fontAlgn="b"/>
                      <a:r>
                        <a:rPr lang="pt-BR" sz="700" b="0" i="0" u="none" strike="noStrike">
                          <a:solidFill>
                            <a:srgbClr val="000000"/>
                          </a:solidFill>
                          <a:effectLst/>
                          <a:latin typeface="Calibri" panose="020F0502020204030204" pitchFamily="34" charset="0"/>
                        </a:rPr>
                        <a:t>Anar a festes del barri, festes majors...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554140693"/>
                  </a:ext>
                </a:extLst>
              </a:tr>
              <a:tr h="143885">
                <a:tc>
                  <a:txBody>
                    <a:bodyPr/>
                    <a:lstStyle/>
                    <a:p>
                      <a:pPr algn="l" fontAlgn="b"/>
                      <a:r>
                        <a:rPr lang="ca-ES" sz="700" b="0" i="0" u="none" strike="noStrike">
                          <a:solidFill>
                            <a:srgbClr val="000000"/>
                          </a:solidFill>
                          <a:effectLst/>
                          <a:latin typeface="Calibri" panose="020F0502020204030204" pitchFamily="34" charset="0"/>
                        </a:rPr>
                        <a:t>Anar a discoteques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778128674"/>
                  </a:ext>
                </a:extLst>
              </a:tr>
              <a:tr h="14388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009149098"/>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fr-FR" sz="800" dirty="0">
                <a:solidFill>
                  <a:srgbClr val="000000"/>
                </a:solidFill>
                <a:latin typeface="Calibri" panose="020F0502020204030204" pitchFamily="34" charset="0"/>
              </a:rPr>
              <a:t>Q31. Per divertir-te, quines són les 3 activitats que sols fer amb més freqüència?</a:t>
            </a:r>
            <a:r>
              <a:rPr lang="fr-FR" dirty="0"/>
              <a:t> </a:t>
            </a:r>
            <a:endParaRPr lang="ca-ES" dirty="0"/>
          </a:p>
        </p:txBody>
      </p:sp>
    </p:spTree>
    <p:extLst>
      <p:ext uri="{BB962C8B-B14F-4D97-AF65-F5344CB8AC3E}">
        <p14:creationId xmlns:p14="http://schemas.microsoft.com/office/powerpoint/2010/main" val="339683835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95</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LLEURE</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6981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107258314"/>
              </p:ext>
            </p:extLst>
          </p:nvPr>
        </p:nvGraphicFramePr>
        <p:xfrm>
          <a:off x="720000" y="1152000"/>
          <a:ext cx="7704002" cy="3149998"/>
        </p:xfrm>
        <a:graphic>
          <a:graphicData uri="http://schemas.openxmlformats.org/drawingml/2006/table">
            <a:tbl>
              <a:tblPr/>
              <a:tblGrid>
                <a:gridCol w="1443644">
                  <a:extLst>
                    <a:ext uri="{9D8B030D-6E8A-4147-A177-3AD203B41FA5}">
                      <a16:colId xmlns:a16="http://schemas.microsoft.com/office/drawing/2014/main" xmlns="" val="4244565897"/>
                    </a:ext>
                  </a:extLst>
                </a:gridCol>
                <a:gridCol w="335254">
                  <a:extLst>
                    <a:ext uri="{9D8B030D-6E8A-4147-A177-3AD203B41FA5}">
                      <a16:colId xmlns:a16="http://schemas.microsoft.com/office/drawing/2014/main" xmlns="" val="652481118"/>
                    </a:ext>
                  </a:extLst>
                </a:gridCol>
                <a:gridCol w="294202">
                  <a:extLst>
                    <a:ext uri="{9D8B030D-6E8A-4147-A177-3AD203B41FA5}">
                      <a16:colId xmlns:a16="http://schemas.microsoft.com/office/drawing/2014/main" xmlns="" val="3153649456"/>
                    </a:ext>
                  </a:extLst>
                </a:gridCol>
                <a:gridCol w="109471">
                  <a:extLst>
                    <a:ext uri="{9D8B030D-6E8A-4147-A177-3AD203B41FA5}">
                      <a16:colId xmlns:a16="http://schemas.microsoft.com/office/drawing/2014/main" xmlns="" val="1817731959"/>
                    </a:ext>
                  </a:extLst>
                </a:gridCol>
                <a:gridCol w="355780">
                  <a:extLst>
                    <a:ext uri="{9D8B030D-6E8A-4147-A177-3AD203B41FA5}">
                      <a16:colId xmlns:a16="http://schemas.microsoft.com/office/drawing/2014/main" xmlns="" val="421002900"/>
                    </a:ext>
                  </a:extLst>
                </a:gridCol>
                <a:gridCol w="355780">
                  <a:extLst>
                    <a:ext uri="{9D8B030D-6E8A-4147-A177-3AD203B41FA5}">
                      <a16:colId xmlns:a16="http://schemas.microsoft.com/office/drawing/2014/main" xmlns="" val="1662461948"/>
                    </a:ext>
                  </a:extLst>
                </a:gridCol>
                <a:gridCol w="109471">
                  <a:extLst>
                    <a:ext uri="{9D8B030D-6E8A-4147-A177-3AD203B41FA5}">
                      <a16:colId xmlns:a16="http://schemas.microsoft.com/office/drawing/2014/main" xmlns="" val="2305385100"/>
                    </a:ext>
                  </a:extLst>
                </a:gridCol>
                <a:gridCol w="355780">
                  <a:extLst>
                    <a:ext uri="{9D8B030D-6E8A-4147-A177-3AD203B41FA5}">
                      <a16:colId xmlns:a16="http://schemas.microsoft.com/office/drawing/2014/main" xmlns="" val="2651354519"/>
                    </a:ext>
                  </a:extLst>
                </a:gridCol>
                <a:gridCol w="355780">
                  <a:extLst>
                    <a:ext uri="{9D8B030D-6E8A-4147-A177-3AD203B41FA5}">
                      <a16:colId xmlns:a16="http://schemas.microsoft.com/office/drawing/2014/main" xmlns="" val="3869273071"/>
                    </a:ext>
                  </a:extLst>
                </a:gridCol>
                <a:gridCol w="355780">
                  <a:extLst>
                    <a:ext uri="{9D8B030D-6E8A-4147-A177-3AD203B41FA5}">
                      <a16:colId xmlns:a16="http://schemas.microsoft.com/office/drawing/2014/main" xmlns="" val="4028393722"/>
                    </a:ext>
                  </a:extLst>
                </a:gridCol>
                <a:gridCol w="355780">
                  <a:extLst>
                    <a:ext uri="{9D8B030D-6E8A-4147-A177-3AD203B41FA5}">
                      <a16:colId xmlns:a16="http://schemas.microsoft.com/office/drawing/2014/main" xmlns="" val="575004138"/>
                    </a:ext>
                  </a:extLst>
                </a:gridCol>
                <a:gridCol w="109471">
                  <a:extLst>
                    <a:ext uri="{9D8B030D-6E8A-4147-A177-3AD203B41FA5}">
                      <a16:colId xmlns:a16="http://schemas.microsoft.com/office/drawing/2014/main" xmlns="" val="2973186168"/>
                    </a:ext>
                  </a:extLst>
                </a:gridCol>
                <a:gridCol w="355780">
                  <a:extLst>
                    <a:ext uri="{9D8B030D-6E8A-4147-A177-3AD203B41FA5}">
                      <a16:colId xmlns:a16="http://schemas.microsoft.com/office/drawing/2014/main" xmlns="" val="1380276855"/>
                    </a:ext>
                  </a:extLst>
                </a:gridCol>
                <a:gridCol w="355780">
                  <a:extLst>
                    <a:ext uri="{9D8B030D-6E8A-4147-A177-3AD203B41FA5}">
                      <a16:colId xmlns:a16="http://schemas.microsoft.com/office/drawing/2014/main" xmlns="" val="1011439466"/>
                    </a:ext>
                  </a:extLst>
                </a:gridCol>
                <a:gridCol w="109471">
                  <a:extLst>
                    <a:ext uri="{9D8B030D-6E8A-4147-A177-3AD203B41FA5}">
                      <a16:colId xmlns:a16="http://schemas.microsoft.com/office/drawing/2014/main" xmlns="" val="1691379578"/>
                    </a:ext>
                  </a:extLst>
                </a:gridCol>
                <a:gridCol w="355780">
                  <a:extLst>
                    <a:ext uri="{9D8B030D-6E8A-4147-A177-3AD203B41FA5}">
                      <a16:colId xmlns:a16="http://schemas.microsoft.com/office/drawing/2014/main" xmlns="" val="3977188174"/>
                    </a:ext>
                  </a:extLst>
                </a:gridCol>
                <a:gridCol w="355780">
                  <a:extLst>
                    <a:ext uri="{9D8B030D-6E8A-4147-A177-3AD203B41FA5}">
                      <a16:colId xmlns:a16="http://schemas.microsoft.com/office/drawing/2014/main" xmlns="" val="1221025690"/>
                    </a:ext>
                  </a:extLst>
                </a:gridCol>
                <a:gridCol w="355780">
                  <a:extLst>
                    <a:ext uri="{9D8B030D-6E8A-4147-A177-3AD203B41FA5}">
                      <a16:colId xmlns:a16="http://schemas.microsoft.com/office/drawing/2014/main" xmlns="" val="440114488"/>
                    </a:ext>
                  </a:extLst>
                </a:gridCol>
                <a:gridCol w="109471">
                  <a:extLst>
                    <a:ext uri="{9D8B030D-6E8A-4147-A177-3AD203B41FA5}">
                      <a16:colId xmlns:a16="http://schemas.microsoft.com/office/drawing/2014/main" xmlns="" val="3842348964"/>
                    </a:ext>
                  </a:extLst>
                </a:gridCol>
                <a:gridCol w="389989">
                  <a:extLst>
                    <a:ext uri="{9D8B030D-6E8A-4147-A177-3AD203B41FA5}">
                      <a16:colId xmlns:a16="http://schemas.microsoft.com/office/drawing/2014/main" xmlns="" val="4060185446"/>
                    </a:ext>
                  </a:extLst>
                </a:gridCol>
                <a:gridCol w="389989">
                  <a:extLst>
                    <a:ext uri="{9D8B030D-6E8A-4147-A177-3AD203B41FA5}">
                      <a16:colId xmlns:a16="http://schemas.microsoft.com/office/drawing/2014/main" xmlns="" val="3881397741"/>
                    </a:ext>
                  </a:extLst>
                </a:gridCol>
                <a:gridCol w="389989">
                  <a:extLst>
                    <a:ext uri="{9D8B030D-6E8A-4147-A177-3AD203B41FA5}">
                      <a16:colId xmlns:a16="http://schemas.microsoft.com/office/drawing/2014/main" xmlns="" val="559551809"/>
                    </a:ext>
                  </a:extLst>
                </a:gridCol>
              </a:tblGrid>
              <a:tr h="133084">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2237240521"/>
                  </a:ext>
                </a:extLst>
              </a:tr>
              <a:tr h="26616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546578970"/>
                  </a:ext>
                </a:extLst>
              </a:tr>
              <a:tr h="138032">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47596430"/>
                  </a:ext>
                </a:extLst>
              </a:tr>
              <a:tr h="138032">
                <a:tc>
                  <a:txBody>
                    <a:bodyPr/>
                    <a:lstStyle/>
                    <a:p>
                      <a:pPr algn="l" fontAlgn="b"/>
                      <a:r>
                        <a:rPr lang="ca-ES" sz="700" b="1" i="0" u="none" strike="noStrike">
                          <a:solidFill>
                            <a:srgbClr val="112277"/>
                          </a:solidFill>
                          <a:effectLst/>
                          <a:latin typeface="Calibri" panose="020F0502020204030204" pitchFamily="34" charset="0"/>
                        </a:rPr>
                        <a:t>Activitats preferides cap de setmana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5720136"/>
                  </a:ext>
                </a:extLst>
              </a:tr>
              <a:tr h="138032">
                <a:tc>
                  <a:txBody>
                    <a:bodyPr/>
                    <a:lstStyle/>
                    <a:p>
                      <a:pPr algn="l" fontAlgn="b"/>
                      <a:r>
                        <a:rPr lang="ca-ES" sz="700" b="0" i="0" u="none" strike="noStrike">
                          <a:solidFill>
                            <a:srgbClr val="000000"/>
                          </a:solidFill>
                          <a:effectLst/>
                          <a:latin typeface="Calibri" panose="020F0502020204030204" pitchFamily="34" charset="0"/>
                        </a:rPr>
                        <a:t>Mirar la televisió</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31,1%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916607240"/>
                  </a:ext>
                </a:extLst>
              </a:tr>
              <a:tr h="138032">
                <a:tc>
                  <a:txBody>
                    <a:bodyPr/>
                    <a:lstStyle/>
                    <a:p>
                      <a:pPr algn="l" fontAlgn="b"/>
                      <a:r>
                        <a:rPr lang="ca-ES" sz="700" b="0" i="0" u="none" strike="noStrike">
                          <a:solidFill>
                            <a:srgbClr val="000000"/>
                          </a:solidFill>
                          <a:effectLst/>
                          <a:latin typeface="Calibri" panose="020F0502020204030204" pitchFamily="34" charset="0"/>
                        </a:rPr>
                        <a:t>Escoltar música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54,5%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35196398"/>
                  </a:ext>
                </a:extLst>
              </a:tr>
              <a:tr h="138032">
                <a:tc>
                  <a:txBody>
                    <a:bodyPr/>
                    <a:lstStyle/>
                    <a:p>
                      <a:pPr algn="l" fontAlgn="b"/>
                      <a:r>
                        <a:rPr lang="ca-ES" sz="700" b="0" i="0" u="none" strike="noStrike">
                          <a:solidFill>
                            <a:srgbClr val="000000"/>
                          </a:solidFill>
                          <a:effectLst/>
                          <a:latin typeface="Calibri" panose="020F0502020204030204" pitchFamily="34" charset="0"/>
                        </a:rPr>
                        <a:t>Jugar a jocs amb l'ordinador/consola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52,8%</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71487466"/>
                  </a:ext>
                </a:extLst>
              </a:tr>
              <a:tr h="138032">
                <a:tc>
                  <a:txBody>
                    <a:bodyPr/>
                    <a:lstStyle/>
                    <a:p>
                      <a:pPr algn="l" fontAlgn="b"/>
                      <a:r>
                        <a:rPr lang="ca-ES" sz="700" b="0" i="0" u="none" strike="noStrike">
                          <a:solidFill>
                            <a:srgbClr val="000000"/>
                          </a:solidFill>
                          <a:effectLst/>
                          <a:latin typeface="Calibri" panose="020F0502020204030204" pitchFamily="34" charset="0"/>
                        </a:rPr>
                        <a:t>Utilitzar les xarxes socials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52,5%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02377352"/>
                  </a:ext>
                </a:extLst>
              </a:tr>
              <a:tr h="138032">
                <a:tc>
                  <a:txBody>
                    <a:bodyPr/>
                    <a:lstStyle/>
                    <a:p>
                      <a:pPr algn="l" fontAlgn="b"/>
                      <a:r>
                        <a:rPr lang="ca-ES" sz="700" b="0" i="0" u="none" strike="noStrike">
                          <a:solidFill>
                            <a:srgbClr val="000000"/>
                          </a:solidFill>
                          <a:effectLst/>
                          <a:latin typeface="Calibri" panose="020F0502020204030204" pitchFamily="34" charset="0"/>
                        </a:rPr>
                        <a:t>Navegar per Internet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124517879"/>
                  </a:ext>
                </a:extLst>
              </a:tr>
              <a:tr h="138032">
                <a:tc>
                  <a:txBody>
                    <a:bodyPr/>
                    <a:lstStyle/>
                    <a:p>
                      <a:pPr algn="l" fontAlgn="b"/>
                      <a:r>
                        <a:rPr lang="ca-ES" sz="700" b="0" i="0" u="none" strike="noStrike">
                          <a:solidFill>
                            <a:srgbClr val="000000"/>
                          </a:solidFill>
                          <a:effectLst/>
                          <a:latin typeface="Calibri" panose="020F0502020204030204" pitchFamily="34" charset="0"/>
                        </a:rPr>
                        <a:t>Llegir</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70504239"/>
                  </a:ext>
                </a:extLst>
              </a:tr>
              <a:tr h="138032">
                <a:tc>
                  <a:txBody>
                    <a:bodyPr/>
                    <a:lstStyle/>
                    <a:p>
                      <a:pPr algn="l" fontAlgn="b"/>
                      <a:r>
                        <a:rPr lang="ca-ES" sz="700" b="0" i="0" u="none" strike="noStrike">
                          <a:solidFill>
                            <a:srgbClr val="000000"/>
                          </a:solidFill>
                          <a:effectLst/>
                          <a:latin typeface="Calibri" panose="020F0502020204030204" pitchFamily="34" charset="0"/>
                        </a:rPr>
                        <a:t>Estar a casa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608628339"/>
                  </a:ext>
                </a:extLst>
              </a:tr>
              <a:tr h="138032">
                <a:tc>
                  <a:txBody>
                    <a:bodyPr/>
                    <a:lstStyle/>
                    <a:p>
                      <a:pPr algn="l" fontAlgn="b"/>
                      <a:r>
                        <a:rPr lang="it-IT" sz="700" b="0" i="0" u="none" strike="noStrike">
                          <a:solidFill>
                            <a:srgbClr val="000000"/>
                          </a:solidFill>
                          <a:effectLst/>
                          <a:latin typeface="Calibri" panose="020F0502020204030204" pitchFamily="34" charset="0"/>
                        </a:rPr>
                        <a:t>Anar a l'esplai, al cau o al casal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771564777"/>
                  </a:ext>
                </a:extLst>
              </a:tr>
              <a:tr h="138032">
                <a:tc>
                  <a:txBody>
                    <a:bodyPr/>
                    <a:lstStyle/>
                    <a:p>
                      <a:pPr algn="l" fontAlgn="b"/>
                      <a:r>
                        <a:rPr lang="ca-ES" sz="700" b="0" i="0" u="none" strike="noStrike">
                          <a:solidFill>
                            <a:srgbClr val="000000"/>
                          </a:solidFill>
                          <a:effectLst/>
                          <a:latin typeface="Calibri" panose="020F0502020204030204" pitchFamily="34" charset="0"/>
                        </a:rPr>
                        <a:t>Fer esport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47,2%</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73466363"/>
                  </a:ext>
                </a:extLst>
              </a:tr>
              <a:tr h="138032">
                <a:tc>
                  <a:txBody>
                    <a:bodyPr/>
                    <a:lstStyle/>
                    <a:p>
                      <a:pPr algn="l" fontAlgn="b"/>
                      <a:r>
                        <a:rPr lang="ca-ES" sz="700" b="0" i="0" u="none" strike="noStrike">
                          <a:solidFill>
                            <a:srgbClr val="000000"/>
                          </a:solidFill>
                          <a:effectLst/>
                          <a:latin typeface="Calibri" panose="020F0502020204030204" pitchFamily="34" charset="0"/>
                        </a:rPr>
                        <a:t>Anar a concerts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526604591"/>
                  </a:ext>
                </a:extLst>
              </a:tr>
              <a:tr h="138032">
                <a:tc>
                  <a:txBody>
                    <a:bodyPr/>
                    <a:lstStyle/>
                    <a:p>
                      <a:pPr algn="l" fontAlgn="b"/>
                      <a:r>
                        <a:rPr lang="pt-BR" sz="700" b="0" i="0" u="none" strike="noStrike">
                          <a:solidFill>
                            <a:srgbClr val="000000"/>
                          </a:solidFill>
                          <a:effectLst/>
                          <a:latin typeface="Calibri" panose="020F0502020204030204" pitchFamily="34" charset="0"/>
                        </a:rPr>
                        <a:t>Anar a galeries o centres comercials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16522744"/>
                  </a:ext>
                </a:extLst>
              </a:tr>
              <a:tr h="138032">
                <a:tc>
                  <a:txBody>
                    <a:bodyPr/>
                    <a:lstStyle/>
                    <a:p>
                      <a:pPr algn="l" fontAlgn="b"/>
                      <a:r>
                        <a:rPr lang="ca-ES" sz="700" b="0" i="0" u="none" strike="noStrike">
                          <a:solidFill>
                            <a:srgbClr val="000000"/>
                          </a:solidFill>
                          <a:effectLst/>
                          <a:latin typeface="Calibri" panose="020F0502020204030204" pitchFamily="34" charset="0"/>
                        </a:rPr>
                        <a:t>Anar al cinema/teatre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404511177"/>
                  </a:ext>
                </a:extLst>
              </a:tr>
              <a:tr h="138032">
                <a:tc>
                  <a:txBody>
                    <a:bodyPr/>
                    <a:lstStyle/>
                    <a:p>
                      <a:pPr algn="l" fontAlgn="b"/>
                      <a:r>
                        <a:rPr lang="ca-ES" sz="700" b="0" i="0" u="none" strike="noStrike">
                          <a:solidFill>
                            <a:srgbClr val="000000"/>
                          </a:solidFill>
                          <a:effectLst/>
                          <a:latin typeface="Calibri" panose="020F0502020204030204" pitchFamily="34" charset="0"/>
                        </a:rPr>
                        <a:t>Anar a bars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313412794"/>
                  </a:ext>
                </a:extLst>
              </a:tr>
              <a:tr h="138032">
                <a:tc>
                  <a:txBody>
                    <a:bodyPr/>
                    <a:lstStyle/>
                    <a:p>
                      <a:pPr algn="l" fontAlgn="b"/>
                      <a:r>
                        <a:rPr lang="ca-ES" sz="700" b="0" i="0" u="none" strike="noStrike">
                          <a:solidFill>
                            <a:srgbClr val="000000"/>
                          </a:solidFill>
                          <a:effectLst/>
                          <a:latin typeface="Calibri" panose="020F0502020204030204" pitchFamily="34" charset="0"/>
                        </a:rPr>
                        <a:t>Fer botellón amb amics/igues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285890905"/>
                  </a:ext>
                </a:extLst>
              </a:tr>
              <a:tr h="266169">
                <a:tc>
                  <a:txBody>
                    <a:bodyPr/>
                    <a:lstStyle/>
                    <a:p>
                      <a:pPr algn="l" fontAlgn="b"/>
                      <a:r>
                        <a:rPr lang="ca-ES" sz="700" b="0" i="0" u="none" strike="noStrike">
                          <a:solidFill>
                            <a:srgbClr val="000000"/>
                          </a:solidFill>
                          <a:effectLst/>
                          <a:latin typeface="Calibri" panose="020F0502020204030204" pitchFamily="34" charset="0"/>
                        </a:rPr>
                        <a:t>Anar a festes del barri, festes majors, etc.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901602098"/>
                  </a:ext>
                </a:extLst>
              </a:tr>
              <a:tr h="138032">
                <a:tc>
                  <a:txBody>
                    <a:bodyPr/>
                    <a:lstStyle/>
                    <a:p>
                      <a:pPr algn="l" fontAlgn="b"/>
                      <a:r>
                        <a:rPr lang="ca-ES" sz="700" b="0" i="0" u="none" strike="noStrike">
                          <a:solidFill>
                            <a:srgbClr val="000000"/>
                          </a:solidFill>
                          <a:effectLst/>
                          <a:latin typeface="Calibri" panose="020F0502020204030204" pitchFamily="34" charset="0"/>
                        </a:rPr>
                        <a:t>Anar a discoteques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10,1%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23004762"/>
                  </a:ext>
                </a:extLst>
              </a:tr>
              <a:tr h="138032">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4,7%</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55120759"/>
                  </a:ext>
                </a:extLst>
              </a:tr>
            </a:tbl>
          </a:graphicData>
        </a:graphic>
      </p:graphicFrame>
      <p:sp>
        <p:nvSpPr>
          <p:cNvPr id="4" name="Rectángulo 3"/>
          <p:cNvSpPr/>
          <p:nvPr/>
        </p:nvSpPr>
        <p:spPr>
          <a:xfrm>
            <a:off x="360000" y="4680000"/>
            <a:ext cx="5400000" cy="237600"/>
          </a:xfrm>
          <a:prstGeom prst="rect">
            <a:avLst/>
          </a:prstGeom>
        </p:spPr>
        <p:txBody>
          <a:bodyPr wrap="none">
            <a:spAutoFit/>
          </a:bodyPr>
          <a:lstStyle/>
          <a:p>
            <a:r>
              <a:rPr lang="fr-FR" sz="800" dirty="0">
                <a:solidFill>
                  <a:srgbClr val="000000"/>
                </a:solidFill>
                <a:latin typeface="Calibri" panose="020F0502020204030204" pitchFamily="34" charset="0"/>
              </a:rPr>
              <a:t>Q31. Per divertir-te, quines són les 3 activitats que sols fer amb més freqüència?</a:t>
            </a:r>
            <a:r>
              <a:rPr lang="fr-FR" dirty="0"/>
              <a:t> </a:t>
            </a:r>
            <a:endParaRPr lang="ca-ES" dirty="0"/>
          </a:p>
        </p:txBody>
      </p:sp>
    </p:spTree>
    <p:extLst>
      <p:ext uri="{BB962C8B-B14F-4D97-AF65-F5344CB8AC3E}">
        <p14:creationId xmlns:p14="http://schemas.microsoft.com/office/powerpoint/2010/main" val="339683835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96</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es-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LLEURE</a:t>
            </a:r>
            <a:endParaRPr lang="es-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a:hlinkClick r:id="" action="ppaction://noaction"/>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69816"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1689731712"/>
              </p:ext>
            </p:extLst>
          </p:nvPr>
        </p:nvGraphicFramePr>
        <p:xfrm>
          <a:off x="720000" y="1152000"/>
          <a:ext cx="7704003" cy="3150000"/>
        </p:xfrm>
        <a:graphic>
          <a:graphicData uri="http://schemas.openxmlformats.org/drawingml/2006/table">
            <a:tbl>
              <a:tblPr/>
              <a:tblGrid>
                <a:gridCol w="1443645">
                  <a:extLst>
                    <a:ext uri="{9D8B030D-6E8A-4147-A177-3AD203B41FA5}">
                      <a16:colId xmlns:a16="http://schemas.microsoft.com/office/drawing/2014/main" xmlns="" val="2597650472"/>
                    </a:ext>
                  </a:extLst>
                </a:gridCol>
                <a:gridCol w="335254">
                  <a:extLst>
                    <a:ext uri="{9D8B030D-6E8A-4147-A177-3AD203B41FA5}">
                      <a16:colId xmlns:a16="http://schemas.microsoft.com/office/drawing/2014/main" xmlns="" val="3233359018"/>
                    </a:ext>
                  </a:extLst>
                </a:gridCol>
                <a:gridCol w="294202">
                  <a:extLst>
                    <a:ext uri="{9D8B030D-6E8A-4147-A177-3AD203B41FA5}">
                      <a16:colId xmlns:a16="http://schemas.microsoft.com/office/drawing/2014/main" xmlns="" val="3464472193"/>
                    </a:ext>
                  </a:extLst>
                </a:gridCol>
                <a:gridCol w="109471">
                  <a:extLst>
                    <a:ext uri="{9D8B030D-6E8A-4147-A177-3AD203B41FA5}">
                      <a16:colId xmlns:a16="http://schemas.microsoft.com/office/drawing/2014/main" xmlns="" val="1127347263"/>
                    </a:ext>
                  </a:extLst>
                </a:gridCol>
                <a:gridCol w="355780">
                  <a:extLst>
                    <a:ext uri="{9D8B030D-6E8A-4147-A177-3AD203B41FA5}">
                      <a16:colId xmlns:a16="http://schemas.microsoft.com/office/drawing/2014/main" xmlns="" val="4119321495"/>
                    </a:ext>
                  </a:extLst>
                </a:gridCol>
                <a:gridCol w="355780">
                  <a:extLst>
                    <a:ext uri="{9D8B030D-6E8A-4147-A177-3AD203B41FA5}">
                      <a16:colId xmlns:a16="http://schemas.microsoft.com/office/drawing/2014/main" xmlns="" val="2743134002"/>
                    </a:ext>
                  </a:extLst>
                </a:gridCol>
                <a:gridCol w="109471">
                  <a:extLst>
                    <a:ext uri="{9D8B030D-6E8A-4147-A177-3AD203B41FA5}">
                      <a16:colId xmlns:a16="http://schemas.microsoft.com/office/drawing/2014/main" xmlns="" val="1763597909"/>
                    </a:ext>
                  </a:extLst>
                </a:gridCol>
                <a:gridCol w="355780">
                  <a:extLst>
                    <a:ext uri="{9D8B030D-6E8A-4147-A177-3AD203B41FA5}">
                      <a16:colId xmlns:a16="http://schemas.microsoft.com/office/drawing/2014/main" xmlns="" val="1771559824"/>
                    </a:ext>
                  </a:extLst>
                </a:gridCol>
                <a:gridCol w="355780">
                  <a:extLst>
                    <a:ext uri="{9D8B030D-6E8A-4147-A177-3AD203B41FA5}">
                      <a16:colId xmlns:a16="http://schemas.microsoft.com/office/drawing/2014/main" xmlns="" val="3973547899"/>
                    </a:ext>
                  </a:extLst>
                </a:gridCol>
                <a:gridCol w="355780">
                  <a:extLst>
                    <a:ext uri="{9D8B030D-6E8A-4147-A177-3AD203B41FA5}">
                      <a16:colId xmlns:a16="http://schemas.microsoft.com/office/drawing/2014/main" xmlns="" val="2611638183"/>
                    </a:ext>
                  </a:extLst>
                </a:gridCol>
                <a:gridCol w="355780">
                  <a:extLst>
                    <a:ext uri="{9D8B030D-6E8A-4147-A177-3AD203B41FA5}">
                      <a16:colId xmlns:a16="http://schemas.microsoft.com/office/drawing/2014/main" xmlns="" val="3499090189"/>
                    </a:ext>
                  </a:extLst>
                </a:gridCol>
                <a:gridCol w="109471">
                  <a:extLst>
                    <a:ext uri="{9D8B030D-6E8A-4147-A177-3AD203B41FA5}">
                      <a16:colId xmlns:a16="http://schemas.microsoft.com/office/drawing/2014/main" xmlns="" val="2379462213"/>
                    </a:ext>
                  </a:extLst>
                </a:gridCol>
                <a:gridCol w="355780">
                  <a:extLst>
                    <a:ext uri="{9D8B030D-6E8A-4147-A177-3AD203B41FA5}">
                      <a16:colId xmlns:a16="http://schemas.microsoft.com/office/drawing/2014/main" xmlns="" val="1507980027"/>
                    </a:ext>
                  </a:extLst>
                </a:gridCol>
                <a:gridCol w="355780">
                  <a:extLst>
                    <a:ext uri="{9D8B030D-6E8A-4147-A177-3AD203B41FA5}">
                      <a16:colId xmlns:a16="http://schemas.microsoft.com/office/drawing/2014/main" xmlns="" val="355884670"/>
                    </a:ext>
                  </a:extLst>
                </a:gridCol>
                <a:gridCol w="109471">
                  <a:extLst>
                    <a:ext uri="{9D8B030D-6E8A-4147-A177-3AD203B41FA5}">
                      <a16:colId xmlns:a16="http://schemas.microsoft.com/office/drawing/2014/main" xmlns="" val="1761080948"/>
                    </a:ext>
                  </a:extLst>
                </a:gridCol>
                <a:gridCol w="355780">
                  <a:extLst>
                    <a:ext uri="{9D8B030D-6E8A-4147-A177-3AD203B41FA5}">
                      <a16:colId xmlns:a16="http://schemas.microsoft.com/office/drawing/2014/main" xmlns="" val="2380155219"/>
                    </a:ext>
                  </a:extLst>
                </a:gridCol>
                <a:gridCol w="355780">
                  <a:extLst>
                    <a:ext uri="{9D8B030D-6E8A-4147-A177-3AD203B41FA5}">
                      <a16:colId xmlns:a16="http://schemas.microsoft.com/office/drawing/2014/main" xmlns="" val="2706061796"/>
                    </a:ext>
                  </a:extLst>
                </a:gridCol>
                <a:gridCol w="355780">
                  <a:extLst>
                    <a:ext uri="{9D8B030D-6E8A-4147-A177-3AD203B41FA5}">
                      <a16:colId xmlns:a16="http://schemas.microsoft.com/office/drawing/2014/main" xmlns="" val="4189284898"/>
                    </a:ext>
                  </a:extLst>
                </a:gridCol>
                <a:gridCol w="109471">
                  <a:extLst>
                    <a:ext uri="{9D8B030D-6E8A-4147-A177-3AD203B41FA5}">
                      <a16:colId xmlns:a16="http://schemas.microsoft.com/office/drawing/2014/main" xmlns="" val="3976625177"/>
                    </a:ext>
                  </a:extLst>
                </a:gridCol>
                <a:gridCol w="389989">
                  <a:extLst>
                    <a:ext uri="{9D8B030D-6E8A-4147-A177-3AD203B41FA5}">
                      <a16:colId xmlns:a16="http://schemas.microsoft.com/office/drawing/2014/main" xmlns="" val="3938116134"/>
                    </a:ext>
                  </a:extLst>
                </a:gridCol>
                <a:gridCol w="389989">
                  <a:extLst>
                    <a:ext uri="{9D8B030D-6E8A-4147-A177-3AD203B41FA5}">
                      <a16:colId xmlns:a16="http://schemas.microsoft.com/office/drawing/2014/main" xmlns="" val="3754042731"/>
                    </a:ext>
                  </a:extLst>
                </a:gridCol>
                <a:gridCol w="389989">
                  <a:extLst>
                    <a:ext uri="{9D8B030D-6E8A-4147-A177-3AD203B41FA5}">
                      <a16:colId xmlns:a16="http://schemas.microsoft.com/office/drawing/2014/main" xmlns="" val="962909531"/>
                    </a:ext>
                  </a:extLst>
                </a:gridCol>
              </a:tblGrid>
              <a:tr h="112137">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968646502"/>
                  </a:ext>
                </a:extLst>
              </a:tr>
              <a:tr h="224273">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861952871"/>
                  </a:ext>
                </a:extLst>
              </a:tr>
              <a:tr h="12233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51721758"/>
                  </a:ext>
                </a:extLst>
              </a:tr>
              <a:tr h="122330">
                <a:tc gridSpan="3">
                  <a:txBody>
                    <a:bodyPr/>
                    <a:lstStyle/>
                    <a:p>
                      <a:pPr algn="l" fontAlgn="b"/>
                      <a:r>
                        <a:rPr lang="es-ES" sz="700" b="1" i="0" u="none" strike="noStrike" dirty="0" err="1">
                          <a:solidFill>
                            <a:srgbClr val="112277"/>
                          </a:solidFill>
                          <a:effectLst/>
                          <a:latin typeface="Calibri" panose="020F0502020204030204" pitchFamily="34" charset="0"/>
                        </a:rPr>
                        <a:t>Desatén</a:t>
                      </a:r>
                      <a:r>
                        <a:rPr lang="es-ES" sz="700" b="1" i="0" u="none" strike="noStrike" dirty="0">
                          <a:solidFill>
                            <a:srgbClr val="112277"/>
                          </a:solidFill>
                          <a:effectLst/>
                          <a:latin typeface="Calibri" panose="020F0502020204030204" pitchFamily="34" charset="0"/>
                        </a:rPr>
                        <a:t> </a:t>
                      </a:r>
                      <a:r>
                        <a:rPr lang="es-ES" sz="700" b="1" i="0" u="none" strike="noStrike" dirty="0" err="1">
                          <a:solidFill>
                            <a:srgbClr val="112277"/>
                          </a:solidFill>
                          <a:effectLst/>
                          <a:latin typeface="Calibri" panose="020F0502020204030204" pitchFamily="34" charset="0"/>
                        </a:rPr>
                        <a:t>obligacions</a:t>
                      </a:r>
                      <a:r>
                        <a:rPr lang="es-ES" sz="700" b="1" i="0" u="none" strike="noStrike" dirty="0">
                          <a:solidFill>
                            <a:srgbClr val="112277"/>
                          </a:solidFill>
                          <a:effectLst/>
                          <a:latin typeface="Calibri" panose="020F0502020204030204" pitchFamily="34" charset="0"/>
                        </a:rPr>
                        <a:t> per navegar per la </a:t>
                      </a:r>
                      <a:r>
                        <a:rPr lang="es-ES" sz="700" b="1" i="0" u="none" strike="noStrike" dirty="0" err="1" smtClean="0">
                          <a:solidFill>
                            <a:srgbClr val="112277"/>
                          </a:solidFill>
                          <a:effectLst/>
                          <a:latin typeface="Calibri" panose="020F0502020204030204" pitchFamily="34" charset="0"/>
                        </a:rPr>
                        <a:t>xarxa</a:t>
                      </a:r>
                      <a:endParaRPr lang="es-ES" sz="700" b="1" i="0" u="none" strike="noStrike" dirty="0">
                        <a:solidFill>
                          <a:srgbClr val="112277"/>
                        </a:solidFill>
                        <a:effectLst/>
                        <a:latin typeface="Calibri" panose="020F0502020204030204" pitchFamily="34" charset="0"/>
                      </a:endParaRP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pPr algn="ctr" fontAlgn="b"/>
                      <a:endParaRPr lang="ca-ES" sz="700" b="1" i="0" u="none" strike="noStrike" dirty="0">
                        <a:solidFill>
                          <a:srgbClr val="112277"/>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590236088"/>
                  </a:ext>
                </a:extLst>
              </a:tr>
              <a:tr h="122330">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759218141"/>
                  </a:ext>
                </a:extLst>
              </a:tr>
              <a:tr h="122330">
                <a:tc>
                  <a:txBody>
                    <a:bodyPr/>
                    <a:lstStyle/>
                    <a:p>
                      <a:pPr algn="l" fontAlgn="b"/>
                      <a:r>
                        <a:rPr lang="ca-ES" sz="700" b="0" i="0" u="none" strike="noStrike">
                          <a:solidFill>
                            <a:srgbClr val="000000"/>
                          </a:solidFill>
                          <a:effectLst/>
                          <a:latin typeface="Calibri" panose="020F0502020204030204" pitchFamily="34" charset="0"/>
                        </a:rPr>
                        <a:t>Quasi 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628084903"/>
                  </a:ext>
                </a:extLst>
              </a:tr>
              <a:tr h="122330">
                <a:tc>
                  <a:txBody>
                    <a:bodyPr/>
                    <a:lstStyle/>
                    <a:p>
                      <a:pPr algn="l" fontAlgn="b"/>
                      <a:r>
                        <a:rPr lang="ca-ES" sz="700" b="0" i="0" u="none" strike="noStrike">
                          <a:solidFill>
                            <a:srgbClr val="000000"/>
                          </a:solidFill>
                          <a:effectLst/>
                          <a:latin typeface="Calibri" panose="020F0502020204030204" pitchFamily="34" charset="0"/>
                        </a:rPr>
                        <a:t>Alguns cops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79428028"/>
                  </a:ext>
                </a:extLst>
              </a:tr>
              <a:tr h="122330">
                <a:tc>
                  <a:txBody>
                    <a:bodyPr/>
                    <a:lstStyle/>
                    <a:p>
                      <a:pPr algn="l" fontAlgn="b"/>
                      <a:r>
                        <a:rPr lang="ca-ES" sz="700" b="0" i="0" u="none" strike="noStrike">
                          <a:solidFill>
                            <a:srgbClr val="000000"/>
                          </a:solidFill>
                          <a:effectLst/>
                          <a:latin typeface="Calibri" panose="020F0502020204030204" pitchFamily="34" charset="0"/>
                        </a:rPr>
                        <a:t>Bastants cops/Quasi sempre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105451449"/>
                  </a:ext>
                </a:extLst>
              </a:tr>
              <a:tr h="12233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53408793"/>
                  </a:ext>
                </a:extLst>
              </a:tr>
              <a:tr h="12233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44582424"/>
                  </a:ext>
                </a:extLst>
              </a:tr>
              <a:tr h="12233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7738982"/>
                  </a:ext>
                </a:extLst>
              </a:tr>
              <a:tr h="122330">
                <a:tc>
                  <a:txBody>
                    <a:bodyPr/>
                    <a:lstStyle/>
                    <a:p>
                      <a:pPr algn="l" fontAlgn="b"/>
                      <a:r>
                        <a:rPr lang="pt-BR" sz="700" b="1" i="0" u="none" strike="noStrike">
                          <a:solidFill>
                            <a:srgbClr val="112277"/>
                          </a:solidFill>
                          <a:effectLst/>
                          <a:latin typeface="Calibri" panose="020F0502020204030204" pitchFamily="34" charset="0"/>
                        </a:rPr>
                        <a:t>Deixa de practicar activitats d'oci</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058827409"/>
                  </a:ext>
                </a:extLst>
              </a:tr>
              <a:tr h="122330">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72,2%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76,6%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78,7%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933726617"/>
                  </a:ext>
                </a:extLst>
              </a:tr>
              <a:tr h="122330">
                <a:tc>
                  <a:txBody>
                    <a:bodyPr/>
                    <a:lstStyle/>
                    <a:p>
                      <a:pPr algn="l" fontAlgn="b"/>
                      <a:r>
                        <a:rPr lang="ca-ES" sz="700" b="0" i="0" u="none" strike="noStrike">
                          <a:solidFill>
                            <a:srgbClr val="000000"/>
                          </a:solidFill>
                          <a:effectLst/>
                          <a:latin typeface="Calibri" panose="020F0502020204030204" pitchFamily="34" charset="0"/>
                        </a:rPr>
                        <a:t>Quasi 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134053021"/>
                  </a:ext>
                </a:extLst>
              </a:tr>
              <a:tr h="122330">
                <a:tc>
                  <a:txBody>
                    <a:bodyPr/>
                    <a:lstStyle/>
                    <a:p>
                      <a:pPr algn="l" fontAlgn="b"/>
                      <a:r>
                        <a:rPr lang="ca-ES" sz="700" b="0" i="0" u="none" strike="noStrike">
                          <a:solidFill>
                            <a:srgbClr val="000000"/>
                          </a:solidFill>
                          <a:effectLst/>
                          <a:latin typeface="Calibri" panose="020F0502020204030204" pitchFamily="34" charset="0"/>
                        </a:rPr>
                        <a:t>Alguns cops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951285895"/>
                  </a:ext>
                </a:extLst>
              </a:tr>
              <a:tr h="122330">
                <a:tc>
                  <a:txBody>
                    <a:bodyPr/>
                    <a:lstStyle/>
                    <a:p>
                      <a:pPr algn="l" fontAlgn="b"/>
                      <a:r>
                        <a:rPr lang="ca-ES" sz="700" b="0" i="0" u="none" strike="noStrike">
                          <a:solidFill>
                            <a:srgbClr val="000000"/>
                          </a:solidFill>
                          <a:effectLst/>
                          <a:latin typeface="Calibri" panose="020F0502020204030204" pitchFamily="34" charset="0"/>
                        </a:rPr>
                        <a:t>Bastants cops/Quasi sempre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516542064"/>
                  </a:ext>
                </a:extLst>
              </a:tr>
              <a:tr h="12233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59546515"/>
                  </a:ext>
                </a:extLst>
              </a:tr>
              <a:tr h="122330">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4596754"/>
                  </a:ext>
                </a:extLst>
              </a:tr>
              <a:tr h="12233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895694741"/>
                  </a:ext>
                </a:extLst>
              </a:tr>
              <a:tr h="122330">
                <a:tc gridSpan="2">
                  <a:txBody>
                    <a:bodyPr/>
                    <a:lstStyle/>
                    <a:p>
                      <a:pPr algn="l" fontAlgn="b"/>
                      <a:r>
                        <a:rPr lang="fr-FR" sz="700" b="1" i="0" u="none" strike="noStrike">
                          <a:solidFill>
                            <a:srgbClr val="112277"/>
                          </a:solidFill>
                          <a:effectLst/>
                          <a:latin typeface="Calibri" panose="020F0502020204030204" pitchFamily="34" charset="0"/>
                        </a:rPr>
                        <a:t>Passa més temps amb Internet que amb amics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676910908"/>
                  </a:ext>
                </a:extLst>
              </a:tr>
              <a:tr h="122330">
                <a:tc>
                  <a:txBody>
                    <a:bodyPr/>
                    <a:lstStyle/>
                    <a:p>
                      <a:pPr algn="l" fontAlgn="b"/>
                      <a:r>
                        <a:rPr lang="ca-ES" sz="700" b="0" i="0" u="none" strike="noStrike">
                          <a:solidFill>
                            <a:srgbClr val="000000"/>
                          </a:solidFill>
                          <a:effectLst/>
                          <a:latin typeface="Calibri" panose="020F0502020204030204" pitchFamily="34" charset="0"/>
                        </a:rPr>
                        <a:t>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37,7%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39,1%</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43,1%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666461490"/>
                  </a:ext>
                </a:extLst>
              </a:tr>
              <a:tr h="122330">
                <a:tc>
                  <a:txBody>
                    <a:bodyPr/>
                    <a:lstStyle/>
                    <a:p>
                      <a:pPr algn="l" fontAlgn="b"/>
                      <a:r>
                        <a:rPr lang="ca-ES" sz="700" b="0" i="0" u="none" strike="noStrike">
                          <a:solidFill>
                            <a:srgbClr val="000000"/>
                          </a:solidFill>
                          <a:effectLst/>
                          <a:latin typeface="Calibri" panose="020F0502020204030204" pitchFamily="34" charset="0"/>
                        </a:rPr>
                        <a:t>Quasi mai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902353401"/>
                  </a:ext>
                </a:extLst>
              </a:tr>
              <a:tr h="122330">
                <a:tc>
                  <a:txBody>
                    <a:bodyPr/>
                    <a:lstStyle/>
                    <a:p>
                      <a:pPr algn="l" fontAlgn="b"/>
                      <a:r>
                        <a:rPr lang="ca-ES" sz="700" b="0" i="0" u="none" strike="noStrike">
                          <a:solidFill>
                            <a:srgbClr val="000000"/>
                          </a:solidFill>
                          <a:effectLst/>
                          <a:latin typeface="Calibri" panose="020F0502020204030204" pitchFamily="34" charset="0"/>
                        </a:rPr>
                        <a:t>Alguns cops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761864"/>
                  </a:ext>
                </a:extLst>
              </a:tr>
              <a:tr h="122330">
                <a:tc>
                  <a:txBody>
                    <a:bodyPr/>
                    <a:lstStyle/>
                    <a:p>
                      <a:pPr algn="l" fontAlgn="b"/>
                      <a:r>
                        <a:rPr lang="ca-ES" sz="700" b="0" i="0" u="none" strike="noStrike">
                          <a:solidFill>
                            <a:srgbClr val="000000"/>
                          </a:solidFill>
                          <a:effectLst/>
                          <a:latin typeface="Calibri" panose="020F0502020204030204" pitchFamily="34" charset="0"/>
                        </a:rPr>
                        <a:t>Bastants cops/Quasi sempre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835489151"/>
                  </a:ext>
                </a:extLst>
              </a:tr>
              <a:tr h="122330">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99648050"/>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604058245"/>
              </p:ext>
            </p:extLst>
          </p:nvPr>
        </p:nvGraphicFramePr>
        <p:xfrm>
          <a:off x="360000" y="4680000"/>
          <a:ext cx="5400000" cy="320040"/>
        </p:xfrm>
        <a:graphic>
          <a:graphicData uri="http://schemas.openxmlformats.org/drawingml/2006/table">
            <a:tbl>
              <a:tblPr/>
              <a:tblGrid>
                <a:gridCol w="5400000">
                  <a:extLst>
                    <a:ext uri="{9D8B030D-6E8A-4147-A177-3AD203B41FA5}">
                      <a16:colId xmlns:a16="http://schemas.microsoft.com/office/drawing/2014/main" xmlns="" val="3111461649"/>
                    </a:ext>
                  </a:extLst>
                </a:gridCol>
              </a:tblGrid>
              <a:tr h="79200">
                <a:tc>
                  <a:txBody>
                    <a:bodyPr/>
                    <a:lstStyle/>
                    <a:p>
                      <a:pPr algn="l" fontAlgn="b"/>
                      <a:r>
                        <a:rPr lang="fr-FR" sz="700" b="0" i="0" u="none" strike="noStrike">
                          <a:solidFill>
                            <a:srgbClr val="000000"/>
                          </a:solidFill>
                          <a:effectLst/>
                          <a:latin typeface="Base_Lleure5"/>
                        </a:rPr>
                        <a:t>Q33. Desatens les teves obligacions per passar més temps navegant per la xarxa?</a:t>
                      </a:r>
                    </a:p>
                  </a:txBody>
                  <a:tcPr marL="0" marR="0" marT="0" marB="0" anchor="b">
                    <a:lnL>
                      <a:noFill/>
                    </a:lnL>
                    <a:lnR>
                      <a:noFill/>
                    </a:lnR>
                    <a:lnT>
                      <a:noFill/>
                    </a:lnT>
                    <a:lnB>
                      <a:noFill/>
                    </a:lnB>
                  </a:tcPr>
                </a:tc>
                <a:extLst>
                  <a:ext uri="{0D108BD9-81ED-4DB2-BD59-A6C34878D82A}">
                    <a16:rowId xmlns:a16="http://schemas.microsoft.com/office/drawing/2014/main" xmlns="" val="3972039156"/>
                  </a:ext>
                </a:extLst>
              </a:tr>
              <a:tr h="79200">
                <a:tc>
                  <a:txBody>
                    <a:bodyPr/>
                    <a:lstStyle/>
                    <a:p>
                      <a:pPr algn="l" fontAlgn="b"/>
                      <a:r>
                        <a:rPr lang="ca-ES" sz="700" b="0" i="0" u="none" strike="noStrike">
                          <a:solidFill>
                            <a:srgbClr val="000000"/>
                          </a:solidFill>
                          <a:effectLst/>
                          <a:latin typeface="Base_Lleure5"/>
                        </a:rPr>
                        <a:t>Q34. Has deixat de practicar alguna activitat d'oci per poder tenir més temps per connectar-te a Internet?</a:t>
                      </a:r>
                    </a:p>
                  </a:txBody>
                  <a:tcPr marL="0" marR="0" marT="0" marB="0" anchor="b">
                    <a:lnL>
                      <a:noFill/>
                    </a:lnL>
                    <a:lnR>
                      <a:noFill/>
                    </a:lnR>
                    <a:lnT>
                      <a:noFill/>
                    </a:lnT>
                    <a:lnB>
                      <a:noFill/>
                    </a:lnB>
                  </a:tcPr>
                </a:tc>
                <a:extLst>
                  <a:ext uri="{0D108BD9-81ED-4DB2-BD59-A6C34878D82A}">
                    <a16:rowId xmlns:a16="http://schemas.microsoft.com/office/drawing/2014/main" xmlns="" val="4030201425"/>
                  </a:ext>
                </a:extLst>
              </a:tr>
              <a:tr h="79200">
                <a:tc>
                  <a:txBody>
                    <a:bodyPr/>
                    <a:lstStyle/>
                    <a:p>
                      <a:pPr algn="l" fontAlgn="b"/>
                      <a:r>
                        <a:rPr lang="fr-FR" sz="700" b="0" i="0" u="none" strike="noStrike" dirty="0">
                          <a:solidFill>
                            <a:srgbClr val="000000"/>
                          </a:solidFill>
                          <a:effectLst/>
                          <a:latin typeface="Base_Lleure5"/>
                        </a:rPr>
                        <a:t>Q35. Passes més temps navegant per Internet que amb els teus amics/igues?</a:t>
                      </a:r>
                    </a:p>
                  </a:txBody>
                  <a:tcPr marL="0" marR="0" marT="0" marB="0" anchor="b">
                    <a:lnL>
                      <a:noFill/>
                    </a:lnL>
                    <a:lnR>
                      <a:noFill/>
                    </a:lnR>
                    <a:lnT>
                      <a:noFill/>
                    </a:lnT>
                    <a:lnB>
                      <a:noFill/>
                    </a:lnB>
                  </a:tcPr>
                </a:tc>
                <a:extLst>
                  <a:ext uri="{0D108BD9-81ED-4DB2-BD59-A6C34878D82A}">
                    <a16:rowId xmlns:a16="http://schemas.microsoft.com/office/drawing/2014/main" xmlns="" val="1801146759"/>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97</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TABAC</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92000"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674671497"/>
              </p:ext>
            </p:extLst>
          </p:nvPr>
        </p:nvGraphicFramePr>
        <p:xfrm>
          <a:off x="720000" y="1152000"/>
          <a:ext cx="7704006" cy="3149994"/>
        </p:xfrm>
        <a:graphic>
          <a:graphicData uri="http://schemas.openxmlformats.org/drawingml/2006/table">
            <a:tbl>
              <a:tblPr/>
              <a:tblGrid>
                <a:gridCol w="1443644">
                  <a:extLst>
                    <a:ext uri="{9D8B030D-6E8A-4147-A177-3AD203B41FA5}">
                      <a16:colId xmlns:a16="http://schemas.microsoft.com/office/drawing/2014/main" xmlns="" val="200572555"/>
                    </a:ext>
                  </a:extLst>
                </a:gridCol>
                <a:gridCol w="335254">
                  <a:extLst>
                    <a:ext uri="{9D8B030D-6E8A-4147-A177-3AD203B41FA5}">
                      <a16:colId xmlns:a16="http://schemas.microsoft.com/office/drawing/2014/main" xmlns="" val="2576972221"/>
                    </a:ext>
                  </a:extLst>
                </a:gridCol>
                <a:gridCol w="294203">
                  <a:extLst>
                    <a:ext uri="{9D8B030D-6E8A-4147-A177-3AD203B41FA5}">
                      <a16:colId xmlns:a16="http://schemas.microsoft.com/office/drawing/2014/main" xmlns="" val="1578338250"/>
                    </a:ext>
                  </a:extLst>
                </a:gridCol>
                <a:gridCol w="109471">
                  <a:extLst>
                    <a:ext uri="{9D8B030D-6E8A-4147-A177-3AD203B41FA5}">
                      <a16:colId xmlns:a16="http://schemas.microsoft.com/office/drawing/2014/main" xmlns="" val="120618177"/>
                    </a:ext>
                  </a:extLst>
                </a:gridCol>
                <a:gridCol w="355780">
                  <a:extLst>
                    <a:ext uri="{9D8B030D-6E8A-4147-A177-3AD203B41FA5}">
                      <a16:colId xmlns:a16="http://schemas.microsoft.com/office/drawing/2014/main" xmlns="" val="2628116375"/>
                    </a:ext>
                  </a:extLst>
                </a:gridCol>
                <a:gridCol w="355780">
                  <a:extLst>
                    <a:ext uri="{9D8B030D-6E8A-4147-A177-3AD203B41FA5}">
                      <a16:colId xmlns:a16="http://schemas.microsoft.com/office/drawing/2014/main" xmlns="" val="3364123823"/>
                    </a:ext>
                  </a:extLst>
                </a:gridCol>
                <a:gridCol w="109471">
                  <a:extLst>
                    <a:ext uri="{9D8B030D-6E8A-4147-A177-3AD203B41FA5}">
                      <a16:colId xmlns:a16="http://schemas.microsoft.com/office/drawing/2014/main" xmlns="" val="1856075914"/>
                    </a:ext>
                  </a:extLst>
                </a:gridCol>
                <a:gridCol w="355780">
                  <a:extLst>
                    <a:ext uri="{9D8B030D-6E8A-4147-A177-3AD203B41FA5}">
                      <a16:colId xmlns:a16="http://schemas.microsoft.com/office/drawing/2014/main" xmlns="" val="4103289036"/>
                    </a:ext>
                  </a:extLst>
                </a:gridCol>
                <a:gridCol w="355780">
                  <a:extLst>
                    <a:ext uri="{9D8B030D-6E8A-4147-A177-3AD203B41FA5}">
                      <a16:colId xmlns:a16="http://schemas.microsoft.com/office/drawing/2014/main" xmlns="" val="3851899075"/>
                    </a:ext>
                  </a:extLst>
                </a:gridCol>
                <a:gridCol w="355780">
                  <a:extLst>
                    <a:ext uri="{9D8B030D-6E8A-4147-A177-3AD203B41FA5}">
                      <a16:colId xmlns:a16="http://schemas.microsoft.com/office/drawing/2014/main" xmlns="" val="2799869912"/>
                    </a:ext>
                  </a:extLst>
                </a:gridCol>
                <a:gridCol w="355780">
                  <a:extLst>
                    <a:ext uri="{9D8B030D-6E8A-4147-A177-3AD203B41FA5}">
                      <a16:colId xmlns:a16="http://schemas.microsoft.com/office/drawing/2014/main" xmlns="" val="1592905982"/>
                    </a:ext>
                  </a:extLst>
                </a:gridCol>
                <a:gridCol w="109471">
                  <a:extLst>
                    <a:ext uri="{9D8B030D-6E8A-4147-A177-3AD203B41FA5}">
                      <a16:colId xmlns:a16="http://schemas.microsoft.com/office/drawing/2014/main" xmlns="" val="1555108994"/>
                    </a:ext>
                  </a:extLst>
                </a:gridCol>
                <a:gridCol w="355780">
                  <a:extLst>
                    <a:ext uri="{9D8B030D-6E8A-4147-A177-3AD203B41FA5}">
                      <a16:colId xmlns:a16="http://schemas.microsoft.com/office/drawing/2014/main" xmlns="" val="290558958"/>
                    </a:ext>
                  </a:extLst>
                </a:gridCol>
                <a:gridCol w="355780">
                  <a:extLst>
                    <a:ext uri="{9D8B030D-6E8A-4147-A177-3AD203B41FA5}">
                      <a16:colId xmlns:a16="http://schemas.microsoft.com/office/drawing/2014/main" xmlns="" val="2634259218"/>
                    </a:ext>
                  </a:extLst>
                </a:gridCol>
                <a:gridCol w="109471">
                  <a:extLst>
                    <a:ext uri="{9D8B030D-6E8A-4147-A177-3AD203B41FA5}">
                      <a16:colId xmlns:a16="http://schemas.microsoft.com/office/drawing/2014/main" xmlns="" val="1410846266"/>
                    </a:ext>
                  </a:extLst>
                </a:gridCol>
                <a:gridCol w="355780">
                  <a:extLst>
                    <a:ext uri="{9D8B030D-6E8A-4147-A177-3AD203B41FA5}">
                      <a16:colId xmlns:a16="http://schemas.microsoft.com/office/drawing/2014/main" xmlns="" val="2917992834"/>
                    </a:ext>
                  </a:extLst>
                </a:gridCol>
                <a:gridCol w="355780">
                  <a:extLst>
                    <a:ext uri="{9D8B030D-6E8A-4147-A177-3AD203B41FA5}">
                      <a16:colId xmlns:a16="http://schemas.microsoft.com/office/drawing/2014/main" xmlns="" val="1448712549"/>
                    </a:ext>
                  </a:extLst>
                </a:gridCol>
                <a:gridCol w="355780">
                  <a:extLst>
                    <a:ext uri="{9D8B030D-6E8A-4147-A177-3AD203B41FA5}">
                      <a16:colId xmlns:a16="http://schemas.microsoft.com/office/drawing/2014/main" xmlns="" val="2062192285"/>
                    </a:ext>
                  </a:extLst>
                </a:gridCol>
                <a:gridCol w="109471">
                  <a:extLst>
                    <a:ext uri="{9D8B030D-6E8A-4147-A177-3AD203B41FA5}">
                      <a16:colId xmlns:a16="http://schemas.microsoft.com/office/drawing/2014/main" xmlns="" val="3524393369"/>
                    </a:ext>
                  </a:extLst>
                </a:gridCol>
                <a:gridCol w="389990">
                  <a:extLst>
                    <a:ext uri="{9D8B030D-6E8A-4147-A177-3AD203B41FA5}">
                      <a16:colId xmlns:a16="http://schemas.microsoft.com/office/drawing/2014/main" xmlns="" val="2805184509"/>
                    </a:ext>
                  </a:extLst>
                </a:gridCol>
                <a:gridCol w="389990">
                  <a:extLst>
                    <a:ext uri="{9D8B030D-6E8A-4147-A177-3AD203B41FA5}">
                      <a16:colId xmlns:a16="http://schemas.microsoft.com/office/drawing/2014/main" xmlns="" val="2210542186"/>
                    </a:ext>
                  </a:extLst>
                </a:gridCol>
                <a:gridCol w="389990">
                  <a:extLst>
                    <a:ext uri="{9D8B030D-6E8A-4147-A177-3AD203B41FA5}">
                      <a16:colId xmlns:a16="http://schemas.microsoft.com/office/drawing/2014/main" xmlns="" val="3928077906"/>
                    </a:ext>
                  </a:extLst>
                </a:gridCol>
              </a:tblGrid>
              <a:tr h="108290">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3288745364"/>
                  </a:ext>
                </a:extLst>
              </a:tr>
              <a:tr h="21657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743556652"/>
                  </a:ext>
                </a:extLst>
              </a:tr>
              <a:tr h="10829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558167998"/>
                  </a:ext>
                </a:extLst>
              </a:tr>
              <a:tr h="108290">
                <a:tc>
                  <a:txBody>
                    <a:bodyPr/>
                    <a:lstStyle/>
                    <a:p>
                      <a:pPr algn="l" fontAlgn="b"/>
                      <a:r>
                        <a:rPr lang="ca-ES" sz="700" b="1" i="0" u="none" strike="noStrike">
                          <a:solidFill>
                            <a:srgbClr val="112277"/>
                          </a:solidFill>
                          <a:effectLst/>
                          <a:latin typeface="Calibri" panose="020F0502020204030204" pitchFamily="34" charset="0"/>
                        </a:rPr>
                        <a:t>Ha fumat alguna vegada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596892680"/>
                  </a:ext>
                </a:extLst>
              </a:tr>
              <a:tr h="113415">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32,8%</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39,5%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39,3%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752478708"/>
                  </a:ext>
                </a:extLst>
              </a:tr>
              <a:tr h="113415">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65,6%</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71,4%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611262340"/>
                  </a:ext>
                </a:extLst>
              </a:tr>
              <a:tr h="11341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961653872"/>
                  </a:ext>
                </a:extLst>
              </a:tr>
              <a:tr h="11341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47496664"/>
                  </a:ext>
                </a:extLst>
              </a:tr>
              <a:tr h="11341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30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4440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73113751"/>
                  </a:ext>
                </a:extLst>
              </a:tr>
              <a:tr h="113415">
                <a:tc>
                  <a:txBody>
                    <a:bodyPr/>
                    <a:lstStyle/>
                    <a:p>
                      <a:pPr algn="l" fontAlgn="b"/>
                      <a:r>
                        <a:rPr lang="ca-ES" sz="700" b="1" i="0" u="none" strike="noStrike">
                          <a:solidFill>
                            <a:srgbClr val="112277"/>
                          </a:solidFill>
                          <a:effectLst/>
                          <a:latin typeface="Calibri" panose="020F0502020204030204" pitchFamily="34" charset="0"/>
                        </a:rPr>
                        <a:t>Edat fuma primera vegada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415326243"/>
                  </a:ext>
                </a:extLst>
              </a:tr>
              <a:tr h="113415">
                <a:tc>
                  <a:txBody>
                    <a:bodyPr/>
                    <a:lstStyle/>
                    <a:p>
                      <a:pPr algn="l" fontAlgn="b"/>
                      <a:r>
                        <a:rPr lang="ca-ES" sz="700" b="0" i="0" u="none" strike="noStrike">
                          <a:solidFill>
                            <a:srgbClr val="000000"/>
                          </a:solidFill>
                          <a:effectLst/>
                          <a:latin typeface="Calibri" panose="020F0502020204030204" pitchFamily="34" charset="0"/>
                        </a:rPr>
                        <a:t>10-12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8,3%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992888588"/>
                  </a:ext>
                </a:extLst>
              </a:tr>
              <a:tr h="113415">
                <a:tc>
                  <a:txBody>
                    <a:bodyPr/>
                    <a:lstStyle/>
                    <a:p>
                      <a:pPr algn="l"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081977479"/>
                  </a:ext>
                </a:extLst>
              </a:tr>
              <a:tr h="113415">
                <a:tc>
                  <a:txBody>
                    <a:bodyPr/>
                    <a:lstStyle/>
                    <a:p>
                      <a:pPr algn="l"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173904442"/>
                  </a:ext>
                </a:extLst>
              </a:tr>
              <a:tr h="113415">
                <a:tc>
                  <a:txBody>
                    <a:bodyPr/>
                    <a:lstStyle/>
                    <a:p>
                      <a:pPr algn="l"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20,8%</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61567619"/>
                  </a:ext>
                </a:extLst>
              </a:tr>
              <a:tr h="11341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4,8%</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401240756"/>
                  </a:ext>
                </a:extLst>
              </a:tr>
              <a:tr h="11341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03273952"/>
                  </a:ext>
                </a:extLst>
              </a:tr>
              <a:tr h="11341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30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4440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81528992"/>
                  </a:ext>
                </a:extLst>
              </a:tr>
              <a:tr h="113415">
                <a:tc>
                  <a:txBody>
                    <a:bodyPr/>
                    <a:lstStyle/>
                    <a:p>
                      <a:pPr algn="l" fontAlgn="b"/>
                      <a:r>
                        <a:rPr lang="ca-ES" sz="700" b="1" i="0" u="none" strike="noStrike">
                          <a:solidFill>
                            <a:srgbClr val="112277"/>
                          </a:solidFill>
                          <a:effectLst/>
                          <a:latin typeface="Calibri" panose="020F0502020204030204" pitchFamily="34" charset="0"/>
                        </a:rPr>
                        <a:t>Fuma actualment</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281854869"/>
                  </a:ext>
                </a:extLst>
              </a:tr>
              <a:tr h="113415">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36,7%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48,4%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47,4%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29,2%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061717686"/>
                  </a:ext>
                </a:extLst>
              </a:tr>
              <a:tr h="113415">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47,4%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121203517"/>
                  </a:ext>
                </a:extLst>
              </a:tr>
              <a:tr h="11341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4,8%</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4,2%</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39265822"/>
                  </a:ext>
                </a:extLst>
              </a:tr>
              <a:tr h="11341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69960838"/>
                  </a:ext>
                </a:extLst>
              </a:tr>
              <a:tr h="11341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774804997"/>
                  </a:ext>
                </a:extLst>
              </a:tr>
              <a:tr h="113415">
                <a:tc>
                  <a:txBody>
                    <a:bodyPr/>
                    <a:lstStyle/>
                    <a:p>
                      <a:pPr algn="l" fontAlgn="b"/>
                      <a:r>
                        <a:rPr lang="ca-ES" sz="700" b="1" i="0" u="none" strike="noStrike">
                          <a:solidFill>
                            <a:srgbClr val="112277"/>
                          </a:solidFill>
                          <a:effectLst/>
                          <a:latin typeface="Calibri" panose="020F0502020204030204" pitchFamily="34" charset="0"/>
                        </a:rPr>
                        <a:t>Freqüència fuma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567106351"/>
                  </a:ext>
                </a:extLst>
              </a:tr>
              <a:tr h="113415">
                <a:tc>
                  <a:txBody>
                    <a:bodyPr/>
                    <a:lstStyle/>
                    <a:p>
                      <a:pPr algn="l" fontAlgn="b"/>
                      <a:r>
                        <a:rPr lang="ca-ES" sz="700" b="0" i="0" u="none" strike="noStrike">
                          <a:solidFill>
                            <a:srgbClr val="000000"/>
                          </a:solidFill>
                          <a:effectLst/>
                          <a:latin typeface="Calibri" panose="020F0502020204030204" pitchFamily="34" charset="0"/>
                        </a:rPr>
                        <a:t>Cada dia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228065512"/>
                  </a:ext>
                </a:extLst>
              </a:tr>
              <a:tr h="113415">
                <a:tc>
                  <a:txBody>
                    <a:bodyPr/>
                    <a:lstStyle/>
                    <a:p>
                      <a:pPr algn="l" fontAlgn="b"/>
                      <a:r>
                        <a:rPr lang="ca-ES" sz="700" b="0" i="0" u="none" strike="noStrike">
                          <a:solidFill>
                            <a:srgbClr val="000000"/>
                          </a:solidFill>
                          <a:effectLst/>
                          <a:latin typeface="Calibri" panose="020F0502020204030204" pitchFamily="34" charset="0"/>
                        </a:rPr>
                        <a:t>Un o dos cops per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27,7%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659516226"/>
                  </a:ext>
                </a:extLst>
              </a:tr>
              <a:tr h="113415">
                <a:tc>
                  <a:txBody>
                    <a:bodyPr/>
                    <a:lstStyle/>
                    <a:p>
                      <a:pPr algn="l" fontAlgn="b"/>
                      <a:r>
                        <a:rPr lang="ca-ES" sz="700" b="0" i="0" u="none" strike="noStrike">
                          <a:solidFill>
                            <a:srgbClr val="000000"/>
                          </a:solidFill>
                          <a:effectLst/>
                          <a:latin typeface="Calibri" panose="020F0502020204030204" pitchFamily="34" charset="0"/>
                        </a:rPr>
                        <a:t>Menys d'un cop per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6045953"/>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1804971822"/>
              </p:ext>
            </p:extLst>
          </p:nvPr>
        </p:nvGraphicFramePr>
        <p:xfrm>
          <a:off x="360000" y="4680000"/>
          <a:ext cx="5400000" cy="426720"/>
        </p:xfrm>
        <a:graphic>
          <a:graphicData uri="http://schemas.openxmlformats.org/drawingml/2006/table">
            <a:tbl>
              <a:tblPr/>
              <a:tblGrid>
                <a:gridCol w="5400000">
                  <a:extLst>
                    <a:ext uri="{9D8B030D-6E8A-4147-A177-3AD203B41FA5}">
                      <a16:colId xmlns:a16="http://schemas.microsoft.com/office/drawing/2014/main" xmlns="" val="3191782814"/>
                    </a:ext>
                  </a:extLst>
                </a:gridCol>
              </a:tblGrid>
              <a:tr h="59400">
                <a:tc>
                  <a:txBody>
                    <a:bodyPr/>
                    <a:lstStyle/>
                    <a:p>
                      <a:pPr algn="l" fontAlgn="b"/>
                      <a:r>
                        <a:rPr lang="es-ES" sz="700" b="0" i="0" u="none" strike="noStrike">
                          <a:solidFill>
                            <a:srgbClr val="000000"/>
                          </a:solidFill>
                          <a:effectLst/>
                          <a:latin typeface="Calibri" panose="020F0502020204030204" pitchFamily="34" charset="0"/>
                        </a:rPr>
                        <a:t>Q36. Has fumat alguna vegada?</a:t>
                      </a:r>
                    </a:p>
                  </a:txBody>
                  <a:tcPr marL="0" marR="0" marT="0" marB="0" anchor="b">
                    <a:lnL>
                      <a:noFill/>
                    </a:lnL>
                    <a:lnR>
                      <a:noFill/>
                    </a:lnR>
                    <a:lnT>
                      <a:noFill/>
                    </a:lnT>
                    <a:lnB>
                      <a:noFill/>
                    </a:lnB>
                  </a:tcPr>
                </a:tc>
                <a:extLst>
                  <a:ext uri="{0D108BD9-81ED-4DB2-BD59-A6C34878D82A}">
                    <a16:rowId xmlns:a16="http://schemas.microsoft.com/office/drawing/2014/main" xmlns="" val="3457905278"/>
                  </a:ext>
                </a:extLst>
              </a:tr>
              <a:tr h="59400">
                <a:tc>
                  <a:txBody>
                    <a:bodyPr/>
                    <a:lstStyle/>
                    <a:p>
                      <a:pPr algn="l" fontAlgn="b"/>
                      <a:r>
                        <a:rPr lang="ca-ES" sz="700" b="0" i="0" u="none" strike="noStrike">
                          <a:solidFill>
                            <a:srgbClr val="000000"/>
                          </a:solidFill>
                          <a:effectLst/>
                          <a:latin typeface="Calibri" panose="020F0502020204030204" pitchFamily="34" charset="0"/>
                        </a:rPr>
                        <a:t>Q37. A quina edat vas fumar tabac per primera vegada?</a:t>
                      </a:r>
                    </a:p>
                  </a:txBody>
                  <a:tcPr marL="0" marR="0" marT="0" marB="0" anchor="b">
                    <a:lnL>
                      <a:noFill/>
                    </a:lnL>
                    <a:lnR>
                      <a:noFill/>
                    </a:lnR>
                    <a:lnT>
                      <a:noFill/>
                    </a:lnT>
                    <a:lnB>
                      <a:noFill/>
                    </a:lnB>
                  </a:tcPr>
                </a:tc>
                <a:extLst>
                  <a:ext uri="{0D108BD9-81ED-4DB2-BD59-A6C34878D82A}">
                    <a16:rowId xmlns:a16="http://schemas.microsoft.com/office/drawing/2014/main" xmlns="" val="3066018968"/>
                  </a:ext>
                </a:extLst>
              </a:tr>
              <a:tr h="59400">
                <a:tc>
                  <a:txBody>
                    <a:bodyPr/>
                    <a:lstStyle/>
                    <a:p>
                      <a:pPr algn="l" fontAlgn="b"/>
                      <a:r>
                        <a:rPr lang="ca-ES" sz="700" b="0" i="0" u="none" strike="noStrike">
                          <a:solidFill>
                            <a:srgbClr val="000000"/>
                          </a:solidFill>
                          <a:effectLst/>
                          <a:latin typeface="Calibri" panose="020F0502020204030204" pitchFamily="34" charset="0"/>
                        </a:rPr>
                        <a:t>Q38. Fumes tabac actualment?</a:t>
                      </a:r>
                    </a:p>
                  </a:txBody>
                  <a:tcPr marL="0" marR="0" marT="0" marB="0" anchor="b">
                    <a:lnL>
                      <a:noFill/>
                    </a:lnL>
                    <a:lnR>
                      <a:noFill/>
                    </a:lnR>
                    <a:lnT>
                      <a:noFill/>
                    </a:lnT>
                    <a:lnB>
                      <a:noFill/>
                    </a:lnB>
                  </a:tcPr>
                </a:tc>
                <a:extLst>
                  <a:ext uri="{0D108BD9-81ED-4DB2-BD59-A6C34878D82A}">
                    <a16:rowId xmlns:a16="http://schemas.microsoft.com/office/drawing/2014/main" xmlns="" val="2427400909"/>
                  </a:ext>
                </a:extLst>
              </a:tr>
              <a:tr h="59400">
                <a:tc>
                  <a:txBody>
                    <a:bodyPr/>
                    <a:lstStyle/>
                    <a:p>
                      <a:pPr algn="l" fontAlgn="b"/>
                      <a:r>
                        <a:rPr lang="ca-ES" sz="700" b="0" i="0" u="none" strike="noStrike" dirty="0">
                          <a:solidFill>
                            <a:srgbClr val="000000"/>
                          </a:solidFill>
                          <a:effectLst/>
                          <a:latin typeface="Calibri" panose="020F0502020204030204" pitchFamily="34" charset="0"/>
                        </a:rPr>
                        <a:t>Q38. Amb quina freqüència fumes tabac actualment?</a:t>
                      </a:r>
                    </a:p>
                  </a:txBody>
                  <a:tcPr marL="0" marR="0" marT="0" marB="0" anchor="b">
                    <a:lnL>
                      <a:noFill/>
                    </a:lnL>
                    <a:lnR>
                      <a:noFill/>
                    </a:lnR>
                    <a:lnT>
                      <a:noFill/>
                    </a:lnT>
                    <a:lnB>
                      <a:noFill/>
                    </a:lnB>
                  </a:tcPr>
                </a:tc>
                <a:extLst>
                  <a:ext uri="{0D108BD9-81ED-4DB2-BD59-A6C34878D82A}">
                    <a16:rowId xmlns:a16="http://schemas.microsoft.com/office/drawing/2014/main" xmlns="" val="886631033"/>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98</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TABAC</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9" name="Picture 2">
            <a:hlinkClick r:id="" action="ppaction://noaction"/>
          </p:cNvPr>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0" y="0"/>
            <a:ext cx="792000" cy="77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3467750594"/>
              </p:ext>
            </p:extLst>
          </p:nvPr>
        </p:nvGraphicFramePr>
        <p:xfrm>
          <a:off x="720000" y="1152000"/>
          <a:ext cx="7704001" cy="3413760"/>
        </p:xfrm>
        <a:graphic>
          <a:graphicData uri="http://schemas.openxmlformats.org/drawingml/2006/table">
            <a:tbl>
              <a:tblPr/>
              <a:tblGrid>
                <a:gridCol w="1443645">
                  <a:extLst>
                    <a:ext uri="{9D8B030D-6E8A-4147-A177-3AD203B41FA5}">
                      <a16:colId xmlns:a16="http://schemas.microsoft.com/office/drawing/2014/main" xmlns="" val="58897094"/>
                    </a:ext>
                  </a:extLst>
                </a:gridCol>
                <a:gridCol w="335254">
                  <a:extLst>
                    <a:ext uri="{9D8B030D-6E8A-4147-A177-3AD203B41FA5}">
                      <a16:colId xmlns:a16="http://schemas.microsoft.com/office/drawing/2014/main" xmlns="" val="270626445"/>
                    </a:ext>
                  </a:extLst>
                </a:gridCol>
                <a:gridCol w="294202">
                  <a:extLst>
                    <a:ext uri="{9D8B030D-6E8A-4147-A177-3AD203B41FA5}">
                      <a16:colId xmlns:a16="http://schemas.microsoft.com/office/drawing/2014/main" xmlns="" val="1580715612"/>
                    </a:ext>
                  </a:extLst>
                </a:gridCol>
                <a:gridCol w="109470">
                  <a:extLst>
                    <a:ext uri="{9D8B030D-6E8A-4147-A177-3AD203B41FA5}">
                      <a16:colId xmlns:a16="http://schemas.microsoft.com/office/drawing/2014/main" xmlns="" val="3666907478"/>
                    </a:ext>
                  </a:extLst>
                </a:gridCol>
                <a:gridCol w="355780">
                  <a:extLst>
                    <a:ext uri="{9D8B030D-6E8A-4147-A177-3AD203B41FA5}">
                      <a16:colId xmlns:a16="http://schemas.microsoft.com/office/drawing/2014/main" xmlns="" val="999666134"/>
                    </a:ext>
                  </a:extLst>
                </a:gridCol>
                <a:gridCol w="355780">
                  <a:extLst>
                    <a:ext uri="{9D8B030D-6E8A-4147-A177-3AD203B41FA5}">
                      <a16:colId xmlns:a16="http://schemas.microsoft.com/office/drawing/2014/main" xmlns="" val="1278181516"/>
                    </a:ext>
                  </a:extLst>
                </a:gridCol>
                <a:gridCol w="109470">
                  <a:extLst>
                    <a:ext uri="{9D8B030D-6E8A-4147-A177-3AD203B41FA5}">
                      <a16:colId xmlns:a16="http://schemas.microsoft.com/office/drawing/2014/main" xmlns="" val="3420237590"/>
                    </a:ext>
                  </a:extLst>
                </a:gridCol>
                <a:gridCol w="355780">
                  <a:extLst>
                    <a:ext uri="{9D8B030D-6E8A-4147-A177-3AD203B41FA5}">
                      <a16:colId xmlns:a16="http://schemas.microsoft.com/office/drawing/2014/main" xmlns="" val="416633724"/>
                    </a:ext>
                  </a:extLst>
                </a:gridCol>
                <a:gridCol w="355780">
                  <a:extLst>
                    <a:ext uri="{9D8B030D-6E8A-4147-A177-3AD203B41FA5}">
                      <a16:colId xmlns:a16="http://schemas.microsoft.com/office/drawing/2014/main" xmlns="" val="4251581702"/>
                    </a:ext>
                  </a:extLst>
                </a:gridCol>
                <a:gridCol w="355780">
                  <a:extLst>
                    <a:ext uri="{9D8B030D-6E8A-4147-A177-3AD203B41FA5}">
                      <a16:colId xmlns:a16="http://schemas.microsoft.com/office/drawing/2014/main" xmlns="" val="670519659"/>
                    </a:ext>
                  </a:extLst>
                </a:gridCol>
                <a:gridCol w="355780">
                  <a:extLst>
                    <a:ext uri="{9D8B030D-6E8A-4147-A177-3AD203B41FA5}">
                      <a16:colId xmlns:a16="http://schemas.microsoft.com/office/drawing/2014/main" xmlns="" val="300950013"/>
                    </a:ext>
                  </a:extLst>
                </a:gridCol>
                <a:gridCol w="109470">
                  <a:extLst>
                    <a:ext uri="{9D8B030D-6E8A-4147-A177-3AD203B41FA5}">
                      <a16:colId xmlns:a16="http://schemas.microsoft.com/office/drawing/2014/main" xmlns="" val="1545767593"/>
                    </a:ext>
                  </a:extLst>
                </a:gridCol>
                <a:gridCol w="355780">
                  <a:extLst>
                    <a:ext uri="{9D8B030D-6E8A-4147-A177-3AD203B41FA5}">
                      <a16:colId xmlns:a16="http://schemas.microsoft.com/office/drawing/2014/main" xmlns="" val="2725330218"/>
                    </a:ext>
                  </a:extLst>
                </a:gridCol>
                <a:gridCol w="355780">
                  <a:extLst>
                    <a:ext uri="{9D8B030D-6E8A-4147-A177-3AD203B41FA5}">
                      <a16:colId xmlns:a16="http://schemas.microsoft.com/office/drawing/2014/main" xmlns="" val="4110006867"/>
                    </a:ext>
                  </a:extLst>
                </a:gridCol>
                <a:gridCol w="109470">
                  <a:extLst>
                    <a:ext uri="{9D8B030D-6E8A-4147-A177-3AD203B41FA5}">
                      <a16:colId xmlns:a16="http://schemas.microsoft.com/office/drawing/2014/main" xmlns="" val="1403244610"/>
                    </a:ext>
                  </a:extLst>
                </a:gridCol>
                <a:gridCol w="355780">
                  <a:extLst>
                    <a:ext uri="{9D8B030D-6E8A-4147-A177-3AD203B41FA5}">
                      <a16:colId xmlns:a16="http://schemas.microsoft.com/office/drawing/2014/main" xmlns="" val="3614955249"/>
                    </a:ext>
                  </a:extLst>
                </a:gridCol>
                <a:gridCol w="355780">
                  <a:extLst>
                    <a:ext uri="{9D8B030D-6E8A-4147-A177-3AD203B41FA5}">
                      <a16:colId xmlns:a16="http://schemas.microsoft.com/office/drawing/2014/main" xmlns="" val="1330241651"/>
                    </a:ext>
                  </a:extLst>
                </a:gridCol>
                <a:gridCol w="355780">
                  <a:extLst>
                    <a:ext uri="{9D8B030D-6E8A-4147-A177-3AD203B41FA5}">
                      <a16:colId xmlns:a16="http://schemas.microsoft.com/office/drawing/2014/main" xmlns="" val="2810548652"/>
                    </a:ext>
                  </a:extLst>
                </a:gridCol>
                <a:gridCol w="109470">
                  <a:extLst>
                    <a:ext uri="{9D8B030D-6E8A-4147-A177-3AD203B41FA5}">
                      <a16:colId xmlns:a16="http://schemas.microsoft.com/office/drawing/2014/main" xmlns="" val="3701621937"/>
                    </a:ext>
                  </a:extLst>
                </a:gridCol>
                <a:gridCol w="389990">
                  <a:extLst>
                    <a:ext uri="{9D8B030D-6E8A-4147-A177-3AD203B41FA5}">
                      <a16:colId xmlns:a16="http://schemas.microsoft.com/office/drawing/2014/main" xmlns="" val="4239796873"/>
                    </a:ext>
                  </a:extLst>
                </a:gridCol>
                <a:gridCol w="389990">
                  <a:extLst>
                    <a:ext uri="{9D8B030D-6E8A-4147-A177-3AD203B41FA5}">
                      <a16:colId xmlns:a16="http://schemas.microsoft.com/office/drawing/2014/main" xmlns="" val="4045684891"/>
                    </a:ext>
                  </a:extLst>
                </a:gridCol>
                <a:gridCol w="389990">
                  <a:extLst>
                    <a:ext uri="{9D8B030D-6E8A-4147-A177-3AD203B41FA5}">
                      <a16:colId xmlns:a16="http://schemas.microsoft.com/office/drawing/2014/main" xmlns="" val="2690220048"/>
                    </a:ext>
                  </a:extLst>
                </a:gridCol>
              </a:tblGrid>
              <a:tr h="91910">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1467686743"/>
                  </a:ext>
                </a:extLst>
              </a:tr>
              <a:tr h="183819">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997608240"/>
                  </a:ext>
                </a:extLst>
              </a:tr>
              <a:tr h="91910">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12320666"/>
                  </a:ext>
                </a:extLst>
              </a:tr>
              <a:tr h="91910">
                <a:tc>
                  <a:txBody>
                    <a:bodyPr/>
                    <a:lstStyle/>
                    <a:p>
                      <a:pPr algn="l" fontAlgn="b"/>
                      <a:r>
                        <a:rPr lang="ca-ES" sz="700" b="1" i="0" u="none" strike="noStrike">
                          <a:solidFill>
                            <a:srgbClr val="112277"/>
                          </a:solidFill>
                          <a:effectLst/>
                          <a:latin typeface="Calibri" panose="020F0502020204030204" pitchFamily="34" charset="0"/>
                        </a:rPr>
                        <a:t>Quantitat cigarretes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293047034"/>
                  </a:ext>
                </a:extLst>
              </a:tr>
              <a:tr h="100265">
                <a:tc>
                  <a:txBody>
                    <a:bodyPr/>
                    <a:lstStyle/>
                    <a:p>
                      <a:pPr algn="l" fontAlgn="b"/>
                      <a:r>
                        <a:rPr lang="ca-ES" sz="700" b="0" i="0" u="none" strike="noStrike">
                          <a:solidFill>
                            <a:srgbClr val="000000"/>
                          </a:solidFill>
                          <a:effectLst/>
                          <a:latin typeface="Calibri" panose="020F0502020204030204" pitchFamily="34" charset="0"/>
                        </a:rPr>
                        <a:t>Menys d'una cigarreta al dia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572865436"/>
                  </a:ext>
                </a:extLst>
              </a:tr>
              <a:tr h="100265">
                <a:tc>
                  <a:txBody>
                    <a:bodyPr/>
                    <a:lstStyle/>
                    <a:p>
                      <a:pPr algn="l" fontAlgn="b"/>
                      <a:r>
                        <a:rPr lang="ca-ES" sz="700" b="0" i="0" u="none" strike="noStrike">
                          <a:solidFill>
                            <a:srgbClr val="000000"/>
                          </a:solidFill>
                          <a:effectLst/>
                          <a:latin typeface="Calibri" panose="020F0502020204030204" pitchFamily="34" charset="0"/>
                        </a:rPr>
                        <a:t>Una cigarreta al dia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895185127"/>
                  </a:ext>
                </a:extLst>
              </a:tr>
              <a:tr h="100265">
                <a:tc>
                  <a:txBody>
                    <a:bodyPr/>
                    <a:lstStyle/>
                    <a:p>
                      <a:pPr algn="l" fontAlgn="b"/>
                      <a:r>
                        <a:rPr lang="pt-BR" sz="700" b="0" i="0" u="none" strike="noStrike">
                          <a:solidFill>
                            <a:srgbClr val="000000"/>
                          </a:solidFill>
                          <a:effectLst/>
                          <a:latin typeface="Calibri" panose="020F0502020204030204" pitchFamily="34" charset="0"/>
                        </a:rPr>
                        <a:t>Entre 2 i 5 cigarretes al dia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598690630"/>
                  </a:ext>
                </a:extLst>
              </a:tr>
              <a:tr h="100265">
                <a:tc>
                  <a:txBody>
                    <a:bodyPr/>
                    <a:lstStyle/>
                    <a:p>
                      <a:pPr algn="l" fontAlgn="b"/>
                      <a:r>
                        <a:rPr lang="ca-ES" sz="700" b="0" i="0" u="none" strike="noStrike">
                          <a:solidFill>
                            <a:srgbClr val="000000"/>
                          </a:solidFill>
                          <a:effectLst/>
                          <a:latin typeface="Calibri" panose="020F0502020204030204" pitchFamily="34" charset="0"/>
                        </a:rPr>
                        <a:t>Més de 5 cigarretes al dia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583971356"/>
                  </a:ext>
                </a:extLst>
              </a:tr>
              <a:tr h="10026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47381808"/>
                  </a:ext>
                </a:extLst>
              </a:tr>
              <a:tr h="10026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544386323"/>
                  </a:ext>
                </a:extLst>
              </a:tr>
              <a:tr h="10026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2151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715742583"/>
                  </a:ext>
                </a:extLst>
              </a:tr>
              <a:tr h="100265">
                <a:tc>
                  <a:txBody>
                    <a:bodyPr/>
                    <a:lstStyle/>
                    <a:p>
                      <a:pPr algn="l" fontAlgn="b"/>
                      <a:r>
                        <a:rPr lang="ca-ES" sz="700" b="1" i="0" u="none" strike="noStrike">
                          <a:solidFill>
                            <a:srgbClr val="112277"/>
                          </a:solidFill>
                          <a:effectLst/>
                          <a:latin typeface="Calibri" panose="020F0502020204030204" pitchFamily="34" charset="0"/>
                        </a:rPr>
                        <a:t>Fumar menys o deixar-ho</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820024061"/>
                  </a:ext>
                </a:extLst>
              </a:tr>
              <a:tr h="100265">
                <a:tc>
                  <a:txBody>
                    <a:bodyPr/>
                    <a:lstStyle/>
                    <a:p>
                      <a:pPr algn="l" fontAlgn="b"/>
                      <a:r>
                        <a:rPr lang="ca-ES" sz="700" b="0" i="0" u="none" strike="noStrike">
                          <a:solidFill>
                            <a:srgbClr val="000000"/>
                          </a:solidFill>
                          <a:effectLst/>
                          <a:latin typeface="Calibri" panose="020F0502020204030204" pitchFamily="34" charset="0"/>
                        </a:rPr>
                        <a:t>Ho he deixat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796837811"/>
                  </a:ext>
                </a:extLst>
              </a:tr>
              <a:tr h="100265">
                <a:tc>
                  <a:txBody>
                    <a:bodyPr/>
                    <a:lstStyle/>
                    <a:p>
                      <a:pPr algn="l" fontAlgn="b"/>
                      <a:r>
                        <a:rPr lang="ca-ES" sz="700" b="0" i="0" u="none" strike="noStrike">
                          <a:solidFill>
                            <a:srgbClr val="000000"/>
                          </a:solidFill>
                          <a:effectLst/>
                          <a:latin typeface="Calibri" panose="020F0502020204030204" pitchFamily="34" charset="0"/>
                        </a:rPr>
                        <a:t>Fumo menys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519040140"/>
                  </a:ext>
                </a:extLst>
              </a:tr>
              <a:tr h="100265">
                <a:tc>
                  <a:txBody>
                    <a:bodyPr/>
                    <a:lstStyle/>
                    <a:p>
                      <a:pPr algn="l" fontAlgn="b"/>
                      <a:r>
                        <a:rPr lang="pt-BR" sz="700" b="0" i="0" u="none" strike="noStrike" dirty="0" err="1">
                          <a:solidFill>
                            <a:srgbClr val="000000"/>
                          </a:solidFill>
                          <a:effectLst/>
                          <a:latin typeface="Calibri" panose="020F0502020204030204" pitchFamily="34" charset="0"/>
                        </a:rPr>
                        <a:t>Sí</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he</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mirat</a:t>
                      </a:r>
                      <a:r>
                        <a:rPr lang="pt-BR" sz="700" b="0" i="0" u="none" strike="noStrike" dirty="0">
                          <a:solidFill>
                            <a:srgbClr val="000000"/>
                          </a:solidFill>
                          <a:effectLst/>
                          <a:latin typeface="Calibri" panose="020F0502020204030204" pitchFamily="34" charset="0"/>
                        </a:rPr>
                        <a:t> de fumar </a:t>
                      </a:r>
                      <a:r>
                        <a:rPr lang="pt-BR" sz="700" b="0" i="0" u="none" strike="noStrike" dirty="0" err="1">
                          <a:solidFill>
                            <a:srgbClr val="000000"/>
                          </a:solidFill>
                          <a:effectLst/>
                          <a:latin typeface="Calibri" panose="020F0502020204030204" pitchFamily="34" charset="0"/>
                        </a:rPr>
                        <a:t>menys</a:t>
                      </a:r>
                      <a:r>
                        <a:rPr lang="pt-BR" sz="700" b="0" i="0" u="none" strike="noStrike" dirty="0">
                          <a:solidFill>
                            <a:srgbClr val="000000"/>
                          </a:solidFill>
                          <a:effectLst/>
                          <a:latin typeface="Calibri" panose="020F0502020204030204" pitchFamily="34" charset="0"/>
                        </a:rPr>
                        <a:t> </a:t>
                      </a:r>
                      <a:r>
                        <a:rPr lang="pt-BR" sz="700" b="0" i="0" u="none" strike="noStrike" dirty="0" smtClean="0">
                          <a:solidFill>
                            <a:srgbClr val="000000"/>
                          </a:solidFill>
                          <a:effectLst/>
                          <a:latin typeface="Calibri" panose="020F0502020204030204" pitchFamily="34" charset="0"/>
                        </a:rPr>
                        <a:t>/</a:t>
                      </a:r>
                      <a:r>
                        <a:rPr lang="pt-BR" sz="700" b="0" i="0" u="none" strike="noStrike" dirty="0" err="1" smtClean="0">
                          <a:solidFill>
                            <a:srgbClr val="000000"/>
                          </a:solidFill>
                          <a:effectLst/>
                          <a:latin typeface="Calibri" panose="020F0502020204030204" pitchFamily="34" charset="0"/>
                        </a:rPr>
                        <a:t>deixar-ho</a:t>
                      </a:r>
                      <a:endParaRPr lang="pt-BR" sz="700" b="0" i="0" u="none" strike="noStrike" dirty="0">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041473668"/>
                  </a:ext>
                </a:extLst>
              </a:tr>
              <a:tr h="183819">
                <a:tc>
                  <a:txBody>
                    <a:bodyPr/>
                    <a:lstStyle/>
                    <a:p>
                      <a:pPr algn="l" fontAlgn="b"/>
                      <a:r>
                        <a:rPr lang="ca-ES" sz="700" b="0" i="0" u="none" strike="noStrike">
                          <a:solidFill>
                            <a:srgbClr val="000000"/>
                          </a:solidFill>
                          <a:effectLst/>
                          <a:latin typeface="Calibri" panose="020F0502020204030204" pitchFamily="34" charset="0"/>
                        </a:rPr>
                        <a:t>No, mai no he mirat de fumar menys ni de deixar-ho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808586270"/>
                  </a:ext>
                </a:extLst>
              </a:tr>
              <a:tr h="10026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169349933"/>
                  </a:ext>
                </a:extLst>
              </a:tr>
              <a:tr h="10026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874815688"/>
                  </a:ext>
                </a:extLst>
              </a:tr>
              <a:tr h="10026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28817000"/>
                  </a:ext>
                </a:extLst>
              </a:tr>
              <a:tr h="100265">
                <a:tc>
                  <a:txBody>
                    <a:bodyPr/>
                    <a:lstStyle/>
                    <a:p>
                      <a:pPr algn="l" fontAlgn="b"/>
                      <a:r>
                        <a:rPr lang="ca-ES" sz="700" b="1" i="0" u="none" strike="noStrike">
                          <a:solidFill>
                            <a:srgbClr val="112277"/>
                          </a:solidFill>
                          <a:effectLst/>
                          <a:latin typeface="Calibri" panose="020F0502020204030204" pitchFamily="34" charset="0"/>
                        </a:rPr>
                        <a:t>Fumen dins de casa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206885332"/>
                  </a:ext>
                </a:extLst>
              </a:tr>
              <a:tr h="100265">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27,8%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30,0%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945241336"/>
                  </a:ext>
                </a:extLst>
              </a:tr>
              <a:tr h="100265">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81,8%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75,4%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4082495524"/>
                  </a:ext>
                </a:extLst>
              </a:tr>
              <a:tr h="100265">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334410370"/>
                  </a:ext>
                </a:extLst>
              </a:tr>
              <a:tr h="100265">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20008483"/>
                  </a:ext>
                </a:extLst>
              </a:tr>
              <a:tr h="100265">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198670050"/>
                  </a:ext>
                </a:extLst>
              </a:tr>
              <a:tr h="100265">
                <a:tc>
                  <a:txBody>
                    <a:bodyPr/>
                    <a:lstStyle/>
                    <a:p>
                      <a:pPr algn="l" fontAlgn="b"/>
                      <a:r>
                        <a:rPr lang="ca-ES" sz="700" b="1" i="0" u="none" strike="noStrike">
                          <a:solidFill>
                            <a:srgbClr val="112277"/>
                          </a:solidFill>
                          <a:effectLst/>
                          <a:latin typeface="Calibri" panose="020F0502020204030204" pitchFamily="34" charset="0"/>
                        </a:rPr>
                        <a:t>Amics fumen cigarretes</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643414740"/>
                  </a:ext>
                </a:extLst>
              </a:tr>
              <a:tr h="100265">
                <a:tc>
                  <a:txBody>
                    <a:bodyPr/>
                    <a:lstStyle/>
                    <a:p>
                      <a:pPr algn="l" fontAlgn="b"/>
                      <a:r>
                        <a:rPr lang="ca-ES" sz="700" b="0" i="0" u="none" strike="noStrike">
                          <a:solidFill>
                            <a:srgbClr val="000000"/>
                          </a:solidFill>
                          <a:effectLst/>
                          <a:latin typeface="Calibri" panose="020F0502020204030204" pitchFamily="34" charset="0"/>
                        </a:rPr>
                        <a:t>Tots o quasi tots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21,6%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11,1%</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6,3%</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1028541027"/>
                  </a:ext>
                </a:extLst>
              </a:tr>
              <a:tr h="100265">
                <a:tc>
                  <a:txBody>
                    <a:bodyPr/>
                    <a:lstStyle/>
                    <a:p>
                      <a:pPr algn="l" fontAlgn="b"/>
                      <a:r>
                        <a:rPr lang="ca-ES" sz="700" b="0" i="0" u="none" strike="noStrike">
                          <a:solidFill>
                            <a:srgbClr val="000000"/>
                          </a:solidFill>
                          <a:effectLst/>
                          <a:latin typeface="Calibri" panose="020F0502020204030204" pitchFamily="34" charset="0"/>
                        </a:rPr>
                        <a:t>Algun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59,4%</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19206963"/>
                  </a:ext>
                </a:extLst>
              </a:tr>
              <a:tr h="100265">
                <a:tc>
                  <a:txBody>
                    <a:bodyPr/>
                    <a:lstStyle/>
                    <a:p>
                      <a:pPr algn="l" fontAlgn="b"/>
                      <a:r>
                        <a:rPr lang="ca-ES" sz="700" b="0" i="0" u="none" strike="noStrike">
                          <a:solidFill>
                            <a:srgbClr val="000000"/>
                          </a:solidFill>
                          <a:effectLst/>
                          <a:latin typeface="Calibri" panose="020F0502020204030204" pitchFamily="34" charset="0"/>
                        </a:rPr>
                        <a:t>Cap</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22,2%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16,4%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a:noFill/>
                    </a:lnR>
                    <a:lnT>
                      <a:noFill/>
                    </a:lnT>
                    <a:lnB>
                      <a:noFill/>
                    </a:lnB>
                  </a:tcPr>
                </a:tc>
                <a:tc>
                  <a:txBody>
                    <a:bodyPr/>
                    <a:lstStyle/>
                    <a:p>
                      <a:pPr algn="ctr" fontAlgn="b"/>
                      <a:r>
                        <a:rPr lang="ca-ES" sz="700" b="0" i="0" u="none" strike="noStrike" dirty="0">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560988080"/>
                  </a:ext>
                </a:extLst>
              </a:tr>
              <a:tr h="100265">
                <a:tc>
                  <a:txBody>
                    <a:bodyPr/>
                    <a:lstStyle/>
                    <a:p>
                      <a:pPr algn="l" fontAlgn="b"/>
                      <a:r>
                        <a:rPr lang="ca-ES" sz="700" b="0" i="0" u="none" strike="noStrike">
                          <a:solidFill>
                            <a:srgbClr val="000000"/>
                          </a:solidFill>
                          <a:effectLst/>
                          <a:latin typeface="Calibri" panose="020F0502020204030204" pitchFamily="34" charset="0"/>
                        </a:rPr>
                        <a:t>No consta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15,6%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13,2%</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9,8%</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12,3%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32380978"/>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3661049922"/>
              </p:ext>
            </p:extLst>
          </p:nvPr>
        </p:nvGraphicFramePr>
        <p:xfrm>
          <a:off x="360000" y="4680000"/>
          <a:ext cx="5400000" cy="426720"/>
        </p:xfrm>
        <a:graphic>
          <a:graphicData uri="http://schemas.openxmlformats.org/drawingml/2006/table">
            <a:tbl>
              <a:tblPr/>
              <a:tblGrid>
                <a:gridCol w="5400000">
                  <a:extLst>
                    <a:ext uri="{9D8B030D-6E8A-4147-A177-3AD203B41FA5}">
                      <a16:colId xmlns:a16="http://schemas.microsoft.com/office/drawing/2014/main" xmlns="" val="671117211"/>
                    </a:ext>
                  </a:extLst>
                </a:gridCol>
              </a:tblGrid>
              <a:tr h="59400">
                <a:tc>
                  <a:txBody>
                    <a:bodyPr/>
                    <a:lstStyle/>
                    <a:p>
                      <a:pPr algn="l" fontAlgn="b"/>
                      <a:r>
                        <a:rPr lang="ca-ES" sz="700" b="0" i="0" u="none" strike="noStrike">
                          <a:solidFill>
                            <a:srgbClr val="000000"/>
                          </a:solidFill>
                          <a:effectLst/>
                          <a:latin typeface="Calibri" panose="020F0502020204030204" pitchFamily="34" charset="0"/>
                        </a:rPr>
                        <a:t>Q39. Durant els darrers 30 dies que has fumat, quantes cigarretes has fumat per dia?</a:t>
                      </a:r>
                    </a:p>
                  </a:txBody>
                  <a:tcPr marL="0" marR="0" marT="0" marB="0" anchor="b">
                    <a:lnL>
                      <a:noFill/>
                    </a:lnL>
                    <a:lnR>
                      <a:noFill/>
                    </a:lnR>
                    <a:lnT>
                      <a:noFill/>
                    </a:lnT>
                    <a:lnB>
                      <a:noFill/>
                    </a:lnB>
                  </a:tcPr>
                </a:tc>
                <a:extLst>
                  <a:ext uri="{0D108BD9-81ED-4DB2-BD59-A6C34878D82A}">
                    <a16:rowId xmlns:a16="http://schemas.microsoft.com/office/drawing/2014/main" xmlns="" val="3497662455"/>
                  </a:ext>
                </a:extLst>
              </a:tr>
              <a:tr h="59400">
                <a:tc>
                  <a:txBody>
                    <a:bodyPr/>
                    <a:lstStyle/>
                    <a:p>
                      <a:pPr algn="l" fontAlgn="b"/>
                      <a:r>
                        <a:rPr lang="pt-BR" sz="700" b="0" i="0" u="none" strike="noStrike">
                          <a:solidFill>
                            <a:srgbClr val="000000"/>
                          </a:solidFill>
                          <a:effectLst/>
                          <a:latin typeface="Calibri" panose="020F0502020204030204" pitchFamily="34" charset="0"/>
                        </a:rPr>
                        <a:t>Q40. Has provat alguna vegada de fumar menys o de deixar-ho?</a:t>
                      </a:r>
                    </a:p>
                  </a:txBody>
                  <a:tcPr marL="0" marR="0" marT="0" marB="0" anchor="b">
                    <a:lnL>
                      <a:noFill/>
                    </a:lnL>
                    <a:lnR>
                      <a:noFill/>
                    </a:lnR>
                    <a:lnT>
                      <a:noFill/>
                    </a:lnT>
                    <a:lnB>
                      <a:noFill/>
                    </a:lnB>
                  </a:tcPr>
                </a:tc>
                <a:extLst>
                  <a:ext uri="{0D108BD9-81ED-4DB2-BD59-A6C34878D82A}">
                    <a16:rowId xmlns:a16="http://schemas.microsoft.com/office/drawing/2014/main" xmlns="" val="1244690046"/>
                  </a:ext>
                </a:extLst>
              </a:tr>
              <a:tr h="59400">
                <a:tc>
                  <a:txBody>
                    <a:bodyPr/>
                    <a:lstStyle/>
                    <a:p>
                      <a:pPr algn="l" fontAlgn="b"/>
                      <a:r>
                        <a:rPr lang="ca-ES" sz="700" b="0" i="0" u="none" strike="noStrike">
                          <a:solidFill>
                            <a:srgbClr val="000000"/>
                          </a:solidFill>
                          <a:effectLst/>
                          <a:latin typeface="Calibri" panose="020F0502020204030204" pitchFamily="34" charset="0"/>
                        </a:rPr>
                        <a:t>Q41. Alguna de les persones amb qui convius fuma dins de casa?</a:t>
                      </a:r>
                    </a:p>
                  </a:txBody>
                  <a:tcPr marL="0" marR="0" marT="0" marB="0" anchor="b">
                    <a:lnL>
                      <a:noFill/>
                    </a:lnL>
                    <a:lnR>
                      <a:noFill/>
                    </a:lnR>
                    <a:lnT>
                      <a:noFill/>
                    </a:lnT>
                    <a:lnB>
                      <a:noFill/>
                    </a:lnB>
                  </a:tcPr>
                </a:tc>
                <a:extLst>
                  <a:ext uri="{0D108BD9-81ED-4DB2-BD59-A6C34878D82A}">
                    <a16:rowId xmlns:a16="http://schemas.microsoft.com/office/drawing/2014/main" xmlns="" val="3482170436"/>
                  </a:ext>
                </a:extLst>
              </a:tr>
              <a:tr h="59400">
                <a:tc>
                  <a:txBody>
                    <a:bodyPr/>
                    <a:lstStyle/>
                    <a:p>
                      <a:pPr algn="l" fontAlgn="b"/>
                      <a:r>
                        <a:rPr lang="pt-BR" sz="700" b="0" i="0" u="none" strike="noStrike" dirty="0">
                          <a:solidFill>
                            <a:srgbClr val="000000"/>
                          </a:solidFill>
                          <a:effectLst/>
                          <a:latin typeface="Calibri" panose="020F0502020204030204" pitchFamily="34" charset="0"/>
                        </a:rPr>
                        <a:t>Q51. </a:t>
                      </a:r>
                      <a:r>
                        <a:rPr lang="pt-BR" sz="700" b="0" i="0" u="none" strike="noStrike" dirty="0" err="1">
                          <a:solidFill>
                            <a:srgbClr val="000000"/>
                          </a:solidFill>
                          <a:effectLst/>
                          <a:latin typeface="Calibri" panose="020F0502020204030204" pitchFamily="34" charset="0"/>
                        </a:rPr>
                        <a:t>Quants</a:t>
                      </a:r>
                      <a:r>
                        <a:rPr lang="pt-BR" sz="700" b="0" i="0" u="none" strike="noStrike" dirty="0">
                          <a:solidFill>
                            <a:srgbClr val="000000"/>
                          </a:solidFill>
                          <a:effectLst/>
                          <a:latin typeface="Calibri" panose="020F0502020204030204" pitchFamily="34" charset="0"/>
                        </a:rPr>
                        <a:t> dels teus </a:t>
                      </a:r>
                      <a:r>
                        <a:rPr lang="pt-BR" sz="700" b="0" i="0" u="none" strike="noStrike" dirty="0" err="1">
                          <a:solidFill>
                            <a:srgbClr val="000000"/>
                          </a:solidFill>
                          <a:effectLst/>
                          <a:latin typeface="Calibri" panose="020F0502020204030204" pitchFamily="34" charset="0"/>
                        </a:rPr>
                        <a:t>amics</a:t>
                      </a:r>
                      <a:r>
                        <a:rPr lang="pt-BR" sz="700" b="0" i="0" u="none" strike="noStrike" dirty="0">
                          <a:solidFill>
                            <a:srgbClr val="000000"/>
                          </a:solidFill>
                          <a:effectLst/>
                          <a:latin typeface="Calibri" panose="020F0502020204030204" pitchFamily="34" charset="0"/>
                        </a:rPr>
                        <a:t>/</a:t>
                      </a:r>
                      <a:r>
                        <a:rPr lang="pt-BR" sz="700" b="0" i="0" u="none" strike="noStrike" dirty="0" err="1">
                          <a:solidFill>
                            <a:srgbClr val="000000"/>
                          </a:solidFill>
                          <a:effectLst/>
                          <a:latin typeface="Calibri" panose="020F0502020204030204" pitchFamily="34" charset="0"/>
                        </a:rPr>
                        <a:t>igues</a:t>
                      </a:r>
                      <a:r>
                        <a:rPr lang="pt-BR" sz="700" b="0" i="0" u="none" strike="noStrike" dirty="0">
                          <a:solidFill>
                            <a:srgbClr val="000000"/>
                          </a:solidFill>
                          <a:effectLst/>
                          <a:latin typeface="Calibri" panose="020F0502020204030204" pitchFamily="34" charset="0"/>
                        </a:rPr>
                        <a:t> o </a:t>
                      </a:r>
                      <a:r>
                        <a:rPr lang="pt-BR" sz="700" b="0" i="0" u="none" strike="noStrike" dirty="0" err="1">
                          <a:solidFill>
                            <a:srgbClr val="000000"/>
                          </a:solidFill>
                          <a:effectLst/>
                          <a:latin typeface="Calibri" panose="020F0502020204030204" pitchFamily="34" charset="0"/>
                        </a:rPr>
                        <a:t>companys</a:t>
                      </a:r>
                      <a:r>
                        <a:rPr lang="pt-BR" sz="700" b="0" i="0" u="none" strike="noStrike" dirty="0">
                          <a:solidFill>
                            <a:srgbClr val="000000"/>
                          </a:solidFill>
                          <a:effectLst/>
                          <a:latin typeface="Calibri" panose="020F0502020204030204" pitchFamily="34" charset="0"/>
                        </a:rPr>
                        <a:t>/es </a:t>
                      </a:r>
                      <a:r>
                        <a:rPr lang="pt-BR" sz="700" b="0" i="0" u="none" strike="noStrike" dirty="0" err="1">
                          <a:solidFill>
                            <a:srgbClr val="000000"/>
                          </a:solidFill>
                          <a:effectLst/>
                          <a:latin typeface="Calibri" panose="020F0502020204030204" pitchFamily="34" charset="0"/>
                        </a:rPr>
                        <a:t>diries</a:t>
                      </a:r>
                      <a:r>
                        <a:rPr lang="pt-BR" sz="700" b="0" i="0" u="none" strike="noStrike" dirty="0">
                          <a:solidFill>
                            <a:srgbClr val="000000"/>
                          </a:solidFill>
                          <a:effectLst/>
                          <a:latin typeface="Calibri" panose="020F0502020204030204" pitchFamily="34" charset="0"/>
                        </a:rPr>
                        <a:t> que </a:t>
                      </a:r>
                      <a:r>
                        <a:rPr lang="pt-BR" sz="700" b="0" i="0" u="none" strike="noStrike" dirty="0" err="1">
                          <a:solidFill>
                            <a:srgbClr val="000000"/>
                          </a:solidFill>
                          <a:effectLst/>
                          <a:latin typeface="Calibri" panose="020F0502020204030204" pitchFamily="34" charset="0"/>
                        </a:rPr>
                        <a:t>fumen</a:t>
                      </a:r>
                      <a:r>
                        <a:rPr lang="pt-BR" sz="700" b="0" i="0" u="none" strike="noStrike" dirty="0">
                          <a:solidFill>
                            <a:srgbClr val="000000"/>
                          </a:solidFill>
                          <a:effectLst/>
                          <a:latin typeface="Calibri" panose="020F0502020204030204" pitchFamily="34" charset="0"/>
                        </a:rPr>
                        <a:t> </a:t>
                      </a:r>
                      <a:r>
                        <a:rPr lang="pt-BR" sz="700" b="0" i="0" u="none" strike="noStrike" dirty="0" err="1">
                          <a:solidFill>
                            <a:srgbClr val="000000"/>
                          </a:solidFill>
                          <a:effectLst/>
                          <a:latin typeface="Calibri" panose="020F0502020204030204" pitchFamily="34" charset="0"/>
                        </a:rPr>
                        <a:t>cigarretes</a:t>
                      </a:r>
                      <a:r>
                        <a:rPr lang="pt-BR" sz="700" b="0" i="0" u="none" strike="noStrike" dirty="0">
                          <a:solidFill>
                            <a:srgbClr val="000000"/>
                          </a:solidFill>
                          <a:effectLst/>
                          <a:latin typeface="Calibri" panose="020F0502020204030204" pitchFamily="34" charset="0"/>
                        </a:rPr>
                        <a:t>?</a:t>
                      </a:r>
                    </a:p>
                  </a:txBody>
                  <a:tcPr marL="0" marR="0" marT="0" marB="0" anchor="b">
                    <a:lnL>
                      <a:noFill/>
                    </a:lnL>
                    <a:lnR>
                      <a:noFill/>
                    </a:lnR>
                    <a:lnT>
                      <a:noFill/>
                    </a:lnT>
                    <a:lnB>
                      <a:noFill/>
                    </a:lnB>
                  </a:tcPr>
                </a:tc>
                <a:extLst>
                  <a:ext uri="{0D108BD9-81ED-4DB2-BD59-A6C34878D82A}">
                    <a16:rowId xmlns:a16="http://schemas.microsoft.com/office/drawing/2014/main" xmlns="" val="3867008326"/>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21 CuadroTexto"/>
          <p:cNvSpPr txBox="1"/>
          <p:nvPr/>
        </p:nvSpPr>
        <p:spPr>
          <a:xfrm>
            <a:off x="393549" y="4970757"/>
            <a:ext cx="8600182" cy="123111"/>
          </a:xfrm>
          <a:prstGeom prst="rect">
            <a:avLst/>
          </a:prstGeom>
        </p:spPr>
        <p:txBody>
          <a:bodyPr vert="horz" wrap="square" lIns="0" tIns="0" rIns="0" bIns="0" rtlCol="0">
            <a:spAutoFit/>
          </a:bodyPr>
          <a:lstStyle/>
          <a:p>
            <a:pPr marL="4763" algn="ctr"/>
            <a:fld id="{92AD8245-034C-4A62-9690-8C2603311999}" type="slidenum">
              <a:rPr lang="ca-ES" sz="800" smtClean="0">
                <a:latin typeface="Verdana" panose="020B0604030504040204" pitchFamily="34" charset="0"/>
                <a:ea typeface="Verdana" panose="020B0604030504040204" pitchFamily="34" charset="0"/>
                <a:cs typeface="Verdana" panose="020B0604030504040204" pitchFamily="34" charset="0"/>
              </a:rPr>
              <a:pPr marL="4763" algn="ctr"/>
              <a:t>99</a:t>
            </a:fld>
            <a:endParaRPr lang="ca-ES" sz="800" dirty="0">
              <a:latin typeface="Verdana" panose="020B0604030504040204" pitchFamily="34" charset="0"/>
              <a:ea typeface="Verdana" panose="020B0604030504040204" pitchFamily="34" charset="0"/>
              <a:cs typeface="Verdana" panose="020B0604030504040204" pitchFamily="34" charset="0"/>
            </a:endParaRPr>
          </a:p>
        </p:txBody>
      </p:sp>
      <p:graphicFrame>
        <p:nvGraphicFramePr>
          <p:cNvPr id="2" name="D_20d7c675213f88ac" hidden="1"/>
          <p:cNvGraphicFramePr/>
          <p:nvPr>
            <p:extLst/>
          </p:nvPr>
        </p:nvGraphicFramePr>
        <p:xfrm>
          <a:off x="279610" y="-550169"/>
          <a:ext cx="2032000" cy="508000"/>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 Placeholder 5"/>
          <p:cNvSpPr txBox="1">
            <a:spLocks/>
          </p:cNvSpPr>
          <p:nvPr/>
        </p:nvSpPr>
        <p:spPr>
          <a:xfrm>
            <a:off x="5204680" y="142946"/>
            <a:ext cx="3847659" cy="442661"/>
          </a:xfrm>
          <a:prstGeom prst="rect">
            <a:avLst/>
          </a:prstGeom>
        </p:spPr>
        <p:txBody>
          <a:bodyPr vert="horz" lIns="0" tIns="0" rIns="0" bIns="0" rtlCol="0" anchor="t">
            <a:noAutofit/>
          </a:bodyPr>
          <a:lstStyle>
            <a:lvl1pPr marL="0" indent="0" algn="l" defTabSz="924282" rtl="0" eaLnBrk="1" latinLnBrk="0" hangingPunct="1">
              <a:lnSpc>
                <a:spcPct val="100000"/>
              </a:lnSpc>
              <a:spcBef>
                <a:spcPts val="300"/>
              </a:spcBef>
              <a:spcAft>
                <a:spcPts val="300"/>
              </a:spcAft>
              <a:buFont typeface="Arial" panose="020B0604020202020204" pitchFamily="34" charset="0"/>
              <a:buNone/>
              <a:defRPr sz="1900" b="0" kern="1200" cap="all" baseline="0">
                <a:solidFill>
                  <a:schemeClr val="bg2"/>
                </a:solidFill>
                <a:latin typeface="+mn-lt"/>
                <a:ea typeface="+mn-ea"/>
                <a:cs typeface="+mn-cs"/>
              </a:defRPr>
            </a:lvl1pPr>
            <a:lvl2pPr marL="3240" indent="0" algn="l" defTabSz="924282" rtl="0" eaLnBrk="1" latinLnBrk="0" hangingPunct="1">
              <a:lnSpc>
                <a:spcPct val="100000"/>
              </a:lnSpc>
              <a:spcBef>
                <a:spcPts val="300"/>
              </a:spcBef>
              <a:spcAft>
                <a:spcPts val="300"/>
              </a:spcAft>
              <a:buFont typeface="Arial" panose="020B0604020202020204" pitchFamily="34" charset="0"/>
              <a:buNone/>
              <a:defRPr sz="1200" kern="1200">
                <a:solidFill>
                  <a:schemeClr val="tx1"/>
                </a:solidFill>
                <a:latin typeface="+mn-lt"/>
                <a:ea typeface="+mn-ea"/>
                <a:cs typeface="+mn-cs"/>
              </a:defRPr>
            </a:lvl2pPr>
            <a:lvl3pPr marL="186802" indent="-186802"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3pPr>
            <a:lvl4pPr marL="431911" indent="-191121" algn="l" defTabSz="924282" rtl="0" eaLnBrk="1" latinLnBrk="0" hangingPunct="1">
              <a:lnSpc>
                <a:spcPct val="100000"/>
              </a:lnSpc>
              <a:spcBef>
                <a:spcPts val="300"/>
              </a:spcBef>
              <a:spcAft>
                <a:spcPts val="300"/>
              </a:spcAft>
              <a:buFont typeface="Arial" panose="020B0604020202020204" pitchFamily="34" charset="0"/>
              <a:buChar char="–"/>
              <a:defRPr sz="1200" kern="1200">
                <a:solidFill>
                  <a:schemeClr val="tx1"/>
                </a:solidFill>
                <a:latin typeface="+mn-lt"/>
                <a:ea typeface="+mn-ea"/>
                <a:cs typeface="+mn-cs"/>
              </a:defRPr>
            </a:lvl4pPr>
            <a:lvl5pPr marL="606834" indent="-176004" algn="l" defTabSz="924282" rtl="0" eaLnBrk="1" latinLnBrk="0" hangingPunct="1">
              <a:lnSpc>
                <a:spcPct val="100000"/>
              </a:lnSpc>
              <a:spcBef>
                <a:spcPts val="300"/>
              </a:spcBef>
              <a:spcAft>
                <a:spcPts val="300"/>
              </a:spcAft>
              <a:buSzPct val="85000"/>
              <a:buFont typeface="Arial" panose="020B0604020202020204" pitchFamily="34" charset="0"/>
              <a:buChar char="•"/>
              <a:defRPr sz="1200" kern="1200">
                <a:solidFill>
                  <a:schemeClr val="tx1"/>
                </a:solidFill>
                <a:latin typeface="+mn-lt"/>
                <a:ea typeface="+mn-ea"/>
                <a:cs typeface="+mn-cs"/>
              </a:defRPr>
            </a:lvl5pPr>
            <a:lvl6pPr marL="2541775"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300391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66056"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928198" indent="-231070" algn="l" defTabSz="92428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algn="r"/>
            <a:endParaRPr/>
          </a:p>
        </p:txBody>
      </p:sp>
      <p:sp>
        <p:nvSpPr>
          <p:cNvPr id="23" name="10 CuadroTexto"/>
          <p:cNvSpPr txBox="1"/>
          <p:nvPr/>
        </p:nvSpPr>
        <p:spPr>
          <a:xfrm>
            <a:off x="6080939" y="48561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Hàbits  relacionats  amb la salut </a:t>
            </a:r>
            <a:r>
              <a:rPr lang="ca-ES" sz="600" dirty="0" smtClean="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 4t </a:t>
            </a: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d’ESO</a:t>
            </a:r>
          </a:p>
        </p:txBody>
      </p:sp>
      <p:sp>
        <p:nvSpPr>
          <p:cNvPr id="25" name="23 CuadroTexto"/>
          <p:cNvSpPr txBox="1"/>
          <p:nvPr/>
        </p:nvSpPr>
        <p:spPr>
          <a:xfrm>
            <a:off x="6080939" y="4959233"/>
            <a:ext cx="2788561" cy="92333"/>
          </a:xfrm>
          <a:prstGeom prst="rect">
            <a:avLst/>
          </a:prstGeom>
        </p:spPr>
        <p:txBody>
          <a:bodyPr vert="horz" wrap="square" lIns="0" tIns="0" rIns="0" bIns="0" rtlCol="0">
            <a:spAutoFit/>
          </a:bodyPr>
          <a:lstStyle/>
          <a:p>
            <a:pPr marL="4763" algn="r"/>
            <a:r>
              <a:rPr lang="ca-ES" sz="600" dirty="0">
                <a:solidFill>
                  <a:schemeClr val="bg2">
                    <a:lumMod val="50000"/>
                  </a:schemeClr>
                </a:solidFill>
                <a:latin typeface="Verdana" panose="020B0604030504040204" pitchFamily="34" charset="0"/>
                <a:ea typeface="Verdana" panose="020B0604030504040204" pitchFamily="34" charset="0"/>
                <a:cs typeface="Verdana" panose="020B0604030504040204" pitchFamily="34" charset="0"/>
              </a:rPr>
              <a:t>Servei de salut pública de la Diputació de Barcelona</a:t>
            </a:r>
          </a:p>
        </p:txBody>
      </p:sp>
      <p:sp>
        <p:nvSpPr>
          <p:cNvPr id="26" name="Text Placeholder 5"/>
          <p:cNvSpPr>
            <a:spLocks noGrp="1"/>
          </p:cNvSpPr>
          <p:nvPr>
            <p:ph type="body" sz="quarter" idx="13"/>
          </p:nvPr>
        </p:nvSpPr>
        <p:spPr>
          <a:xfrm>
            <a:off x="850440" y="262486"/>
            <a:ext cx="7719982" cy="442661"/>
          </a:xfrm>
        </p:spPr>
        <p:txBody>
          <a:bodyPr/>
          <a:lstStyle/>
          <a:p>
            <a:r>
              <a:rPr lang="ca-ES" dirty="0" smtClean="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rPr>
              <a:t>CONSUM DE SUBSTÀNCIES ADDICTIVES - ALCOHOL</a:t>
            </a:r>
            <a:endParaRPr lang="ca-ES" dirty="0">
              <a:solidFill>
                <a:schemeClr val="bg1">
                  <a:lumMod val="65000"/>
                </a:schemeClr>
              </a:solidFill>
              <a:latin typeface="Verdana" panose="020B0604030504040204" pitchFamily="34" charset="0"/>
              <a:ea typeface="Verdana" panose="020B0604030504040204" pitchFamily="34" charset="0"/>
              <a:cs typeface="Verdana" panose="020B0604030504040204" pitchFamily="34" charset="0"/>
            </a:endParaRPr>
          </a:p>
        </p:txBody>
      </p:sp>
      <p:pic>
        <p:nvPicPr>
          <p:cNvPr id="10" name="Picture 2" descr="D:\Users\maria.aragones\AppData\Local\Microsoft\Windows\Temporary Internet Files\Content.Outlook\KYC2NQVU\Alcohol (2).JPG">
            <a:hlinkClick r:id="" action="ppaction://noaction"/>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5531" r="11095" b="5066"/>
          <a:stretch/>
        </p:blipFill>
        <p:spPr bwMode="auto">
          <a:xfrm flipH="1">
            <a:off x="0" y="0"/>
            <a:ext cx="778739" cy="7740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Tabla 2"/>
          <p:cNvGraphicFramePr>
            <a:graphicFrameLocks noGrp="1" noChangeAspect="1"/>
          </p:cNvGraphicFramePr>
          <p:nvPr>
            <p:extLst>
              <p:ext uri="{D42A27DB-BD31-4B8C-83A1-F6EECF244321}">
                <p14:modId xmlns:p14="http://schemas.microsoft.com/office/powerpoint/2010/main" val="883650756"/>
              </p:ext>
            </p:extLst>
          </p:nvPr>
        </p:nvGraphicFramePr>
        <p:xfrm>
          <a:off x="720000" y="1152000"/>
          <a:ext cx="7704002" cy="3149992"/>
        </p:xfrm>
        <a:graphic>
          <a:graphicData uri="http://schemas.openxmlformats.org/drawingml/2006/table">
            <a:tbl>
              <a:tblPr/>
              <a:tblGrid>
                <a:gridCol w="1443644">
                  <a:extLst>
                    <a:ext uri="{9D8B030D-6E8A-4147-A177-3AD203B41FA5}">
                      <a16:colId xmlns:a16="http://schemas.microsoft.com/office/drawing/2014/main" xmlns="" val="1381424240"/>
                    </a:ext>
                  </a:extLst>
                </a:gridCol>
                <a:gridCol w="335254">
                  <a:extLst>
                    <a:ext uri="{9D8B030D-6E8A-4147-A177-3AD203B41FA5}">
                      <a16:colId xmlns:a16="http://schemas.microsoft.com/office/drawing/2014/main" xmlns="" val="808063919"/>
                    </a:ext>
                  </a:extLst>
                </a:gridCol>
                <a:gridCol w="294202">
                  <a:extLst>
                    <a:ext uri="{9D8B030D-6E8A-4147-A177-3AD203B41FA5}">
                      <a16:colId xmlns:a16="http://schemas.microsoft.com/office/drawing/2014/main" xmlns="" val="3242072144"/>
                    </a:ext>
                  </a:extLst>
                </a:gridCol>
                <a:gridCol w="109471">
                  <a:extLst>
                    <a:ext uri="{9D8B030D-6E8A-4147-A177-3AD203B41FA5}">
                      <a16:colId xmlns:a16="http://schemas.microsoft.com/office/drawing/2014/main" xmlns="" val="1069823942"/>
                    </a:ext>
                  </a:extLst>
                </a:gridCol>
                <a:gridCol w="355780">
                  <a:extLst>
                    <a:ext uri="{9D8B030D-6E8A-4147-A177-3AD203B41FA5}">
                      <a16:colId xmlns:a16="http://schemas.microsoft.com/office/drawing/2014/main" xmlns="" val="3821344839"/>
                    </a:ext>
                  </a:extLst>
                </a:gridCol>
                <a:gridCol w="355780">
                  <a:extLst>
                    <a:ext uri="{9D8B030D-6E8A-4147-A177-3AD203B41FA5}">
                      <a16:colId xmlns:a16="http://schemas.microsoft.com/office/drawing/2014/main" xmlns="" val="2802846001"/>
                    </a:ext>
                  </a:extLst>
                </a:gridCol>
                <a:gridCol w="109471">
                  <a:extLst>
                    <a:ext uri="{9D8B030D-6E8A-4147-A177-3AD203B41FA5}">
                      <a16:colId xmlns:a16="http://schemas.microsoft.com/office/drawing/2014/main" xmlns="" val="3965366225"/>
                    </a:ext>
                  </a:extLst>
                </a:gridCol>
                <a:gridCol w="355780">
                  <a:extLst>
                    <a:ext uri="{9D8B030D-6E8A-4147-A177-3AD203B41FA5}">
                      <a16:colId xmlns:a16="http://schemas.microsoft.com/office/drawing/2014/main" xmlns="" val="947657888"/>
                    </a:ext>
                  </a:extLst>
                </a:gridCol>
                <a:gridCol w="355780">
                  <a:extLst>
                    <a:ext uri="{9D8B030D-6E8A-4147-A177-3AD203B41FA5}">
                      <a16:colId xmlns:a16="http://schemas.microsoft.com/office/drawing/2014/main" xmlns="" val="2625006339"/>
                    </a:ext>
                  </a:extLst>
                </a:gridCol>
                <a:gridCol w="355780">
                  <a:extLst>
                    <a:ext uri="{9D8B030D-6E8A-4147-A177-3AD203B41FA5}">
                      <a16:colId xmlns:a16="http://schemas.microsoft.com/office/drawing/2014/main" xmlns="" val="885011065"/>
                    </a:ext>
                  </a:extLst>
                </a:gridCol>
                <a:gridCol w="355780">
                  <a:extLst>
                    <a:ext uri="{9D8B030D-6E8A-4147-A177-3AD203B41FA5}">
                      <a16:colId xmlns:a16="http://schemas.microsoft.com/office/drawing/2014/main" xmlns="" val="2131698105"/>
                    </a:ext>
                  </a:extLst>
                </a:gridCol>
                <a:gridCol w="109471">
                  <a:extLst>
                    <a:ext uri="{9D8B030D-6E8A-4147-A177-3AD203B41FA5}">
                      <a16:colId xmlns:a16="http://schemas.microsoft.com/office/drawing/2014/main" xmlns="" val="1895176540"/>
                    </a:ext>
                  </a:extLst>
                </a:gridCol>
                <a:gridCol w="355780">
                  <a:extLst>
                    <a:ext uri="{9D8B030D-6E8A-4147-A177-3AD203B41FA5}">
                      <a16:colId xmlns:a16="http://schemas.microsoft.com/office/drawing/2014/main" xmlns="" val="618506755"/>
                    </a:ext>
                  </a:extLst>
                </a:gridCol>
                <a:gridCol w="355780">
                  <a:extLst>
                    <a:ext uri="{9D8B030D-6E8A-4147-A177-3AD203B41FA5}">
                      <a16:colId xmlns:a16="http://schemas.microsoft.com/office/drawing/2014/main" xmlns="" val="2469005973"/>
                    </a:ext>
                  </a:extLst>
                </a:gridCol>
                <a:gridCol w="109471">
                  <a:extLst>
                    <a:ext uri="{9D8B030D-6E8A-4147-A177-3AD203B41FA5}">
                      <a16:colId xmlns:a16="http://schemas.microsoft.com/office/drawing/2014/main" xmlns="" val="148224039"/>
                    </a:ext>
                  </a:extLst>
                </a:gridCol>
                <a:gridCol w="355780">
                  <a:extLst>
                    <a:ext uri="{9D8B030D-6E8A-4147-A177-3AD203B41FA5}">
                      <a16:colId xmlns:a16="http://schemas.microsoft.com/office/drawing/2014/main" xmlns="" val="2218481951"/>
                    </a:ext>
                  </a:extLst>
                </a:gridCol>
                <a:gridCol w="355780">
                  <a:extLst>
                    <a:ext uri="{9D8B030D-6E8A-4147-A177-3AD203B41FA5}">
                      <a16:colId xmlns:a16="http://schemas.microsoft.com/office/drawing/2014/main" xmlns="" val="3675138081"/>
                    </a:ext>
                  </a:extLst>
                </a:gridCol>
                <a:gridCol w="355780">
                  <a:extLst>
                    <a:ext uri="{9D8B030D-6E8A-4147-A177-3AD203B41FA5}">
                      <a16:colId xmlns:a16="http://schemas.microsoft.com/office/drawing/2014/main" xmlns="" val="1972792248"/>
                    </a:ext>
                  </a:extLst>
                </a:gridCol>
                <a:gridCol w="109471">
                  <a:extLst>
                    <a:ext uri="{9D8B030D-6E8A-4147-A177-3AD203B41FA5}">
                      <a16:colId xmlns:a16="http://schemas.microsoft.com/office/drawing/2014/main" xmlns="" val="3538804649"/>
                    </a:ext>
                  </a:extLst>
                </a:gridCol>
                <a:gridCol w="389989">
                  <a:extLst>
                    <a:ext uri="{9D8B030D-6E8A-4147-A177-3AD203B41FA5}">
                      <a16:colId xmlns:a16="http://schemas.microsoft.com/office/drawing/2014/main" xmlns="" val="1349438764"/>
                    </a:ext>
                  </a:extLst>
                </a:gridCol>
                <a:gridCol w="389989">
                  <a:extLst>
                    <a:ext uri="{9D8B030D-6E8A-4147-A177-3AD203B41FA5}">
                      <a16:colId xmlns:a16="http://schemas.microsoft.com/office/drawing/2014/main" xmlns="" val="4055489146"/>
                    </a:ext>
                  </a:extLst>
                </a:gridCol>
                <a:gridCol w="389989">
                  <a:extLst>
                    <a:ext uri="{9D8B030D-6E8A-4147-A177-3AD203B41FA5}">
                      <a16:colId xmlns:a16="http://schemas.microsoft.com/office/drawing/2014/main" xmlns="" val="4015955487"/>
                    </a:ext>
                  </a:extLst>
                </a:gridCol>
              </a:tblGrid>
              <a:tr h="127498">
                <a:tc>
                  <a:txBody>
                    <a:bodyPr/>
                    <a:lstStyle/>
                    <a:p>
                      <a:pPr algn="l" fontAlgn="b"/>
                      <a:r>
                        <a:rPr lang="ca-ES" sz="700" b="1" i="0" u="none" strike="noStrike" dirty="0">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2">
                  <a:txBody>
                    <a:bodyPr/>
                    <a:lstStyle/>
                    <a:p>
                      <a:pPr algn="ctr" fontAlgn="b"/>
                      <a:r>
                        <a:rPr lang="ca-ES" sz="700" b="1" i="0" u="none" strike="noStrike">
                          <a:solidFill>
                            <a:srgbClr val="112277"/>
                          </a:solidFill>
                          <a:effectLst/>
                          <a:latin typeface="Calibri" panose="020F0502020204030204" pitchFamily="34" charset="0"/>
                        </a:rPr>
                        <a:t>Gènere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4">
                  <a:txBody>
                    <a:bodyPr/>
                    <a:lstStyle/>
                    <a:p>
                      <a:pPr algn="ctr" fontAlgn="b"/>
                      <a:r>
                        <a:rPr lang="ca-ES" sz="700" b="1" i="0" u="none" strike="noStrike">
                          <a:solidFill>
                            <a:srgbClr val="112277"/>
                          </a:solidFill>
                          <a:effectLst/>
                          <a:latin typeface="Calibri" panose="020F0502020204030204" pitchFamily="34" charset="0"/>
                        </a:rPr>
                        <a:t>Edat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2">
                  <a:txBody>
                    <a:bodyPr/>
                    <a:lstStyle/>
                    <a:p>
                      <a:pPr algn="ctr" fontAlgn="b"/>
                      <a:r>
                        <a:rPr lang="ca-ES" sz="700" b="1" i="0" u="none" strike="noStrike">
                          <a:solidFill>
                            <a:srgbClr val="112277"/>
                          </a:solidFill>
                          <a:effectLst/>
                          <a:latin typeface="Calibri" panose="020F0502020204030204" pitchFamily="34" charset="0"/>
                        </a:rPr>
                        <a:t>Tipus de centre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Nivell socioeconòmic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gridSpan="3">
                  <a:txBody>
                    <a:bodyPr/>
                    <a:lstStyle/>
                    <a:p>
                      <a:pPr algn="ctr" fontAlgn="b"/>
                      <a:r>
                        <a:rPr lang="ca-ES" sz="700" b="1" i="0" u="none" strike="noStrike">
                          <a:solidFill>
                            <a:srgbClr val="112277"/>
                          </a:solidFill>
                          <a:effectLst/>
                          <a:latin typeface="Calibri" panose="020F0502020204030204" pitchFamily="34" charset="0"/>
                        </a:rPr>
                        <a:t>Lloc d'origen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B0B7BB"/>
                      </a:solidFill>
                      <a:prstDash val="solid"/>
                      <a:round/>
                      <a:headEnd type="none" w="med" len="med"/>
                      <a:tailEnd type="none" w="med" len="med"/>
                    </a:lnB>
                    <a:solidFill>
                      <a:srgbClr val="EDF2F9"/>
                    </a:solidFill>
                  </a:tcPr>
                </a:tc>
                <a:tc hMerge="1">
                  <a:txBody>
                    <a:bodyPr/>
                    <a:lstStyle/>
                    <a:p>
                      <a:endParaRPr lang="ca-ES"/>
                    </a:p>
                  </a:txBody>
                  <a:tcPr/>
                </a:tc>
                <a:tc hMerge="1">
                  <a:txBody>
                    <a:bodyPr/>
                    <a:lstStyle/>
                    <a:p>
                      <a:endParaRPr lang="ca-ES"/>
                    </a:p>
                  </a:txBody>
                  <a:tcPr/>
                </a:tc>
                <a:extLst>
                  <a:ext uri="{0D108BD9-81ED-4DB2-BD59-A6C34878D82A}">
                    <a16:rowId xmlns:a16="http://schemas.microsoft.com/office/drawing/2014/main" xmlns="" val="860743867"/>
                  </a:ext>
                </a:extLst>
              </a:tr>
              <a:tr h="254995">
                <a:tc>
                  <a:txBody>
                    <a:bodyPr/>
                    <a:lstStyle/>
                    <a:p>
                      <a:pPr algn="l" fontAlgn="b"/>
                      <a:r>
                        <a:rPr lang="ca-ES" sz="700" b="1" i="0" u="none" strike="noStrike">
                          <a:solidFill>
                            <a:srgbClr val="112277"/>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Municipi</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Noi</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Noia</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15</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16</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17</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Public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Privat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Baix</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Mig</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Alt</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Autòcton</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1a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B0B7BB"/>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Immigrant 2a gen</a:t>
                      </a:r>
                    </a:p>
                  </a:txBody>
                  <a:tcPr marL="0" marR="0" marT="0" marB="0" anchor="b">
                    <a:lnL w="6350" cap="flat" cmpd="sng" algn="ctr">
                      <a:solidFill>
                        <a:srgbClr val="B0B7BB"/>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B0B7BB"/>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930706363"/>
                  </a:ext>
                </a:extLst>
              </a:tr>
              <a:tr h="127498">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9595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76</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11</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61</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65</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364181159"/>
                  </a:ext>
                </a:extLst>
              </a:tr>
              <a:tr h="127498">
                <a:tc>
                  <a:txBody>
                    <a:bodyPr/>
                    <a:lstStyle/>
                    <a:p>
                      <a:pPr algn="l" fontAlgn="b"/>
                      <a:r>
                        <a:rPr lang="ca-ES" sz="700" b="1" i="0" u="none" strike="noStrike">
                          <a:solidFill>
                            <a:srgbClr val="112277"/>
                          </a:solidFill>
                          <a:effectLst/>
                          <a:latin typeface="Calibri" panose="020F0502020204030204" pitchFamily="34" charset="0"/>
                        </a:rPr>
                        <a:t>Ha begut alguna vegada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3954256638"/>
                  </a:ext>
                </a:extLst>
              </a:tr>
              <a:tr h="132237">
                <a:tc>
                  <a:txBody>
                    <a:bodyPr/>
                    <a:lstStyle/>
                    <a:p>
                      <a:pPr algn="l" fontAlgn="b"/>
                      <a:r>
                        <a:rPr lang="ca-ES" sz="700" b="0" i="0" u="none" strike="noStrike">
                          <a:solidFill>
                            <a:srgbClr val="000000"/>
                          </a:solidFill>
                          <a:effectLst/>
                          <a:latin typeface="Calibri" panose="020F0502020204030204" pitchFamily="34" charset="0"/>
                        </a:rPr>
                        <a:t>Sí</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69,7%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75,0%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52,8%</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85,0%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6E0B4"/>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68,8%</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69,7%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72,7%</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68,9%</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67,7%</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717535042"/>
                  </a:ext>
                </a:extLst>
              </a:tr>
              <a:tr h="132237">
                <a:tc>
                  <a:txBody>
                    <a:bodyPr/>
                    <a:lstStyle/>
                    <a:p>
                      <a:pPr algn="l" fontAlgn="b"/>
                      <a:r>
                        <a:rPr lang="ca-ES" sz="700" b="0" i="0" u="none" strike="noStrike">
                          <a:solidFill>
                            <a:srgbClr val="000000"/>
                          </a:solidFill>
                          <a:effectLst/>
                          <a:latin typeface="Calibri" panose="020F0502020204030204" pitchFamily="34" charset="0"/>
                        </a:rPr>
                        <a:t>No</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44,4%</a:t>
                      </a:r>
                    </a:p>
                  </a:txBody>
                  <a:tcPr marL="0" marR="0" marT="0" marB="0" anchor="b">
                    <a:lnL w="6350" cap="flat" cmpd="sng" algn="ctr">
                      <a:solidFill>
                        <a:srgbClr val="000000"/>
                      </a:solidFill>
                      <a:prstDash val="solid"/>
                      <a:round/>
                      <a:headEnd type="none" w="med" len="med"/>
                      <a:tailEnd type="none" w="med" len="med"/>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15,0%</a:t>
                      </a:r>
                    </a:p>
                  </a:txBody>
                  <a:tcPr marL="0" marR="0" marT="0" marB="0" anchor="b">
                    <a:lnL>
                      <a:noFill/>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29,7%</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27,3%</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30,8%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2800909944"/>
                  </a:ext>
                </a:extLst>
              </a:tr>
              <a:tr h="13223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1,6%</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608345599"/>
                  </a:ext>
                </a:extLst>
              </a:tr>
              <a:tr h="13223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971009035"/>
                  </a:ext>
                </a:extLst>
              </a:tr>
              <a:tr h="13223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7192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2869169488"/>
                  </a:ext>
                </a:extLst>
              </a:tr>
              <a:tr h="132237">
                <a:tc>
                  <a:txBody>
                    <a:bodyPr/>
                    <a:lstStyle/>
                    <a:p>
                      <a:pPr algn="l" fontAlgn="b"/>
                      <a:r>
                        <a:rPr lang="ca-ES" sz="700" b="1" i="0" u="none" strike="noStrike">
                          <a:solidFill>
                            <a:srgbClr val="112277"/>
                          </a:solidFill>
                          <a:effectLst/>
                          <a:latin typeface="Calibri" panose="020F0502020204030204" pitchFamily="34" charset="0"/>
                        </a:rPr>
                        <a:t>Edat beu per primera vegada</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1195525107"/>
                  </a:ext>
                </a:extLst>
              </a:tr>
              <a:tr h="132237">
                <a:tc>
                  <a:txBody>
                    <a:bodyPr/>
                    <a:lstStyle/>
                    <a:p>
                      <a:pPr algn="l" fontAlgn="b"/>
                      <a:r>
                        <a:rPr lang="ca-ES" sz="700" b="0" i="0" u="none" strike="noStrike">
                          <a:solidFill>
                            <a:srgbClr val="000000"/>
                          </a:solidFill>
                          <a:effectLst/>
                          <a:latin typeface="Calibri" panose="020F0502020204030204" pitchFamily="34" charset="0"/>
                        </a:rPr>
                        <a:t>10-12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17,0%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26,3%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11,8%</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15,9%</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20,0%</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17,0%</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12,5%</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16,7%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14,3%</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2579367040"/>
                  </a:ext>
                </a:extLst>
              </a:tr>
              <a:tr h="132237">
                <a:tc>
                  <a:txBody>
                    <a:bodyPr/>
                    <a:lstStyle/>
                    <a:p>
                      <a:pPr algn="l" fontAlgn="b"/>
                      <a:r>
                        <a:rPr lang="ca-ES" sz="700" b="0" i="0" u="none" strike="noStrike">
                          <a:solidFill>
                            <a:srgbClr val="000000"/>
                          </a:solidFill>
                          <a:effectLst/>
                          <a:latin typeface="Calibri" panose="020F0502020204030204" pitchFamily="34" charset="0"/>
                        </a:rPr>
                        <a:t>13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20,6%</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32,4%</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29,5%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32,1%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31,8%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840129746"/>
                  </a:ext>
                </a:extLst>
              </a:tr>
              <a:tr h="132237">
                <a:tc>
                  <a:txBody>
                    <a:bodyPr/>
                    <a:lstStyle/>
                    <a:p>
                      <a:pPr algn="l" fontAlgn="b"/>
                      <a:r>
                        <a:rPr lang="ca-ES" sz="700" b="0" i="0" u="none" strike="noStrike">
                          <a:solidFill>
                            <a:srgbClr val="000000"/>
                          </a:solidFill>
                          <a:effectLst/>
                          <a:latin typeface="Calibri" panose="020F0502020204030204" pitchFamily="34" charset="0"/>
                        </a:rPr>
                        <a:t>14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34,0%</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21,1%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66,7%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25,0%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36,4%</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906649763"/>
                  </a:ext>
                </a:extLst>
              </a:tr>
              <a:tr h="132237">
                <a:tc>
                  <a:txBody>
                    <a:bodyPr/>
                    <a:lstStyle/>
                    <a:p>
                      <a:pPr algn="l" fontAlgn="b"/>
                      <a:r>
                        <a:rPr lang="ca-ES" sz="700" b="0" i="0" u="none" strike="noStrike">
                          <a:solidFill>
                            <a:srgbClr val="000000"/>
                          </a:solidFill>
                          <a:effectLst/>
                          <a:latin typeface="Calibri" panose="020F0502020204030204" pitchFamily="34" charset="0"/>
                        </a:rPr>
                        <a:t>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15,1%</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25,7%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15,8%</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14,7%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18,2%</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15,1%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11,9%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13,6%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28,6%</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406602478"/>
                  </a:ext>
                </a:extLst>
              </a:tr>
              <a:tr h="13223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2,4%</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2,3%</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83885642"/>
                  </a:ext>
                </a:extLst>
              </a:tr>
              <a:tr h="132237">
                <a:tc>
                  <a:txBody>
                    <a:bodyPr/>
                    <a:lstStyle/>
                    <a:p>
                      <a:pPr algn="l"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372874139"/>
                  </a:ext>
                </a:extLst>
              </a:tr>
              <a:tr h="132237">
                <a:tc>
                  <a:txBody>
                    <a:bodyPr/>
                    <a:lstStyle/>
                    <a:p>
                      <a:pPr algn="l" fontAlgn="b"/>
                      <a:r>
                        <a:rPr lang="ca-ES" sz="700" b="0" i="0" u="none" strike="noStrike">
                          <a:solidFill>
                            <a:srgbClr val="000000"/>
                          </a:solidFill>
                          <a:effectLst/>
                          <a:latin typeface="Calibri" panose="020F0502020204030204" pitchFamily="34" charset="0"/>
                        </a:rPr>
                        <a:t>Base: Total</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7192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34</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5</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8</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42</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44</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0</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7</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4041812879"/>
                  </a:ext>
                </a:extLst>
              </a:tr>
              <a:tr h="132237">
                <a:tc>
                  <a:txBody>
                    <a:bodyPr/>
                    <a:lstStyle/>
                    <a:p>
                      <a:pPr algn="l" fontAlgn="b"/>
                      <a:r>
                        <a:rPr lang="ca-ES" sz="700" b="1" i="0" u="none" strike="noStrike">
                          <a:solidFill>
                            <a:srgbClr val="112277"/>
                          </a:solidFill>
                          <a:effectLst/>
                          <a:latin typeface="Calibri" panose="020F0502020204030204" pitchFamily="34" charset="0"/>
                        </a:rPr>
                        <a:t>Ocasions acostuma a beure</a:t>
                      </a:r>
                    </a:p>
                  </a:txBody>
                  <a:tcPr marL="0" marR="0" marT="0" marB="0" anchor="b">
                    <a:lnL w="6350" cap="flat" cmpd="sng" algn="ctr">
                      <a:solidFill>
                        <a:srgbClr val="B0B7BB"/>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a:noFill/>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0" i="0" u="none" strike="noStrike">
                          <a:solidFill>
                            <a:srgbClr val="000000"/>
                          </a:solidFill>
                          <a:effectLst/>
                          <a:latin typeface="Calibri" panose="020F0502020204030204" pitchFamily="34" charset="0"/>
                        </a:rPr>
                        <a:t> </a:t>
                      </a:r>
                    </a:p>
                  </a:txBody>
                  <a:tcPr marL="0" marR="0" marT="0" marB="0" anchor="b">
                    <a:lnL w="6350" cap="flat" cmpd="sng" algn="ctr">
                      <a:solidFill>
                        <a:srgbClr val="B0B7BB"/>
                      </a:solidFill>
                      <a:prstDash val="solid"/>
                      <a:round/>
                      <a:headEnd type="none" w="med" len="med"/>
                      <a:tailEnd type="none" w="med" len="med"/>
                    </a:lnL>
                    <a:lnR>
                      <a:noFill/>
                    </a:lnR>
                    <a:lnT>
                      <a:noFill/>
                    </a:lnT>
                    <a:lnB>
                      <a:noFill/>
                    </a:lnB>
                    <a:solidFill>
                      <a:srgbClr val="FFFFFF"/>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tc>
                  <a:txBody>
                    <a:bodyPr/>
                    <a:lstStyle/>
                    <a:p>
                      <a:pPr algn="ctr" fontAlgn="b"/>
                      <a:r>
                        <a:rPr lang="ca-ES" sz="700" b="1" i="0" u="none" strike="noStrike">
                          <a:solidFill>
                            <a:srgbClr val="112277"/>
                          </a:solidFill>
                          <a:effectLst/>
                          <a:latin typeface="Calibri" panose="020F0502020204030204" pitchFamily="34" charset="0"/>
                        </a:rPr>
                        <a:t> </a:t>
                      </a:r>
                    </a:p>
                  </a:txBody>
                  <a:tcPr marL="0" marR="0" marT="0" marB="0" anchor="b">
                    <a:lnL>
                      <a:noFill/>
                    </a:lnL>
                    <a:lnR w="6350" cap="flat" cmpd="sng" algn="ctr">
                      <a:solidFill>
                        <a:srgbClr val="B0B7BB"/>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DF2F9"/>
                    </a:solidFill>
                  </a:tcPr>
                </a:tc>
                <a:extLst>
                  <a:ext uri="{0D108BD9-81ED-4DB2-BD59-A6C34878D82A}">
                    <a16:rowId xmlns:a16="http://schemas.microsoft.com/office/drawing/2014/main" xmlns="" val="2573108066"/>
                  </a:ext>
                </a:extLst>
              </a:tr>
              <a:tr h="132237">
                <a:tc>
                  <a:txBody>
                    <a:bodyPr/>
                    <a:lstStyle/>
                    <a:p>
                      <a:pPr algn="l" fontAlgn="b"/>
                      <a:r>
                        <a:rPr lang="ca-ES" sz="700" b="0" i="0" u="none" strike="noStrike">
                          <a:solidFill>
                            <a:srgbClr val="000000"/>
                          </a:solidFill>
                          <a:effectLst/>
                          <a:latin typeface="Calibri" panose="020F0502020204030204" pitchFamily="34" charset="0"/>
                        </a:rPr>
                        <a:t>Els dies de classe</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1,9%</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xmlns="" val="3775273494"/>
                  </a:ext>
                </a:extLst>
              </a:tr>
              <a:tr h="132237">
                <a:tc>
                  <a:txBody>
                    <a:bodyPr/>
                    <a:lstStyle/>
                    <a:p>
                      <a:pPr algn="l" fontAlgn="b"/>
                      <a:r>
                        <a:rPr lang="fr-FR" sz="700" b="0" i="0" u="none" strike="noStrike">
                          <a:solidFill>
                            <a:srgbClr val="000000"/>
                          </a:solidFill>
                          <a:effectLst/>
                          <a:latin typeface="Calibri" panose="020F0502020204030204" pitchFamily="34" charset="0"/>
                        </a:rPr>
                        <a:t>Durant els caps de setmana</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45,5%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41,2%</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34,1%</a:t>
                      </a:r>
                    </a:p>
                  </a:txBody>
                  <a:tcPr marL="0" marR="0" marT="0" marB="0" anchor="b">
                    <a:lnL>
                      <a:noFill/>
                    </a:lnL>
                    <a:lnR>
                      <a:noFill/>
                    </a:lnR>
                    <a:lnT>
                      <a:noFill/>
                    </a:lnT>
                    <a:lnB>
                      <a:noFill/>
                    </a:lnB>
                    <a:solidFill>
                      <a:srgbClr val="F8CBAD"/>
                    </a:solidFill>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41,5%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37,5%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38,6%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42,9%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29296732"/>
                  </a:ext>
                </a:extLst>
              </a:tr>
              <a:tr h="132237">
                <a:tc>
                  <a:txBody>
                    <a:bodyPr/>
                    <a:lstStyle/>
                    <a:p>
                      <a:pPr algn="l" fontAlgn="b"/>
                      <a:r>
                        <a:rPr lang="ca-ES" sz="700" b="0" i="0" u="none" strike="noStrike">
                          <a:solidFill>
                            <a:srgbClr val="000000"/>
                          </a:solidFill>
                          <a:effectLst/>
                          <a:latin typeface="Calibri" panose="020F0502020204030204" pitchFamily="34" charset="0"/>
                        </a:rPr>
                        <a:t>En les festes familiars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58,5%</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51,2%</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63,2%</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55,9%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56,8%</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58,5%</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62,5%</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61,9%</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59,1%</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57,1%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338784203"/>
                  </a:ext>
                </a:extLst>
              </a:tr>
              <a:tr h="132237">
                <a:tc>
                  <a:txBody>
                    <a:bodyPr/>
                    <a:lstStyle/>
                    <a:p>
                      <a:pPr algn="l" fontAlgn="b"/>
                      <a:r>
                        <a:rPr lang="ca-ES" sz="700" b="0" i="0" u="none" strike="noStrike">
                          <a:solidFill>
                            <a:srgbClr val="000000"/>
                          </a:solidFill>
                          <a:effectLst/>
                          <a:latin typeface="Calibri" panose="020F0502020204030204" pitchFamily="34" charset="0"/>
                        </a:rPr>
                        <a:t>En discoteques, bars i festes</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88,7%</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rgbClr val="C6E0B4"/>
                    </a:solidFill>
                  </a:tcPr>
                </a:tc>
                <a:tc>
                  <a:txBody>
                    <a:bodyPr/>
                    <a:lstStyle/>
                    <a:p>
                      <a:pPr algn="ctr" fontAlgn="b"/>
                      <a:r>
                        <a:rPr lang="ca-ES" sz="700" b="0" i="0" u="none" strike="noStrike">
                          <a:solidFill>
                            <a:srgbClr val="000000"/>
                          </a:solidFill>
                          <a:effectLst/>
                          <a:latin typeface="Calibri" panose="020F0502020204030204" pitchFamily="34" charset="0"/>
                        </a:rPr>
                        <a:t>75,8%</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78,9%</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94,1%</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90,9%</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50,0%</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88,7%</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33,3%</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100,0%</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90,5%</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88,6%</a:t>
                      </a:r>
                    </a:p>
                  </a:txBody>
                  <a:tcPr marL="0" marR="0" marT="0" marB="0" anchor="b">
                    <a:lnL w="6350" cap="flat" cmpd="sng" algn="ctr">
                      <a:solidFill>
                        <a:srgbClr val="000000"/>
                      </a:solidFill>
                      <a:prstDash val="solid"/>
                      <a:round/>
                      <a:headEnd type="none" w="med" len="med"/>
                      <a:tailEnd type="none" w="med" len="med"/>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85,7%</a:t>
                      </a:r>
                    </a:p>
                  </a:txBody>
                  <a:tcPr marL="0" marR="0" marT="0" marB="0" anchor="b">
                    <a:lnL>
                      <a:noFill/>
                    </a:lnL>
                    <a:lnR w="6350" cap="flat" cmpd="sng" algn="ctr">
                      <a:solidFill>
                        <a:srgbClr val="000000"/>
                      </a:solidFill>
                      <a:prstDash val="solid"/>
                      <a:round/>
                      <a:headEnd type="none" w="med" len="med"/>
                      <a:tailEnd type="none" w="med" len="med"/>
                    </a:lnR>
                    <a:lnT>
                      <a:noFill/>
                    </a:lnT>
                    <a:lnB>
                      <a:noFill/>
                    </a:lnB>
                  </a:tcPr>
                </a:tc>
                <a:extLst>
                  <a:ext uri="{0D108BD9-81ED-4DB2-BD59-A6C34878D82A}">
                    <a16:rowId xmlns:a16="http://schemas.microsoft.com/office/drawing/2014/main" xmlns="" val="1334860678"/>
                  </a:ext>
                </a:extLst>
              </a:tr>
              <a:tr h="132237">
                <a:tc>
                  <a:txBody>
                    <a:bodyPr/>
                    <a:lstStyle/>
                    <a:p>
                      <a:pPr algn="l" fontAlgn="b"/>
                      <a:r>
                        <a:rPr lang="ca-ES" sz="700" b="0" i="0" u="none" strike="noStrike">
                          <a:solidFill>
                            <a:srgbClr val="000000"/>
                          </a:solidFill>
                          <a:effectLst/>
                          <a:latin typeface="Calibri" panose="020F0502020204030204" pitchFamily="34" charset="0"/>
                        </a:rPr>
                        <a:t>Ns/Nc</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2,3%</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endParaRPr lang="ca-ES" sz="700" b="0" i="0" u="none" strike="noStrike">
                        <a:solidFill>
                          <a:srgbClr val="000000"/>
                        </a:solidFill>
                        <a:effectLst/>
                        <a:latin typeface="Calibri" panose="020F0502020204030204" pitchFamily="34" charset="0"/>
                      </a:endParaRP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a:solidFill>
                            <a:srgbClr val="000000"/>
                          </a:solidFill>
                          <a:effectLst/>
                          <a:latin typeface="Calibri" panose="020F0502020204030204" pitchFamily="34" charset="0"/>
                        </a:rPr>
                        <a:t>.</a:t>
                      </a:r>
                    </a:p>
                  </a:txBody>
                  <a:tcPr marL="0" marR="0" marT="0" marB="0" anchor="b">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r>
                        <a:rPr lang="ca-ES" sz="700" b="0" i="0" u="none" strike="noStrike" dirty="0">
                          <a:solidFill>
                            <a:srgbClr val="000000"/>
                          </a:solidFill>
                          <a:effectLst/>
                          <a:latin typeface="Calibri" panose="020F0502020204030204" pitchFamily="34" charset="0"/>
                        </a:rPr>
                        <a:t>.</a:t>
                      </a:r>
                    </a:p>
                  </a:txBody>
                  <a:tcPr marL="0" marR="0" marT="0" marB="0" anchor="b">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1244624217"/>
                  </a:ext>
                </a:extLst>
              </a:tr>
            </a:tbl>
          </a:graphicData>
        </a:graphic>
      </p:graphicFrame>
      <p:graphicFrame>
        <p:nvGraphicFramePr>
          <p:cNvPr id="4" name="Tabla 3"/>
          <p:cNvGraphicFramePr>
            <a:graphicFrameLocks noGrp="1"/>
          </p:cNvGraphicFramePr>
          <p:nvPr>
            <p:extLst>
              <p:ext uri="{D42A27DB-BD31-4B8C-83A1-F6EECF244321}">
                <p14:modId xmlns:p14="http://schemas.microsoft.com/office/powerpoint/2010/main" val="539032845"/>
              </p:ext>
            </p:extLst>
          </p:nvPr>
        </p:nvGraphicFramePr>
        <p:xfrm>
          <a:off x="360000" y="4680000"/>
          <a:ext cx="5400000" cy="320040"/>
        </p:xfrm>
        <a:graphic>
          <a:graphicData uri="http://schemas.openxmlformats.org/drawingml/2006/table">
            <a:tbl>
              <a:tblPr/>
              <a:tblGrid>
                <a:gridCol w="5400000">
                  <a:extLst>
                    <a:ext uri="{9D8B030D-6E8A-4147-A177-3AD203B41FA5}">
                      <a16:colId xmlns:a16="http://schemas.microsoft.com/office/drawing/2014/main" xmlns="" val="740546706"/>
                    </a:ext>
                  </a:extLst>
                </a:gridCol>
              </a:tblGrid>
              <a:tr h="79200">
                <a:tc>
                  <a:txBody>
                    <a:bodyPr/>
                    <a:lstStyle/>
                    <a:p>
                      <a:pPr algn="l" fontAlgn="b"/>
                      <a:r>
                        <a:rPr lang="ca-ES" sz="700" b="0" i="0" u="none" strike="noStrike">
                          <a:solidFill>
                            <a:srgbClr val="000000"/>
                          </a:solidFill>
                          <a:effectLst/>
                          <a:latin typeface="Calibri" panose="020F0502020204030204" pitchFamily="34" charset="0"/>
                        </a:rPr>
                        <a:t>Q42. Has begut alguna vegada a la teva vida almenys mig got de qualsevol beguda alcohòlica?</a:t>
                      </a:r>
                    </a:p>
                  </a:txBody>
                  <a:tcPr marL="0" marR="0" marT="0" marB="0" anchor="b">
                    <a:lnL>
                      <a:noFill/>
                    </a:lnL>
                    <a:lnR>
                      <a:noFill/>
                    </a:lnR>
                    <a:lnT>
                      <a:noFill/>
                    </a:lnT>
                    <a:lnB>
                      <a:noFill/>
                    </a:lnB>
                  </a:tcPr>
                </a:tc>
                <a:extLst>
                  <a:ext uri="{0D108BD9-81ED-4DB2-BD59-A6C34878D82A}">
                    <a16:rowId xmlns:a16="http://schemas.microsoft.com/office/drawing/2014/main" xmlns="" val="2412705471"/>
                  </a:ext>
                </a:extLst>
              </a:tr>
              <a:tr h="79200">
                <a:tc>
                  <a:txBody>
                    <a:bodyPr/>
                    <a:lstStyle/>
                    <a:p>
                      <a:pPr algn="l" fontAlgn="b"/>
                      <a:r>
                        <a:rPr lang="ca-ES" sz="700" b="0" i="0" u="none" strike="noStrike">
                          <a:solidFill>
                            <a:srgbClr val="000000"/>
                          </a:solidFill>
                          <a:effectLst/>
                          <a:latin typeface="Calibri" panose="020F0502020204030204" pitchFamily="34" charset="0"/>
                        </a:rPr>
                        <a:t>Q43. Quina edat tenies quan vas beure per primera vegada mig got de qualsevol beguda alcohòlica?</a:t>
                      </a:r>
                    </a:p>
                  </a:txBody>
                  <a:tcPr marL="0" marR="0" marT="0" marB="0" anchor="b">
                    <a:lnL>
                      <a:noFill/>
                    </a:lnL>
                    <a:lnR>
                      <a:noFill/>
                    </a:lnR>
                    <a:lnT>
                      <a:noFill/>
                    </a:lnT>
                    <a:lnB>
                      <a:noFill/>
                    </a:lnB>
                  </a:tcPr>
                </a:tc>
                <a:extLst>
                  <a:ext uri="{0D108BD9-81ED-4DB2-BD59-A6C34878D82A}">
                    <a16:rowId xmlns:a16="http://schemas.microsoft.com/office/drawing/2014/main" xmlns="" val="3791099767"/>
                  </a:ext>
                </a:extLst>
              </a:tr>
              <a:tr h="79200">
                <a:tc>
                  <a:txBody>
                    <a:bodyPr/>
                    <a:lstStyle/>
                    <a:p>
                      <a:pPr algn="l" fontAlgn="b"/>
                      <a:r>
                        <a:rPr lang="ca-ES" sz="700" b="0" i="0" u="none" strike="noStrike" dirty="0">
                          <a:solidFill>
                            <a:srgbClr val="000000"/>
                          </a:solidFill>
                          <a:effectLst/>
                          <a:latin typeface="Calibri" panose="020F0502020204030204" pitchFamily="34" charset="0"/>
                        </a:rPr>
                        <a:t>Q44. Acostumes a beure mig got d'algun tipus de beguda alcohòlica en les ocasions següents?</a:t>
                      </a:r>
                    </a:p>
                  </a:txBody>
                  <a:tcPr marL="0" marR="0" marT="0" marB="0" anchor="b">
                    <a:lnL>
                      <a:noFill/>
                    </a:lnL>
                    <a:lnR>
                      <a:noFill/>
                    </a:lnR>
                    <a:lnT>
                      <a:noFill/>
                    </a:lnT>
                    <a:lnB>
                      <a:noFill/>
                    </a:lnB>
                  </a:tcPr>
                </a:tc>
                <a:extLst>
                  <a:ext uri="{0D108BD9-81ED-4DB2-BD59-A6C34878D82A}">
                    <a16:rowId xmlns:a16="http://schemas.microsoft.com/office/drawing/2014/main" xmlns="" val="3367160217"/>
                  </a:ext>
                </a:extLst>
              </a:tr>
            </a:tbl>
          </a:graphicData>
        </a:graphic>
      </p:graphicFrame>
    </p:spTree>
    <p:extLst>
      <p:ext uri="{BB962C8B-B14F-4D97-AF65-F5344CB8AC3E}">
        <p14:creationId xmlns:p14="http://schemas.microsoft.com/office/powerpoint/2010/main" val="3396838359"/>
      </p:ext>
    </p:extLst>
  </p:cSld>
  <p:clrMapOvr>
    <a:masterClrMapping/>
  </p:clrMapOvr>
</p:sld>
</file>

<file path=ppt/theme/theme1.xml><?xml version="1.0" encoding="utf-8"?>
<a:theme xmlns:a="http://schemas.openxmlformats.org/drawingml/2006/main" name="PPT Template - Ipsos Loyalty">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Ipsos MORI">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12700">
          <a:solidFill>
            <a:schemeClr val="bg2"/>
          </a:solidFill>
          <a:round/>
          <a:headEnd/>
          <a:tailEnd/>
        </a:ln>
        <a:effectLst/>
        <a:extLst>
          <a:ext uri="{909E8E84-426E-40DD-AFC4-6F175D3DCCD1}">
            <a14:hiddenFill xmlns:a14="http://schemas.microsoft.com/office/drawing/2010/main">
              <a:noFill/>
            </a14:hiddenFill>
          </a:ext>
        </a:extLst>
      </a:spPr>
      <a:bodyPr/>
      <a:lstStyle/>
    </a:lnDef>
    <a:txDef>
      <a:spPr/>
      <a:bodyPr vert="horz" wrap="square" lIns="0" tIns="0" rIns="0" bIns="0" rtlCol="0">
        <a:spAutoFit/>
      </a:bodyPr>
      <a:lstStyle>
        <a:defPPr marL="4763">
          <a:defRPr sz="1100" dirty="0" smtClean="0"/>
        </a:defPPr>
      </a:lstStyle>
    </a:tx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B75AD9DC4239A47AB6FDC49FCFB618A" ma:contentTypeVersion="4" ma:contentTypeDescription="Create a new document." ma:contentTypeScope="" ma:versionID="4d81cc42fd662a3360be1cc3e1b1eace">
  <xsd:schema xmlns:xsd="http://www.w3.org/2001/XMLSchema" xmlns:xs="http://www.w3.org/2001/XMLSchema" xmlns:p="http://schemas.microsoft.com/office/2006/metadata/properties" xmlns:ns2="85c76272-7e4d-4f8f-89d1-3b227e52ef43" targetNamespace="http://schemas.microsoft.com/office/2006/metadata/properties" ma:root="true" ma:fieldsID="a71fa16961a370f0254f712e3742b8a9" ns2:_="">
    <xsd:import namespace="85c76272-7e4d-4f8f-89d1-3b227e52ef43"/>
    <xsd:element name="properties">
      <xsd:complexType>
        <xsd:sequence>
          <xsd:element name="documentManagement">
            <xsd:complexType>
              <xsd:all>
                <xsd:element ref="ns2:SharedWithUsers" minOccurs="0"/>
                <xsd:element ref="ns2: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5c76272-7e4d-4f8f-89d1-3b227e52ef43"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D8F6DA5B-D43E-4559-877F-E8BB7260994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5c76272-7e4d-4f8f-89d1-3b227e52ef4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20C81102-9C3D-4FA5-AE37-509E17CB4506}">
  <ds:schemaRefs>
    <ds:schemaRef ds:uri="http://schemas.microsoft.com/sharepoint/v3/contenttype/forms"/>
  </ds:schemaRefs>
</ds:datastoreItem>
</file>

<file path=customXml/itemProps3.xml><?xml version="1.0" encoding="utf-8"?>
<ds:datastoreItem xmlns:ds="http://schemas.openxmlformats.org/officeDocument/2006/customXml" ds:itemID="{91EFF886-2895-45D5-9202-3119D97C80CF}">
  <ds:schemaRefs>
    <ds:schemaRef ds:uri="http://purl.org/dc/dcmitype/"/>
    <ds:schemaRef ds:uri="http://schemas.microsoft.com/office/2006/documentManagement/types"/>
    <ds:schemaRef ds:uri="http://www.w3.org/XML/1998/namespace"/>
    <ds:schemaRef ds:uri="http://purl.org/dc/terms/"/>
    <ds:schemaRef ds:uri="85c76272-7e4d-4f8f-89d1-3b227e52ef43"/>
    <ds:schemaRef ds:uri="http://purl.org/dc/elements/1.1/"/>
    <ds:schemaRef ds:uri="http://schemas.openxmlformats.org/package/2006/metadata/core-properties"/>
    <ds:schemaRef ds:uri="http://schemas.microsoft.com/office/2006/metadata/propertie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PPT Template - Ipsos Loyalty</Template>
  <TotalTime>18053</TotalTime>
  <Words>33015</Words>
  <Application>Microsoft Office PowerPoint</Application>
  <PresentationFormat>Presentació en pantalla (16:9)</PresentationFormat>
  <Paragraphs>19595</Paragraphs>
  <Slides>121</Slides>
  <Notes>120</Notes>
  <HiddenSlides>0</HiddenSlides>
  <MMClips>0</MMClips>
  <ScaleCrop>false</ScaleCrop>
  <HeadingPairs>
    <vt:vector size="4" baseType="variant">
      <vt:variant>
        <vt:lpstr>Tema</vt:lpstr>
      </vt:variant>
      <vt:variant>
        <vt:i4>1</vt:i4>
      </vt:variant>
      <vt:variant>
        <vt:lpstr>Títols de les diapositives</vt:lpstr>
      </vt:variant>
      <vt:variant>
        <vt:i4>121</vt:i4>
      </vt:variant>
    </vt:vector>
  </HeadingPairs>
  <TitlesOfParts>
    <vt:vector size="122" baseType="lpstr">
      <vt:lpstr>PPT Template - Ipsos Loyalty</vt:lpstr>
      <vt:lpstr>Hàbits relacionats amb la salut  4t d’ESO   LA ROCA DEL VALLÈS </vt:lpstr>
      <vt:lpstr>Índex</vt:lpstr>
      <vt:lpstr>Hàbits relacionats amb la salut  4t d’ESO </vt:lpstr>
      <vt:lpstr>Presentació del PowerPoint</vt:lpstr>
      <vt:lpstr>Hàbits relacionats amb la salut  4t d’ESO </vt:lpstr>
      <vt:lpstr>Presentació del PowerPoint</vt:lpstr>
      <vt:lpstr>Hàbits relacionats amb la salut  4t d’ESO </vt:lpstr>
      <vt:lpstr>Presentació del PowerPoint</vt:lpstr>
      <vt:lpstr>Presentació del PowerPoint</vt:lpstr>
      <vt:lpstr>Hàbits relacionats amb la salut  4t d’ESO </vt:lpstr>
      <vt:lpstr>Presentació del PowerPoint</vt:lpstr>
      <vt:lpstr>Presentació del PowerPoint</vt:lpstr>
      <vt:lpstr>Presentació del PowerPoint</vt:lpstr>
      <vt:lpstr>Hàbits relacionats amb la salut  4t d’ESO </vt:lpstr>
      <vt:lpstr>Presentació del PowerPoint</vt:lpstr>
      <vt:lpstr>Presentació del PowerPoint</vt:lpstr>
      <vt:lpstr>Presentació del PowerPoint</vt:lpstr>
      <vt:lpstr>Presentació del PowerPoint</vt:lpstr>
      <vt:lpstr>Hàbits relacionats amb la salut  4t d’ESO </vt:lpstr>
      <vt:lpstr>Presentació del PowerPoint</vt:lpstr>
      <vt:lpstr>Presentació del PowerPoint</vt:lpstr>
      <vt:lpstr>Hàbits relacionats amb la salut  4t d’ESO </vt:lpstr>
      <vt:lpstr>Presentació del PowerPoint</vt:lpstr>
      <vt:lpstr>Presentació del PowerPoint</vt:lpstr>
      <vt:lpstr>Presentació del PowerPoint</vt:lpstr>
      <vt:lpstr>Hàbits relacionats amb la salut  4t d’ESO </vt:lpstr>
      <vt:lpstr>Presentació del PowerPoint</vt:lpstr>
      <vt:lpstr>Presentació del PowerPoint</vt:lpstr>
      <vt:lpstr>Presentació del PowerPoint</vt:lpstr>
      <vt:lpstr>Presentació del PowerPoint</vt:lpstr>
      <vt:lpstr>Hàbits relacionats amb la salut  4t d’ESO </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Hàbits relacionats amb la salut  4t d’ESO </vt:lpstr>
      <vt:lpstr>Presentació del PowerPoint</vt:lpstr>
      <vt:lpstr>Presentació del PowerPoint</vt:lpstr>
      <vt:lpstr>Presentació del PowerPoint</vt:lpstr>
      <vt:lpstr>Presentació del PowerPoint</vt:lpstr>
      <vt:lpstr>Presentació del PowerPoint</vt:lpstr>
      <vt:lpstr>Hàbits relacionats amb la salut  4t d’ESO </vt:lpstr>
      <vt:lpstr>Presentació del PowerPoint</vt:lpstr>
      <vt:lpstr>Presentació del PowerPoint</vt:lpstr>
      <vt:lpstr>Presentació del PowerPoint</vt:lpstr>
      <vt:lpstr>Presentació del PowerPoint</vt:lpstr>
      <vt:lpstr>Hàbits relacionats amb la salut  4t d’ESO </vt:lpstr>
      <vt:lpstr>Presentació del PowerPoint</vt:lpstr>
      <vt:lpstr>Presentació del PowerPoint</vt:lpstr>
      <vt:lpstr>Presentació del PowerPoint</vt:lpstr>
      <vt:lpstr>Presentació del PowerPoint</vt:lpstr>
      <vt:lpstr>Presentació del PowerPoint</vt:lpstr>
      <vt:lpstr>A mode de resum per capítols...  Comparació valors municipi (2019) amb valors província (acumulat 2015-2019)</vt:lpstr>
      <vt:lpstr>Hàbits relacionats amb la salut  4t d’ESO </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Hàbits relacionats amb la salut  4t d’ESO </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lpstr>Presentació del PowerPoint</vt:lpstr>
    </vt:vector>
  </TitlesOfParts>
  <Company>Ipsos Investigacion</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Impact Word(s)</dc:title>
  <dc:creator>Ramona Romero</dc:creator>
  <cp:lastModifiedBy>camprubicl</cp:lastModifiedBy>
  <cp:revision>1619</cp:revision>
  <cp:lastPrinted>2015-10-15T09:45:21Z</cp:lastPrinted>
  <dcterms:created xsi:type="dcterms:W3CDTF">2015-08-06T12:08:32Z</dcterms:created>
  <dcterms:modified xsi:type="dcterms:W3CDTF">2019-09-26T12:03:29Z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0x0101003B75AD9DC4239A47AB6FDC49FCFB618A</vt:lpwstr>
  </property>
</Properties>
</file>